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0" r:id="rId5"/>
    <p:sldId id="291" r:id="rId6"/>
    <p:sldId id="279" r:id="rId7"/>
    <p:sldId id="289" r:id="rId8"/>
    <p:sldId id="27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4660"/>
  </p:normalViewPr>
  <p:slideViewPr>
    <p:cSldViewPr>
      <p:cViewPr>
        <p:scale>
          <a:sx n="116" d="100"/>
          <a:sy n="116" d="100"/>
        </p:scale>
        <p:origin x="-14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42353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Freeform 44" descr="school life"/>
          <p:cNvSpPr>
            <a:spLocks/>
          </p:cNvSpPr>
          <p:nvPr/>
        </p:nvSpPr>
        <p:spPr bwMode="gray">
          <a:xfrm>
            <a:off x="-14288" y="4292600"/>
            <a:ext cx="9164638" cy="2592388"/>
          </a:xfrm>
          <a:custGeom>
            <a:avLst/>
            <a:gdLst>
              <a:gd name="T0" fmla="*/ 9 w 5773"/>
              <a:gd name="T1" fmla="*/ 633 h 1633"/>
              <a:gd name="T2" fmla="*/ 1710 w 5773"/>
              <a:gd name="T3" fmla="*/ 1182 h 1633"/>
              <a:gd name="T4" fmla="*/ 5773 w 5773"/>
              <a:gd name="T5" fmla="*/ 0 h 1633"/>
              <a:gd name="T6" fmla="*/ 5773 w 5773"/>
              <a:gd name="T7" fmla="*/ 1633 h 1633"/>
              <a:gd name="T8" fmla="*/ 0 w 5773"/>
              <a:gd name="T9" fmla="*/ 1630 h 1633"/>
              <a:gd name="T10" fmla="*/ 9 w 5773"/>
              <a:gd name="T11" fmla="*/ 633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3" h="1633">
                <a:moveTo>
                  <a:pt x="9" y="633"/>
                </a:moveTo>
                <a:cubicBezTo>
                  <a:pt x="74" y="660"/>
                  <a:pt x="695" y="1099"/>
                  <a:pt x="1710" y="1182"/>
                </a:cubicBezTo>
                <a:cubicBezTo>
                  <a:pt x="2725" y="1265"/>
                  <a:pt x="3871" y="1008"/>
                  <a:pt x="5773" y="0"/>
                </a:cubicBezTo>
                <a:lnTo>
                  <a:pt x="5773" y="1633"/>
                </a:lnTo>
                <a:lnTo>
                  <a:pt x="0" y="1630"/>
                </a:lnTo>
                <a:lnTo>
                  <a:pt x="9" y="63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-11113" y="0"/>
            <a:ext cx="9155113" cy="6124575"/>
            <a:chOff x="-9" y="0"/>
            <a:chExt cx="5778" cy="3858"/>
          </a:xfrm>
        </p:grpSpPr>
        <p:sp>
          <p:nvSpPr>
            <p:cNvPr id="3118" name="Freeform 46" descr="Small grid"/>
            <p:cNvSpPr>
              <a:spLocks/>
            </p:cNvSpPr>
            <p:nvPr userDrawn="1"/>
          </p:nvSpPr>
          <p:spPr bwMode="white">
            <a:xfrm>
              <a:off x="0" y="0"/>
              <a:ext cx="5769" cy="3858"/>
            </a:xfrm>
            <a:custGeom>
              <a:avLst/>
              <a:gdLst>
                <a:gd name="T0" fmla="*/ 0 w 5769"/>
                <a:gd name="T1" fmla="*/ 3026 h 3858"/>
                <a:gd name="T2" fmla="*/ 1984 w 5769"/>
                <a:gd name="T3" fmla="*/ 3803 h 3858"/>
                <a:gd name="T4" fmla="*/ 5769 w 5769"/>
                <a:gd name="T5" fmla="*/ 2377 h 3858"/>
                <a:gd name="T6" fmla="*/ 5769 w 5769"/>
                <a:gd name="T7" fmla="*/ 0 h 3858"/>
                <a:gd name="T8" fmla="*/ 18 w 5769"/>
                <a:gd name="T9" fmla="*/ 0 h 3858"/>
                <a:gd name="T10" fmla="*/ 9 w 5769"/>
                <a:gd name="T11" fmla="*/ 10 h 3858"/>
                <a:gd name="T12" fmla="*/ 0 w 5769"/>
                <a:gd name="T13" fmla="*/ 3026 h 3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3858">
                  <a:moveTo>
                    <a:pt x="0" y="3026"/>
                  </a:moveTo>
                  <a:cubicBezTo>
                    <a:pt x="70" y="3092"/>
                    <a:pt x="640" y="3748"/>
                    <a:pt x="1984" y="3803"/>
                  </a:cubicBezTo>
                  <a:cubicBezTo>
                    <a:pt x="3328" y="3858"/>
                    <a:pt x="5396" y="2688"/>
                    <a:pt x="5769" y="2377"/>
                  </a:cubicBezTo>
                  <a:lnTo>
                    <a:pt x="5769" y="0"/>
                  </a:lnTo>
                  <a:lnTo>
                    <a:pt x="18" y="0"/>
                  </a:lnTo>
                  <a:lnTo>
                    <a:pt x="9" y="10"/>
                  </a:lnTo>
                  <a:lnTo>
                    <a:pt x="0" y="3026"/>
                  </a:lnTo>
                  <a:close/>
                </a:path>
              </a:pathLst>
            </a:custGeom>
            <a:pattFill prst="smGrid">
              <a:fgClr>
                <a:schemeClr val="bg1"/>
              </a:fgClr>
              <a:bgClr>
                <a:srgbClr val="003D7B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white">
            <a:xfrm>
              <a:off x="-9" y="0"/>
              <a:ext cx="5769" cy="3858"/>
            </a:xfrm>
            <a:custGeom>
              <a:avLst/>
              <a:gdLst>
                <a:gd name="T0" fmla="*/ 0 w 5769"/>
                <a:gd name="T1" fmla="*/ 3026 h 3858"/>
                <a:gd name="T2" fmla="*/ 1984 w 5769"/>
                <a:gd name="T3" fmla="*/ 3803 h 3858"/>
                <a:gd name="T4" fmla="*/ 5769 w 5769"/>
                <a:gd name="T5" fmla="*/ 2377 h 3858"/>
                <a:gd name="T6" fmla="*/ 5769 w 5769"/>
                <a:gd name="T7" fmla="*/ 0 h 3858"/>
                <a:gd name="T8" fmla="*/ 18 w 5769"/>
                <a:gd name="T9" fmla="*/ 0 h 3858"/>
                <a:gd name="T10" fmla="*/ 9 w 5769"/>
                <a:gd name="T11" fmla="*/ 10 h 3858"/>
                <a:gd name="T12" fmla="*/ 0 w 5769"/>
                <a:gd name="T13" fmla="*/ 3026 h 3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3858">
                  <a:moveTo>
                    <a:pt x="0" y="3026"/>
                  </a:moveTo>
                  <a:cubicBezTo>
                    <a:pt x="70" y="3092"/>
                    <a:pt x="640" y="3748"/>
                    <a:pt x="1984" y="3803"/>
                  </a:cubicBezTo>
                  <a:cubicBezTo>
                    <a:pt x="3328" y="3858"/>
                    <a:pt x="5396" y="2688"/>
                    <a:pt x="5769" y="2377"/>
                  </a:cubicBezTo>
                  <a:lnTo>
                    <a:pt x="5769" y="0"/>
                  </a:lnTo>
                  <a:lnTo>
                    <a:pt x="18" y="0"/>
                  </a:lnTo>
                  <a:lnTo>
                    <a:pt x="9" y="10"/>
                  </a:lnTo>
                  <a:lnTo>
                    <a:pt x="0" y="302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  <a:alpha val="44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304800" y="387350"/>
            <a:ext cx="2076450" cy="1143000"/>
            <a:chOff x="144" y="244"/>
            <a:chExt cx="1308" cy="720"/>
          </a:xfrm>
        </p:grpSpPr>
        <p:sp>
          <p:nvSpPr>
            <p:cNvPr id="3121" name="Oval 49"/>
            <p:cNvSpPr>
              <a:spLocks noChangeArrowheads="1"/>
            </p:cNvSpPr>
            <p:nvPr/>
          </p:nvSpPr>
          <p:spPr bwMode="ltGray">
            <a:xfrm rot="-931870">
              <a:off x="144" y="244"/>
              <a:ext cx="1308" cy="7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549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2" name="Oval 50"/>
            <p:cNvSpPr>
              <a:spLocks noChangeArrowheads="1"/>
            </p:cNvSpPr>
            <p:nvPr/>
          </p:nvSpPr>
          <p:spPr bwMode="ltGray">
            <a:xfrm rot="-931870">
              <a:off x="204" y="299"/>
              <a:ext cx="1161" cy="60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64313"/>
            <a:ext cx="2133600" cy="157162"/>
          </a:xfrm>
        </p:spPr>
        <p:txBody>
          <a:bodyPr/>
          <a:lstStyle>
            <a:lvl1pPr>
              <a:defRPr b="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4D1C167D-EF04-490B-A2C1-EE45BDEF17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1524000"/>
          </a:xfrm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76400" y="3886200"/>
            <a:ext cx="59436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Arial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762000" y="609600"/>
            <a:ext cx="115728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ea typeface="宋体" charset="-122"/>
              </a:rPr>
              <a:t>Company</a:t>
            </a:r>
          </a:p>
          <a:p>
            <a:r>
              <a:rPr lang="en-US" altLang="zh-CN" sz="2600" b="1">
                <a:ea typeface="宋体" charset="-122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3E57-D5D1-4AC0-9A04-25490BB6A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B901F-150F-49E3-9ABB-63575C568A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7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305800" cy="48768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514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590800" cy="222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2BBCB5CD-9B44-4274-B434-BC4914A953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3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83E04-3E5C-497F-B21A-AAFDA14E9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9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DC822-F719-4787-AA06-6ED1A64F8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5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71B3A-D5AE-4B62-A648-BAEB5CB822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52B92-41A2-4E25-B137-816A291774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6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BBBA-FC56-48BC-839F-D626AFE31B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9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6CB1F-67BD-40D6-8D5E-B9AF6F1D9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22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BF95B-496B-4BBD-A950-AA5495EA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6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5E7EB-22B0-4B99-9E34-31387F8546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1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6078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Freeform 47" descr="02"/>
          <p:cNvSpPr>
            <a:spLocks/>
          </p:cNvSpPr>
          <p:nvPr/>
        </p:nvSpPr>
        <p:spPr bwMode="gray">
          <a:xfrm>
            <a:off x="-1588" y="5281613"/>
            <a:ext cx="9155113" cy="1601787"/>
          </a:xfrm>
          <a:custGeom>
            <a:avLst/>
            <a:gdLst>
              <a:gd name="T0" fmla="*/ 0 w 5767"/>
              <a:gd name="T1" fmla="*/ 426 h 1009"/>
              <a:gd name="T2" fmla="*/ 1764 w 5767"/>
              <a:gd name="T3" fmla="*/ 710 h 1009"/>
              <a:gd name="T4" fmla="*/ 5767 w 5767"/>
              <a:gd name="T5" fmla="*/ 0 h 1009"/>
              <a:gd name="T6" fmla="*/ 5762 w 5767"/>
              <a:gd name="T7" fmla="*/ 1009 h 1009"/>
              <a:gd name="T8" fmla="*/ 1 w 5767"/>
              <a:gd name="T9" fmla="*/ 993 h 1009"/>
              <a:gd name="T10" fmla="*/ 0 w 5767"/>
              <a:gd name="T11" fmla="*/ 426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7" h="1009">
                <a:moveTo>
                  <a:pt x="0" y="426"/>
                </a:moveTo>
                <a:cubicBezTo>
                  <a:pt x="71" y="445"/>
                  <a:pt x="750" y="661"/>
                  <a:pt x="1764" y="710"/>
                </a:cubicBezTo>
                <a:cubicBezTo>
                  <a:pt x="2779" y="758"/>
                  <a:pt x="4168" y="622"/>
                  <a:pt x="5767" y="0"/>
                </a:cubicBezTo>
                <a:lnTo>
                  <a:pt x="5762" y="1009"/>
                </a:lnTo>
                <a:lnTo>
                  <a:pt x="1" y="993"/>
                </a:lnTo>
                <a:lnTo>
                  <a:pt x="0" y="426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7" name="Group 43"/>
          <p:cNvGrpSpPr>
            <a:grpSpLocks/>
          </p:cNvGrpSpPr>
          <p:nvPr/>
        </p:nvGrpSpPr>
        <p:grpSpPr bwMode="auto">
          <a:xfrm>
            <a:off x="-19050" y="-44450"/>
            <a:ext cx="9156700" cy="6432550"/>
            <a:chOff x="-9" y="-9"/>
            <a:chExt cx="5778" cy="4038"/>
          </a:xfrm>
        </p:grpSpPr>
        <p:sp>
          <p:nvSpPr>
            <p:cNvPr id="1068" name="Freeform 44" descr="Small grid"/>
            <p:cNvSpPr>
              <a:spLocks/>
            </p:cNvSpPr>
            <p:nvPr userDrawn="1"/>
          </p:nvSpPr>
          <p:spPr bwMode="white">
            <a:xfrm>
              <a:off x="-9" y="-9"/>
              <a:ext cx="5769" cy="4029"/>
            </a:xfrm>
            <a:custGeom>
              <a:avLst/>
              <a:gdLst>
                <a:gd name="T0" fmla="*/ 0 w 5769"/>
                <a:gd name="T1" fmla="*/ 3392 h 4029"/>
                <a:gd name="T2" fmla="*/ 1978 w 5769"/>
                <a:gd name="T3" fmla="*/ 3972 h 4029"/>
                <a:gd name="T4" fmla="*/ 5769 w 5769"/>
                <a:gd name="T5" fmla="*/ 2953 h 4029"/>
                <a:gd name="T6" fmla="*/ 5769 w 5769"/>
                <a:gd name="T7" fmla="*/ 0 h 4029"/>
                <a:gd name="T8" fmla="*/ 9 w 5769"/>
                <a:gd name="T9" fmla="*/ 9 h 4029"/>
                <a:gd name="T10" fmla="*/ 15 w 5769"/>
                <a:gd name="T11" fmla="*/ 19 h 4029"/>
                <a:gd name="T12" fmla="*/ 0 w 5769"/>
                <a:gd name="T13" fmla="*/ 3392 h 4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4029">
                  <a:moveTo>
                    <a:pt x="0" y="3392"/>
                  </a:moveTo>
                  <a:cubicBezTo>
                    <a:pt x="70" y="3461"/>
                    <a:pt x="642" y="3914"/>
                    <a:pt x="1978" y="3972"/>
                  </a:cubicBezTo>
                  <a:cubicBezTo>
                    <a:pt x="3313" y="4029"/>
                    <a:pt x="5398" y="3277"/>
                    <a:pt x="5769" y="2953"/>
                  </a:cubicBezTo>
                  <a:lnTo>
                    <a:pt x="5769" y="0"/>
                  </a:lnTo>
                  <a:lnTo>
                    <a:pt x="9" y="9"/>
                  </a:lnTo>
                  <a:lnTo>
                    <a:pt x="15" y="19"/>
                  </a:lnTo>
                  <a:lnTo>
                    <a:pt x="0" y="3392"/>
                  </a:lnTo>
                  <a:close/>
                </a:path>
              </a:pathLst>
            </a:custGeom>
            <a:pattFill prst="smGrid">
              <a:fgClr>
                <a:schemeClr val="bg1"/>
              </a:fgClr>
              <a:bgClr>
                <a:srgbClr val="003D7B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 userDrawn="1"/>
          </p:nvSpPr>
          <p:spPr bwMode="white">
            <a:xfrm>
              <a:off x="0" y="0"/>
              <a:ext cx="5769" cy="4029"/>
            </a:xfrm>
            <a:custGeom>
              <a:avLst/>
              <a:gdLst>
                <a:gd name="T0" fmla="*/ 0 w 5769"/>
                <a:gd name="T1" fmla="*/ 3392 h 4029"/>
                <a:gd name="T2" fmla="*/ 1978 w 5769"/>
                <a:gd name="T3" fmla="*/ 3972 h 4029"/>
                <a:gd name="T4" fmla="*/ 5769 w 5769"/>
                <a:gd name="T5" fmla="*/ 2953 h 4029"/>
                <a:gd name="T6" fmla="*/ 5769 w 5769"/>
                <a:gd name="T7" fmla="*/ 0 h 4029"/>
                <a:gd name="T8" fmla="*/ 9 w 5769"/>
                <a:gd name="T9" fmla="*/ 9 h 4029"/>
                <a:gd name="T10" fmla="*/ 15 w 5769"/>
                <a:gd name="T11" fmla="*/ 19 h 4029"/>
                <a:gd name="T12" fmla="*/ 0 w 5769"/>
                <a:gd name="T13" fmla="*/ 3392 h 4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4029">
                  <a:moveTo>
                    <a:pt x="0" y="3392"/>
                  </a:moveTo>
                  <a:cubicBezTo>
                    <a:pt x="70" y="3461"/>
                    <a:pt x="642" y="3914"/>
                    <a:pt x="1978" y="3972"/>
                  </a:cubicBezTo>
                  <a:cubicBezTo>
                    <a:pt x="3313" y="4029"/>
                    <a:pt x="5398" y="3277"/>
                    <a:pt x="5769" y="2953"/>
                  </a:cubicBezTo>
                  <a:lnTo>
                    <a:pt x="5769" y="0"/>
                  </a:lnTo>
                  <a:lnTo>
                    <a:pt x="9" y="9"/>
                  </a:lnTo>
                  <a:lnTo>
                    <a:pt x="15" y="19"/>
                  </a:lnTo>
                  <a:lnTo>
                    <a:pt x="0" y="339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  <a:alpha val="46001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0" name="Freeform 46"/>
          <p:cNvSpPr>
            <a:spLocks/>
          </p:cNvSpPr>
          <p:nvPr/>
        </p:nvSpPr>
        <p:spPr bwMode="gray">
          <a:xfrm>
            <a:off x="-25400" y="5256213"/>
            <a:ext cx="9169400" cy="1601787"/>
          </a:xfrm>
          <a:custGeom>
            <a:avLst/>
            <a:gdLst>
              <a:gd name="T0" fmla="*/ 9 w 5776"/>
              <a:gd name="T1" fmla="*/ 426 h 1009"/>
              <a:gd name="T2" fmla="*/ 1773 w 5776"/>
              <a:gd name="T3" fmla="*/ 710 h 1009"/>
              <a:gd name="T4" fmla="*/ 5776 w 5776"/>
              <a:gd name="T5" fmla="*/ 0 h 1009"/>
              <a:gd name="T6" fmla="*/ 5771 w 5776"/>
              <a:gd name="T7" fmla="*/ 1009 h 1009"/>
              <a:gd name="T8" fmla="*/ 0 w 5776"/>
              <a:gd name="T9" fmla="*/ 1007 h 1009"/>
              <a:gd name="T10" fmla="*/ 9 w 5776"/>
              <a:gd name="T11" fmla="*/ 426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009">
                <a:moveTo>
                  <a:pt x="9" y="426"/>
                </a:moveTo>
                <a:cubicBezTo>
                  <a:pt x="80" y="445"/>
                  <a:pt x="759" y="661"/>
                  <a:pt x="1773" y="710"/>
                </a:cubicBezTo>
                <a:cubicBezTo>
                  <a:pt x="2788" y="758"/>
                  <a:pt x="4177" y="622"/>
                  <a:pt x="5776" y="0"/>
                </a:cubicBezTo>
                <a:lnTo>
                  <a:pt x="5771" y="1009"/>
                </a:lnTo>
                <a:lnTo>
                  <a:pt x="0" y="1007"/>
                </a:lnTo>
                <a:lnTo>
                  <a:pt x="9" y="426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92000"/>
                </a:schemeClr>
              </a:gs>
              <a:gs pos="100000">
                <a:schemeClr val="hlink">
                  <a:alpha val="61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51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ea typeface="宋体" charset="-122"/>
              </a:defRPr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590800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00800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EAB39C26-1A57-426A-AB65-E353B3FB02B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3568" y="2286000"/>
            <a:ext cx="7848872" cy="1066800"/>
          </a:xfrm>
        </p:spPr>
        <p:txBody>
          <a:bodyPr/>
          <a:lstStyle/>
          <a:p>
            <a:r>
              <a:rPr lang="en-US" altLang="zh-CN" dirty="0" smtClean="0"/>
              <a:t>Environment &amp; Framework 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5000" y="3657600"/>
            <a:ext cx="5334000" cy="457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Zhao lei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5" y="188640"/>
            <a:ext cx="1981477" cy="1829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2800" dirty="0" smtClean="0">
                <a:solidFill>
                  <a:schemeClr val="hlink"/>
                </a:solidFill>
                <a:ea typeface="宋体" charset="-122"/>
              </a:rPr>
              <a:t>Contents</a:t>
            </a:r>
            <a:endParaRPr lang="en-US" altLang="zh-CN" sz="2800" dirty="0">
              <a:solidFill>
                <a:schemeClr val="hlink"/>
              </a:solidFill>
              <a:ea typeface="宋体" charset="-122"/>
            </a:endParaRPr>
          </a:p>
        </p:txBody>
      </p:sp>
      <p:grpSp>
        <p:nvGrpSpPr>
          <p:cNvPr id="64543" name="Group 31"/>
          <p:cNvGrpSpPr>
            <a:grpSpLocks/>
          </p:cNvGrpSpPr>
          <p:nvPr/>
        </p:nvGrpSpPr>
        <p:grpSpPr bwMode="auto">
          <a:xfrm>
            <a:off x="1828800" y="1752600"/>
            <a:ext cx="5410200" cy="665163"/>
            <a:chOff x="1152" y="1104"/>
            <a:chExt cx="3408" cy="419"/>
          </a:xfrm>
        </p:grpSpPr>
        <p:grpSp>
          <p:nvGrpSpPr>
            <p:cNvPr id="64515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64516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7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8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1973" y="1152"/>
              <a:ext cx="24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Development Environment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1</a:t>
              </a:r>
            </a:p>
          </p:txBody>
        </p:sp>
      </p:grpSp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1828800" y="2667000"/>
            <a:ext cx="5410200" cy="665163"/>
            <a:chOff x="1152" y="1680"/>
            <a:chExt cx="3408" cy="419"/>
          </a:xfrm>
        </p:grpSpPr>
        <p:grpSp>
          <p:nvGrpSpPr>
            <p:cNvPr id="64519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6452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2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1973" y="1728"/>
              <a:ext cx="1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Framework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2</a:t>
              </a:r>
            </a:p>
          </p:txBody>
        </p:sp>
      </p:grpSp>
      <p:grpSp>
        <p:nvGrpSpPr>
          <p:cNvPr id="64545" name="Group 33"/>
          <p:cNvGrpSpPr>
            <a:grpSpLocks/>
          </p:cNvGrpSpPr>
          <p:nvPr/>
        </p:nvGrpSpPr>
        <p:grpSpPr bwMode="auto">
          <a:xfrm>
            <a:off x="1828800" y="3559175"/>
            <a:ext cx="5410200" cy="665163"/>
            <a:chOff x="1152" y="2242"/>
            <a:chExt cx="3408" cy="419"/>
          </a:xfrm>
        </p:grpSpPr>
        <p:grpSp>
          <p:nvGrpSpPr>
            <p:cNvPr id="64529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64530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1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2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7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1973" y="2290"/>
              <a:ext cx="9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Database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3</a:t>
              </a:r>
            </a:p>
          </p:txBody>
        </p:sp>
      </p:grpSp>
      <p:grpSp>
        <p:nvGrpSpPr>
          <p:cNvPr id="64546" name="Group 34"/>
          <p:cNvGrpSpPr>
            <a:grpSpLocks/>
          </p:cNvGrpSpPr>
          <p:nvPr/>
        </p:nvGrpSpPr>
        <p:grpSpPr bwMode="auto">
          <a:xfrm>
            <a:off x="1828800" y="4473575"/>
            <a:ext cx="5410200" cy="665163"/>
            <a:chOff x="1152" y="2818"/>
            <a:chExt cx="3408" cy="419"/>
          </a:xfrm>
        </p:grpSpPr>
        <p:grpSp>
          <p:nvGrpSpPr>
            <p:cNvPr id="64533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64534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5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6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4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1973" y="2866"/>
              <a:ext cx="11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References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42" name="Text Box 30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0" hangingPunct="0"/>
            <a:r>
              <a:rPr lang="en-US" altLang="zh-CN" sz="2800" dirty="0">
                <a:ea typeface="宋体" charset="-122"/>
              </a:rPr>
              <a:t>Development Environment</a:t>
            </a:r>
            <a:endParaRPr lang="en-US" altLang="zh-CN" sz="2800" dirty="0">
              <a:ea typeface="宋体" charset="-122"/>
            </a:endParaRPr>
          </a:p>
        </p:txBody>
      </p:sp>
      <p:grpSp>
        <p:nvGrpSpPr>
          <p:cNvPr id="66580" name="Group 20"/>
          <p:cNvGrpSpPr>
            <a:grpSpLocks/>
          </p:cNvGrpSpPr>
          <p:nvPr/>
        </p:nvGrpSpPr>
        <p:grpSpPr bwMode="auto">
          <a:xfrm>
            <a:off x="323528" y="980728"/>
            <a:ext cx="8424936" cy="5400600"/>
            <a:chOff x="720" y="1950"/>
            <a:chExt cx="1440" cy="1680"/>
          </a:xfrm>
        </p:grpSpPr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335" cy="1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 eaLnBrk="0" hangingPunct="0">
                <a:buAutoNum type="arabicPeriod"/>
              </a:pPr>
              <a:r>
                <a:rPr lang="en-US" altLang="zh-CN" b="1" dirty="0" smtClean="0">
                  <a:solidFill>
                    <a:srgbClr val="000000"/>
                  </a:solidFill>
                  <a:ea typeface="宋体" charset="-122"/>
                </a:rPr>
                <a:t>Hardware</a:t>
              </a:r>
            </a:p>
            <a:p>
              <a:pPr marL="342900" indent="-342900" eaLnBrk="0" hangingPunct="0">
                <a:buAutoNum type="arabicPeriod"/>
              </a:pPr>
              <a:endParaRPr lang="en-US" altLang="zh-CN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For commercial purpose:</a:t>
              </a:r>
            </a:p>
            <a:p>
              <a:pPr marL="800100" lvl="1" indent="-342900" eaLnBrk="0" hangingPunct="0">
                <a:buAutoNum type="arabicPeriod"/>
              </a:pP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Memory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8G ram or above</a:t>
              </a: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4-core 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processors or above</a:t>
              </a: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Hard 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disk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1T or more</a:t>
              </a:r>
            </a:p>
            <a:p>
              <a:pPr marL="1257300" lvl="2" indent="-342900" eaLnBrk="0" hangingPunct="0">
                <a:buAutoNum type="arabicPeriod"/>
              </a:pP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1257300" lvl="2" indent="-342900" eaLnBrk="0" hangingPunct="0">
                <a:buAutoNum type="arabicPeriod"/>
              </a:pP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lvl="1" eaLnBrk="0" hangingPunct="0"/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2. For demo purpose:</a:t>
              </a:r>
            </a:p>
            <a:p>
              <a:pPr lvl="1" eaLnBrk="0" hangingPunct="0"/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Memory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4G </a:t>
              </a: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ram or above</a:t>
              </a: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2-core </a:t>
              </a: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processors or above</a:t>
              </a: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Hard disk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500G </a:t>
              </a: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or more</a:t>
              </a:r>
            </a:p>
            <a:p>
              <a:pPr lvl="1" eaLnBrk="0" hangingPunct="0"/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66566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0" hangingPunct="0"/>
            <a:r>
              <a:rPr lang="en-US" altLang="zh-CN" sz="2800" dirty="0">
                <a:ea typeface="宋体" charset="-122"/>
              </a:rPr>
              <a:t>Development Environment</a:t>
            </a:r>
            <a:endParaRPr lang="en-US" altLang="zh-CN" sz="2800" dirty="0">
              <a:ea typeface="宋体" charset="-122"/>
            </a:endParaRPr>
          </a:p>
        </p:txBody>
      </p:sp>
      <p:grpSp>
        <p:nvGrpSpPr>
          <p:cNvPr id="66580" name="Group 20"/>
          <p:cNvGrpSpPr>
            <a:grpSpLocks/>
          </p:cNvGrpSpPr>
          <p:nvPr/>
        </p:nvGrpSpPr>
        <p:grpSpPr bwMode="auto">
          <a:xfrm>
            <a:off x="323528" y="980728"/>
            <a:ext cx="8424936" cy="5400600"/>
            <a:chOff x="720" y="1950"/>
            <a:chExt cx="1440" cy="1680"/>
          </a:xfrm>
        </p:grpSpPr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335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 eaLnBrk="0" hangingPunct="0">
                <a:buAutoNum type="arabicPeriod"/>
              </a:pPr>
              <a:r>
                <a:rPr lang="en-US" altLang="zh-CN" b="1" dirty="0" smtClean="0">
                  <a:solidFill>
                    <a:srgbClr val="000000"/>
                  </a:solidFill>
                  <a:ea typeface="宋体" charset="-122"/>
                </a:rPr>
                <a:t>Software</a:t>
              </a:r>
            </a:p>
            <a:p>
              <a:pPr marL="342900" indent="-342900" eaLnBrk="0" hangingPunct="0">
                <a:buAutoNum type="arabicPeriod"/>
              </a:pPr>
              <a:endParaRPr lang="en-US" altLang="zh-CN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OS:</a:t>
              </a: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Windows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Windows 7/windows Server 2008</a:t>
              </a:r>
            </a:p>
            <a:p>
              <a:pPr marL="1257300" lvl="2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Linux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Ubuntu/</a:t>
              </a:r>
              <a:r>
                <a:rPr lang="en-US" altLang="zh-CN" sz="1400" dirty="0" err="1" smtClean="0">
                  <a:solidFill>
                    <a:srgbClr val="000000"/>
                  </a:solidFill>
                  <a:ea typeface="宋体" charset="-122"/>
                </a:rPr>
                <a:t>CentOS</a:t>
              </a: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1257300" lvl="2" indent="-342900" eaLnBrk="0" hangingPunct="0">
                <a:buAutoNum type="arabicPeriod"/>
              </a:pP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AutoNum type="arabicPeriod"/>
              </a:pP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Web container: 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Tomcat7</a:t>
              </a:r>
            </a:p>
            <a:p>
              <a:pPr marL="800100" lvl="1" indent="-342900" eaLnBrk="0" hangingPunct="0">
                <a:buAutoNum type="arabicPeriod"/>
              </a:pP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FontTx/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Java</a:t>
              </a:r>
              <a:r>
                <a:rPr lang="en-US" altLang="zh-CN" sz="1400" dirty="0">
                  <a:solidFill>
                    <a:srgbClr val="000000"/>
                  </a:solidFill>
                  <a:ea typeface="宋体" charset="-122"/>
                </a:rPr>
                <a:t>: 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JDK1.7</a:t>
              </a:r>
            </a:p>
            <a:p>
              <a:pPr marL="800100" lvl="1" indent="-342900" eaLnBrk="0" hangingPunct="0">
                <a:buFontTx/>
                <a:buAutoNum type="arabicPeriod"/>
              </a:pP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Python: Python2.7.9</a:t>
              </a:r>
            </a:p>
            <a:p>
              <a:pPr marL="800100" lvl="1" indent="-342900" eaLnBrk="0" hangingPunct="0">
                <a:buAutoNum type="arabicPeriod"/>
              </a:pP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Database: Mysql5.1</a:t>
              </a:r>
            </a:p>
            <a:p>
              <a:pPr marL="800100" lvl="1" indent="-342900" eaLnBrk="0" hangingPunct="0">
                <a:buAutoNum type="arabicPeriod"/>
              </a:pP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Browser: IE9+/Chrome/Firefox</a:t>
              </a:r>
            </a:p>
            <a:p>
              <a:pPr marL="800100" lvl="1" indent="-342900" eaLnBrk="0" hangingPunct="0">
                <a:buAutoNum type="arabicPeriod"/>
              </a:pP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marL="800100" lvl="1" indent="-342900" eaLnBrk="0" hangingPunct="0">
                <a:buAutoNum type="arabicPeriod"/>
              </a:pP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IDE: Eclipse</a:t>
              </a:r>
            </a:p>
            <a:p>
              <a:pPr lvl="1" eaLnBrk="0" hangingPunct="0"/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66566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&lt;date/time&gt;</a:t>
            </a:r>
          </a:p>
        </p:txBody>
      </p:sp>
      <p:sp>
        <p:nvSpPr>
          <p:cNvPr id="2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&lt;footer&gt;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/>
              <a:t>Framework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1077913" y="1447800"/>
            <a:ext cx="7380288" cy="4495800"/>
            <a:chOff x="679" y="912"/>
            <a:chExt cx="4649" cy="2832"/>
          </a:xfrm>
        </p:grpSpPr>
        <p:sp>
          <p:nvSpPr>
            <p:cNvPr id="67587" name="Freeform 3"/>
            <p:cNvSpPr>
              <a:spLocks noEditPoints="1"/>
            </p:cNvSpPr>
            <p:nvPr/>
          </p:nvSpPr>
          <p:spPr bwMode="gray">
            <a:xfrm rot="-1358056">
              <a:off x="679" y="1455"/>
              <a:ext cx="4317" cy="1766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9412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8" name="Oval 4"/>
            <p:cNvSpPr>
              <a:spLocks noChangeArrowheads="1"/>
            </p:cNvSpPr>
            <p:nvPr/>
          </p:nvSpPr>
          <p:spPr bwMode="gray">
            <a:xfrm rot="-1543677">
              <a:off x="2880" y="13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9" name="Oval 5"/>
            <p:cNvSpPr>
              <a:spLocks noChangeArrowheads="1"/>
            </p:cNvSpPr>
            <p:nvPr/>
          </p:nvSpPr>
          <p:spPr bwMode="gray">
            <a:xfrm rot="-1543677">
              <a:off x="4656" y="158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0" name="Oval 6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" name="Oval 7"/>
            <p:cNvSpPr>
              <a:spLocks noChangeArrowheads="1"/>
            </p:cNvSpPr>
            <p:nvPr/>
          </p:nvSpPr>
          <p:spPr bwMode="gray">
            <a:xfrm rot="-1543677">
              <a:off x="3600" y="30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gray">
            <a:xfrm rot="-1543677">
              <a:off x="1296" y="235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020A53"/>
                </a:gs>
                <a:gs pos="100000">
                  <a:srgbClr val="02258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>
              <a:off x="2400" y="912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gray">
            <a:xfrm>
              <a:off x="816" y="1872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7595" name="Oval 11"/>
            <p:cNvSpPr>
              <a:spLocks noChangeArrowheads="1"/>
            </p:cNvSpPr>
            <p:nvPr/>
          </p:nvSpPr>
          <p:spPr bwMode="gray">
            <a:xfrm>
              <a:off x="1372" y="2941"/>
              <a:ext cx="808" cy="80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7596" name="Oval 12"/>
            <p:cNvSpPr>
              <a:spLocks noChangeArrowheads="1"/>
            </p:cNvSpPr>
            <p:nvPr/>
          </p:nvSpPr>
          <p:spPr bwMode="gray">
            <a:xfrm>
              <a:off x="3120" y="2544"/>
              <a:ext cx="809" cy="803"/>
            </a:xfrm>
            <a:prstGeom prst="ellipse">
              <a:avLst/>
            </a:prstGeom>
            <a:gradFill rotWithShape="1">
              <a:gsLst>
                <a:gs pos="0">
                  <a:srgbClr val="D476D6"/>
                </a:gs>
                <a:gs pos="100000">
                  <a:srgbClr val="D476D6">
                    <a:gamma/>
                    <a:shade val="4235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7597" name="Oval 13"/>
            <p:cNvSpPr>
              <a:spLocks noChangeArrowheads="1"/>
            </p:cNvSpPr>
            <p:nvPr/>
          </p:nvSpPr>
          <p:spPr bwMode="gray">
            <a:xfrm>
              <a:off x="4272" y="1056"/>
              <a:ext cx="764" cy="80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gray">
            <a:xfrm>
              <a:off x="914" y="2154"/>
              <a:ext cx="6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smtClean="0">
                  <a:latin typeface="Verdana" pitchFamily="34" charset="0"/>
                  <a:ea typeface="宋体" charset="-122"/>
                </a:rPr>
                <a:t>Quartz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gray">
            <a:xfrm>
              <a:off x="2336" y="1200"/>
              <a:ext cx="9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err="1" smtClean="0">
                  <a:latin typeface="Verdana" pitchFamily="34" charset="0"/>
                  <a:ea typeface="宋体" charset="-122"/>
                </a:rPr>
                <a:t>SpringMVC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7600" name="Text Box 16"/>
            <p:cNvSpPr txBox="1">
              <a:spLocks noChangeArrowheads="1"/>
            </p:cNvSpPr>
            <p:nvPr/>
          </p:nvSpPr>
          <p:spPr bwMode="gray">
            <a:xfrm>
              <a:off x="4105" y="1375"/>
              <a:ext cx="11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err="1" smtClean="0">
                  <a:latin typeface="Verdana" pitchFamily="34" charset="0"/>
                  <a:ea typeface="宋体" charset="-122"/>
                </a:rPr>
                <a:t>JdbcTemplate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gray">
            <a:xfrm>
              <a:off x="3312" y="2832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err="1" smtClean="0">
                  <a:latin typeface="Verdana" pitchFamily="34" charset="0"/>
                  <a:ea typeface="宋体" charset="-122"/>
                </a:rPr>
                <a:t>Junit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gray">
            <a:xfrm>
              <a:off x="1519" y="3225"/>
              <a:ext cx="5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 smtClean="0">
                  <a:latin typeface="Verdana" pitchFamily="34" charset="0"/>
                  <a:ea typeface="宋体" charset="-122"/>
                </a:rPr>
                <a:t>Maven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7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&lt;date/time&gt;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&lt;footer&gt;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dirty="0" smtClean="0"/>
              <a:t>Database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5943600" y="2895600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zh-CN" sz="2400" dirty="0" smtClean="0">
              <a:solidFill>
                <a:srgbClr val="FFE10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/>
            <a:endParaRPr lang="en-US" altLang="zh-CN" sz="2400" dirty="0">
              <a:solidFill>
                <a:srgbClr val="FFE10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7924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Mysql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Data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Management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Statistic</a:t>
            </a:r>
          </a:p>
          <a:p>
            <a:pPr lvl="1"/>
            <a:r>
              <a:rPr lang="en-US" altLang="zh-CN" dirty="0">
                <a:ea typeface="宋体" charset="-122"/>
              </a:rPr>
              <a:t>app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4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3733800"/>
            <a:ext cx="6400800" cy="685800"/>
          </a:xfrm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752600" y="2286000"/>
            <a:ext cx="5486400" cy="1447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5" y="188640"/>
            <a:ext cx="1981477" cy="1829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英文PPT模板-(68)">
  <a:themeElements>
    <a:clrScheme name="Office 主题​​ 3">
      <a:dk1>
        <a:srgbClr val="000066"/>
      </a:dk1>
      <a:lt1>
        <a:srgbClr val="FFFFFF"/>
      </a:lt1>
      <a:dk2>
        <a:srgbClr val="4B55D3"/>
      </a:dk2>
      <a:lt2>
        <a:srgbClr val="F4CF72"/>
      </a:lt2>
      <a:accent1>
        <a:srgbClr val="69C828"/>
      </a:accent1>
      <a:accent2>
        <a:srgbClr val="E68B30"/>
      </a:accent2>
      <a:accent3>
        <a:srgbClr val="B1B4E6"/>
      </a:accent3>
      <a:accent4>
        <a:srgbClr val="DADADA"/>
      </a:accent4>
      <a:accent5>
        <a:srgbClr val="B9E0AC"/>
      </a:accent5>
      <a:accent6>
        <a:srgbClr val="D07D2A"/>
      </a:accent6>
      <a:hlink>
        <a:srgbClr val="0FAAE1"/>
      </a:hlink>
      <a:folHlink>
        <a:srgbClr val="547FEA"/>
      </a:folHlink>
    </a:clrScheme>
    <a:fontScheme name="Office 主题​​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281472"/>
        </a:dk1>
        <a:lt1>
          <a:srgbClr val="FFFFFF"/>
        </a:lt1>
        <a:dk2>
          <a:srgbClr val="327CAE"/>
        </a:dk2>
        <a:lt2>
          <a:srgbClr val="F0F7BD"/>
        </a:lt2>
        <a:accent1>
          <a:srgbClr val="1295DE"/>
        </a:accent1>
        <a:accent2>
          <a:srgbClr val="E68B30"/>
        </a:accent2>
        <a:accent3>
          <a:srgbClr val="ADBFD3"/>
        </a:accent3>
        <a:accent4>
          <a:srgbClr val="DADADA"/>
        </a:accent4>
        <a:accent5>
          <a:srgbClr val="AAC8EC"/>
        </a:accent5>
        <a:accent6>
          <a:srgbClr val="D07D2A"/>
        </a:accent6>
        <a:hlink>
          <a:srgbClr val="3FB180"/>
        </a:hlink>
        <a:folHlink>
          <a:srgbClr val="754A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F4334"/>
        </a:dk1>
        <a:lt1>
          <a:srgbClr val="FFFFFF"/>
        </a:lt1>
        <a:dk2>
          <a:srgbClr val="2B8B7D"/>
        </a:dk2>
        <a:lt2>
          <a:srgbClr val="FCEC9C"/>
        </a:lt2>
        <a:accent1>
          <a:srgbClr val="B2B838"/>
        </a:accent1>
        <a:accent2>
          <a:srgbClr val="E68B30"/>
        </a:accent2>
        <a:accent3>
          <a:srgbClr val="ACC4BF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5CAD43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66"/>
        </a:dk1>
        <a:lt1>
          <a:srgbClr val="FFFFFF"/>
        </a:lt1>
        <a:dk2>
          <a:srgbClr val="4B55D3"/>
        </a:dk2>
        <a:lt2>
          <a:srgbClr val="F4CF72"/>
        </a:lt2>
        <a:accent1>
          <a:srgbClr val="69C828"/>
        </a:accent1>
        <a:accent2>
          <a:srgbClr val="E68B30"/>
        </a:accent2>
        <a:accent3>
          <a:srgbClr val="B1B4E6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英文PPT模板-(68)</Template>
  <TotalTime>618</TotalTime>
  <Words>128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英文PPT模板-(68)</vt:lpstr>
      <vt:lpstr>Environment &amp; Framework </vt:lpstr>
      <vt:lpstr>Contents</vt:lpstr>
      <vt:lpstr>Development Environment</vt:lpstr>
      <vt:lpstr>Development Environment</vt:lpstr>
      <vt:lpstr> Framework</vt:lpstr>
      <vt:lpstr>Database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[PowerPoint Template]</dc:title>
  <dc:creator>dzh5001</dc:creator>
  <cp:lastModifiedBy>dzh5001</cp:lastModifiedBy>
  <cp:revision>36</cp:revision>
  <dcterms:created xsi:type="dcterms:W3CDTF">2016-07-27T01:57:35Z</dcterms:created>
  <dcterms:modified xsi:type="dcterms:W3CDTF">2016-08-04T10:36:59Z</dcterms:modified>
</cp:coreProperties>
</file>