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9" r:id="rId5"/>
    <p:sldId id="260" r:id="rId6"/>
    <p:sldId id="261" r:id="rId7"/>
    <p:sldId id="262" r:id="rId8"/>
    <p:sldId id="263" r:id="rId9"/>
    <p:sldId id="264" r:id="rId1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122"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hyperlink" Target="https://www.python.org/ftp/python/2.7.9/python-2.7.9.amd64.msi" TargetMode="External"/><Relationship Id="rId1" Type="http://schemas.openxmlformats.org/officeDocument/2006/relationships/hyperlink" Target="https://www.python.org/ftp/python/2.7.9/python-2.7.9.msi"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Installation and </a:t>
            </a:r>
            <a:r>
              <a:rPr lang="en-US" altLang="zh-CN" dirty="0" smtClean="0"/>
              <a:t>configuration Demo APP Server</a:t>
            </a:r>
            <a:endParaRPr lang="zh-CN" altLang="en-US" dirty="0"/>
          </a:p>
        </p:txBody>
      </p:sp>
      <p:sp>
        <p:nvSpPr>
          <p:cNvPr id="3" name="副标题 2"/>
          <p:cNvSpPr>
            <a:spLocks noGrp="1"/>
          </p:cNvSpPr>
          <p:nvPr>
            <p:ph type="subTitle" idx="1"/>
          </p:nvPr>
        </p:nvSpPr>
        <p:spPr/>
        <p:txBody>
          <a:bodyPr/>
          <a:lstStyle/>
          <a:p>
            <a:r>
              <a:rPr lang="en-US" altLang="zh-CN" dirty="0">
                <a:solidFill>
                  <a:schemeClr val="tx1"/>
                </a:solidFill>
              </a:rPr>
              <a:t>fan bin bin</a:t>
            </a:r>
            <a:endParaRPr lang="en-US" altLang="zh-CN"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lgn="ctr" rtl="0">
              <a:spcBef>
                <a:spcPct val="0"/>
              </a:spcBef>
            </a:pPr>
            <a:r>
              <a:rPr lang="en-US" altLang="zh-CN" sz="3600" b="1" dirty="0"/>
              <a:t>Networking Structure</a:t>
            </a:r>
            <a:br>
              <a:rPr lang="zh-CN" altLang="zh-CN" b="1" dirty="0"/>
            </a:br>
            <a:endParaRPr lang="zh-CN" altLang="en-US" dirty="0"/>
          </a:p>
        </p:txBody>
      </p:sp>
      <p:sp>
        <p:nvSpPr>
          <p:cNvPr id="3" name="内容占位符 2"/>
          <p:cNvSpPr>
            <a:spLocks noGrp="1"/>
          </p:cNvSpPr>
          <p:nvPr>
            <p:ph idx="1"/>
          </p:nvPr>
        </p:nvSpPr>
        <p:spPr>
          <a:xfrm>
            <a:off x="457200" y="1600201"/>
            <a:ext cx="8229600" cy="3845023"/>
          </a:xfrm>
        </p:spPr>
        <p:txBody>
          <a:bodyPr>
            <a:normAutofit fontScale="92500" lnSpcReduction="10000"/>
          </a:bodyPr>
          <a:lstStyle/>
          <a:p>
            <a:r>
              <a:rPr lang="en-US" altLang="zh-CN" dirty="0"/>
              <a:t>Demo Apps, which are installed on smart mobile phones, communicate with the App server installed on a computer used for Service Anchor demonstration. The App server also communicates with the Service Anchor to exchange positioning data. On the Demo App server running computer, users can view positioning results and accuracy and footfall statistics and distribution.</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899592" y="1628800"/>
            <a:ext cx="6984776"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755576" y="764704"/>
            <a:ext cx="7632848" cy="369332"/>
          </a:xfrm>
          <a:prstGeom prst="rect">
            <a:avLst/>
          </a:prstGeom>
        </p:spPr>
        <p:txBody>
          <a:bodyPr wrap="square">
            <a:spAutoFit/>
          </a:bodyPr>
          <a:lstStyle/>
          <a:p>
            <a:r>
              <a:rPr lang="en-US" altLang="zh-CN" dirty="0"/>
              <a:t>Networking architecture to implement Service Anchor-based </a:t>
            </a:r>
            <a:r>
              <a:rPr lang="en-US" altLang="zh-CN" dirty="0" smtClean="0"/>
              <a:t>positioning</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1"/>
            <a:ext cx="8229600" cy="3268959"/>
          </a:xfrm>
        </p:spPr>
        <p:txBody>
          <a:bodyPr>
            <a:normAutofit fontScale="92500" lnSpcReduction="10000"/>
          </a:bodyPr>
          <a:lstStyle/>
          <a:p>
            <a:r>
              <a:rPr lang="en-US" altLang="zh-CN" dirty="0"/>
              <a:t>Service Anchor Demo App helps operators understand how to employ Service Anchor to serve their enterprise market drives. The software environment for Service Anchor demo can be cloud-based or deployed on a personal computer (PC) that can communicate with Service Anchor Demo App server and client</a:t>
            </a:r>
            <a:r>
              <a:rPr lang="en-US" altLang="zh-CN" dirty="0" smtClean="0"/>
              <a:t>.</a:t>
            </a:r>
            <a:endParaRPr lang="zh-CN" altLang="zh-CN" dirty="0"/>
          </a:p>
        </p:txBody>
      </p:sp>
      <p:sp>
        <p:nvSpPr>
          <p:cNvPr id="4" name="标题 3"/>
          <p:cNvSpPr>
            <a:spLocks noGrp="1"/>
          </p:cNvSpPr>
          <p:nvPr>
            <p:ph type="title"/>
          </p:nvPr>
        </p:nvSpPr>
        <p:spPr/>
        <p:txBody>
          <a:bodyPr>
            <a:normAutofit/>
          </a:bodyPr>
          <a:lstStyle/>
          <a:p>
            <a:r>
              <a:rPr lang="en-US" altLang="zh-CN" sz="3600" b="1" dirty="0" smtClean="0"/>
              <a:t>Installation Environment Requirements</a:t>
            </a:r>
            <a:endParaRPr lang="zh-CN" altLang="en-US" sz="3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476672"/>
            <a:ext cx="8229600" cy="648072"/>
          </a:xfrm>
        </p:spPr>
        <p:txBody>
          <a:bodyPr/>
          <a:lstStyle/>
          <a:p>
            <a:pPr lvl="8" algn="ctr" rtl="0">
              <a:spcBef>
                <a:spcPct val="0"/>
              </a:spcBef>
            </a:pPr>
            <a:r>
              <a:rPr lang="en-US" altLang="zh-CN" dirty="0"/>
              <a:t>Requirements on the installation </a:t>
            </a:r>
            <a:r>
              <a:rPr lang="en-US" altLang="zh-CN" dirty="0" smtClean="0"/>
              <a:t>environment</a:t>
            </a:r>
            <a:endParaRPr lang="zh-CN" altLang="en-US" dirty="0"/>
          </a:p>
        </p:txBody>
      </p:sp>
      <p:graphicFrame>
        <p:nvGraphicFramePr>
          <p:cNvPr id="4" name="内容占位符 3"/>
          <p:cNvGraphicFramePr>
            <a:graphicFrameLocks noGrp="1"/>
          </p:cNvGraphicFramePr>
          <p:nvPr>
            <p:ph idx="1"/>
          </p:nvPr>
        </p:nvGraphicFramePr>
        <p:xfrm>
          <a:off x="611560" y="1916832"/>
          <a:ext cx="7848872" cy="3661222"/>
        </p:xfrm>
        <a:graphic>
          <a:graphicData uri="http://schemas.openxmlformats.org/drawingml/2006/table">
            <a:tbl>
              <a:tblPr firstRow="1" firstCol="1" bandRow="1">
                <a:tableStyleId>{5C22544A-7EE6-4342-B048-85BDC9FD1C3A}</a:tableStyleId>
              </a:tblPr>
              <a:tblGrid>
                <a:gridCol w="1727909"/>
                <a:gridCol w="6120963"/>
              </a:tblGrid>
              <a:tr h="261516">
                <a:tc>
                  <a:txBody>
                    <a:bodyPr/>
                    <a:lstStyle/>
                    <a:p>
                      <a:pPr>
                        <a:lnSpc>
                          <a:spcPts val="1200"/>
                        </a:lnSpc>
                        <a:spcBef>
                          <a:spcPts val="400"/>
                        </a:spcBef>
                        <a:spcAft>
                          <a:spcPts val="400"/>
                        </a:spcAft>
                      </a:pPr>
                      <a:r>
                        <a:rPr lang="en-US" sz="1050" dirty="0">
                          <a:effectLst/>
                        </a:rPr>
                        <a:t>Item</a:t>
                      </a:r>
                      <a:endParaRPr lang="zh-CN" sz="1050" b="1" dirty="0">
                        <a:effectLst/>
                        <a:latin typeface="Book Antiqua"/>
                        <a:ea typeface="黑体" panose="02010609060101010101" charset="-122"/>
                        <a:cs typeface="Book Antiqua"/>
                      </a:endParaRPr>
                    </a:p>
                  </a:txBody>
                  <a:tcPr marL="68580" marR="68580" marT="0" marB="0"/>
                </a:tc>
                <a:tc>
                  <a:txBody>
                    <a:bodyPr/>
                    <a:lstStyle/>
                    <a:p>
                      <a:pPr>
                        <a:lnSpc>
                          <a:spcPts val="1200"/>
                        </a:lnSpc>
                        <a:spcBef>
                          <a:spcPts val="400"/>
                        </a:spcBef>
                        <a:spcAft>
                          <a:spcPts val="400"/>
                        </a:spcAft>
                      </a:pPr>
                      <a:r>
                        <a:rPr lang="en-US" sz="1050">
                          <a:effectLst/>
                        </a:rPr>
                        <a:t>Requirements</a:t>
                      </a:r>
                      <a:endParaRPr lang="zh-CN" sz="1050" b="1">
                        <a:effectLst/>
                        <a:latin typeface="Book Antiqua"/>
                        <a:ea typeface="黑体" panose="02010609060101010101" charset="-122"/>
                        <a:cs typeface="Book Antiqua"/>
                      </a:endParaRPr>
                    </a:p>
                  </a:txBody>
                  <a:tcPr marL="68580" marR="68580" marT="0" marB="0"/>
                </a:tc>
              </a:tr>
              <a:tr h="1133235">
                <a:tc>
                  <a:txBody>
                    <a:bodyPr/>
                    <a:lstStyle/>
                    <a:p>
                      <a:pPr>
                        <a:lnSpc>
                          <a:spcPts val="1200"/>
                        </a:lnSpc>
                        <a:spcBef>
                          <a:spcPts val="400"/>
                        </a:spcBef>
                        <a:spcAft>
                          <a:spcPts val="400"/>
                        </a:spcAft>
                      </a:pPr>
                      <a:r>
                        <a:rPr lang="en-US" sz="1050" dirty="0">
                          <a:effectLst/>
                        </a:rPr>
                        <a:t>Hardware</a:t>
                      </a:r>
                      <a:endParaRPr lang="zh-CN" sz="1050" dirty="0">
                        <a:effectLst/>
                        <a:latin typeface="Times New Roman" panose="02020603050405020304"/>
                        <a:ea typeface="宋体" panose="02010600030101010101" pitchFamily="2" charset="-122"/>
                        <a:cs typeface="Arial" panose="020B0604020202020204"/>
                      </a:endParaRPr>
                    </a:p>
                  </a:txBody>
                  <a:tcPr marL="68580" marR="68580" marT="0" marB="0"/>
                </a:tc>
                <a:tc>
                  <a:txBody>
                    <a:bodyPr/>
                    <a:lstStyle/>
                    <a:p>
                      <a:pPr>
                        <a:lnSpc>
                          <a:spcPts val="1200"/>
                        </a:lnSpc>
                        <a:spcBef>
                          <a:spcPts val="400"/>
                        </a:spcBef>
                        <a:spcAft>
                          <a:spcPts val="400"/>
                        </a:spcAft>
                      </a:pPr>
                      <a:r>
                        <a:rPr lang="en-US" sz="1050" dirty="0">
                          <a:effectLst/>
                        </a:rPr>
                        <a:t>CPU: dual-core, 2.9 GHz</a:t>
                      </a:r>
                      <a:endParaRPr lang="zh-CN" sz="1050" dirty="0">
                        <a:effectLst/>
                      </a:endParaRPr>
                    </a:p>
                    <a:p>
                      <a:pPr>
                        <a:lnSpc>
                          <a:spcPts val="1200"/>
                        </a:lnSpc>
                        <a:spcBef>
                          <a:spcPts val="400"/>
                        </a:spcBef>
                        <a:spcAft>
                          <a:spcPts val="400"/>
                        </a:spcAft>
                      </a:pPr>
                      <a:r>
                        <a:rPr lang="en-US" sz="1050" dirty="0">
                          <a:effectLst/>
                        </a:rPr>
                        <a:t>Memory: 4 GB or above</a:t>
                      </a:r>
                      <a:endParaRPr lang="zh-CN" sz="1050" dirty="0">
                        <a:effectLst/>
                      </a:endParaRPr>
                    </a:p>
                    <a:p>
                      <a:pPr>
                        <a:lnSpc>
                          <a:spcPts val="1200"/>
                        </a:lnSpc>
                        <a:spcBef>
                          <a:spcPts val="400"/>
                        </a:spcBef>
                        <a:spcAft>
                          <a:spcPts val="400"/>
                        </a:spcAft>
                      </a:pPr>
                      <a:r>
                        <a:rPr lang="en-US" sz="1050" dirty="0">
                          <a:effectLst/>
                        </a:rPr>
                        <a:t>Disk: 60 GB or above</a:t>
                      </a:r>
                      <a:endParaRPr lang="zh-CN" sz="1050" dirty="0">
                        <a:effectLst/>
                        <a:latin typeface="Times New Roman" panose="02020603050405020304"/>
                        <a:ea typeface="宋体" panose="02010600030101010101" pitchFamily="2" charset="-122"/>
                        <a:cs typeface="Arial" panose="020B0604020202020204"/>
                      </a:endParaRPr>
                    </a:p>
                  </a:txBody>
                  <a:tcPr marL="68580" marR="68580" marT="0" marB="0"/>
                </a:tc>
              </a:tr>
              <a:tr h="697376">
                <a:tc>
                  <a:txBody>
                    <a:bodyPr/>
                    <a:lstStyle/>
                    <a:p>
                      <a:pPr>
                        <a:lnSpc>
                          <a:spcPts val="1200"/>
                        </a:lnSpc>
                        <a:spcBef>
                          <a:spcPts val="400"/>
                        </a:spcBef>
                        <a:spcAft>
                          <a:spcPts val="400"/>
                        </a:spcAft>
                      </a:pPr>
                      <a:r>
                        <a:rPr lang="en-US" sz="1050">
                          <a:effectLst/>
                        </a:rPr>
                        <a:t>Operating System</a:t>
                      </a:r>
                      <a:endParaRPr lang="zh-CN" sz="1050">
                        <a:effectLst/>
                        <a:latin typeface="Times New Roman" panose="02020603050405020304"/>
                        <a:ea typeface="宋体" panose="02010600030101010101" pitchFamily="2" charset="-122"/>
                        <a:cs typeface="Arial" panose="020B0604020202020204"/>
                      </a:endParaRPr>
                    </a:p>
                  </a:txBody>
                  <a:tcPr marL="68580" marR="68580" marT="0" marB="0"/>
                </a:tc>
                <a:tc>
                  <a:txBody>
                    <a:bodyPr/>
                    <a:lstStyle/>
                    <a:p>
                      <a:pPr>
                        <a:lnSpc>
                          <a:spcPts val="1200"/>
                        </a:lnSpc>
                        <a:spcBef>
                          <a:spcPts val="400"/>
                        </a:spcBef>
                        <a:spcAft>
                          <a:spcPts val="400"/>
                        </a:spcAft>
                      </a:pPr>
                      <a:r>
                        <a:rPr lang="en-US" sz="1050">
                          <a:effectLst/>
                        </a:rPr>
                        <a:t>Windows 7 (32-bit/64-bit)</a:t>
                      </a:r>
                      <a:endParaRPr lang="zh-CN" sz="1050">
                        <a:effectLst/>
                      </a:endParaRPr>
                    </a:p>
                    <a:p>
                      <a:pPr>
                        <a:lnSpc>
                          <a:spcPts val="1200"/>
                        </a:lnSpc>
                        <a:spcBef>
                          <a:spcPts val="400"/>
                        </a:spcBef>
                        <a:spcAft>
                          <a:spcPts val="400"/>
                        </a:spcAft>
                      </a:pPr>
                      <a:r>
                        <a:rPr lang="en-US" sz="1050">
                          <a:effectLst/>
                        </a:rPr>
                        <a:t>Windows Service 2008 (32-bit/64-bit)</a:t>
                      </a:r>
                      <a:endParaRPr lang="zh-CN" sz="1050">
                        <a:effectLst/>
                        <a:latin typeface="Times New Roman" panose="02020603050405020304"/>
                        <a:ea typeface="宋体" panose="02010600030101010101" pitchFamily="2" charset="-122"/>
                        <a:cs typeface="Arial" panose="020B0604020202020204"/>
                      </a:endParaRPr>
                    </a:p>
                  </a:txBody>
                  <a:tcPr marL="68580" marR="68580" marT="0" marB="0"/>
                </a:tc>
              </a:tr>
              <a:tr h="1569095">
                <a:tc>
                  <a:txBody>
                    <a:bodyPr/>
                    <a:lstStyle/>
                    <a:p>
                      <a:pPr>
                        <a:lnSpc>
                          <a:spcPts val="1200"/>
                        </a:lnSpc>
                        <a:spcBef>
                          <a:spcPts val="400"/>
                        </a:spcBef>
                        <a:spcAft>
                          <a:spcPts val="400"/>
                        </a:spcAft>
                      </a:pPr>
                      <a:r>
                        <a:rPr lang="en-US" sz="1050">
                          <a:effectLst/>
                        </a:rPr>
                        <a:t>Software</a:t>
                      </a:r>
                      <a:endParaRPr lang="zh-CN" sz="1050">
                        <a:effectLst/>
                        <a:latin typeface="Times New Roman" panose="02020603050405020304"/>
                        <a:ea typeface="宋体" panose="02010600030101010101" pitchFamily="2" charset="-122"/>
                        <a:cs typeface="Arial" panose="020B0604020202020204"/>
                      </a:endParaRPr>
                    </a:p>
                  </a:txBody>
                  <a:tcPr marL="68580" marR="68580" marT="0" marB="0"/>
                </a:tc>
                <a:tc>
                  <a:txBody>
                    <a:bodyPr/>
                    <a:lstStyle/>
                    <a:p>
                      <a:pPr>
                        <a:lnSpc>
                          <a:spcPts val="1200"/>
                        </a:lnSpc>
                        <a:spcBef>
                          <a:spcPts val="400"/>
                        </a:spcBef>
                        <a:spcAft>
                          <a:spcPts val="400"/>
                        </a:spcAft>
                      </a:pPr>
                      <a:r>
                        <a:rPr lang="en-US" sz="1050" dirty="0">
                          <a:effectLst/>
                        </a:rPr>
                        <a:t>Java JRE: 1.7</a:t>
                      </a:r>
                      <a:endParaRPr lang="zh-CN" sz="1050" dirty="0">
                        <a:effectLst/>
                      </a:endParaRPr>
                    </a:p>
                    <a:p>
                      <a:pPr>
                        <a:lnSpc>
                          <a:spcPts val="1200"/>
                        </a:lnSpc>
                        <a:spcBef>
                          <a:spcPts val="400"/>
                        </a:spcBef>
                        <a:spcAft>
                          <a:spcPts val="400"/>
                        </a:spcAft>
                      </a:pPr>
                      <a:r>
                        <a:rPr lang="en-US" sz="1050" dirty="0">
                          <a:effectLst/>
                        </a:rPr>
                        <a:t>Python: 2.7.9</a:t>
                      </a:r>
                      <a:endParaRPr lang="zh-CN" sz="1050" dirty="0">
                        <a:effectLst/>
                      </a:endParaRPr>
                    </a:p>
                    <a:p>
                      <a:pPr>
                        <a:lnSpc>
                          <a:spcPts val="1200"/>
                        </a:lnSpc>
                        <a:spcBef>
                          <a:spcPts val="400"/>
                        </a:spcBef>
                        <a:spcAft>
                          <a:spcPts val="400"/>
                        </a:spcAft>
                      </a:pPr>
                      <a:r>
                        <a:rPr lang="en-US" sz="1050" dirty="0">
                          <a:effectLst/>
                        </a:rPr>
                        <a:t>Tomcat: 7.0</a:t>
                      </a:r>
                      <a:endParaRPr lang="zh-CN" sz="1050" dirty="0">
                        <a:effectLst/>
                      </a:endParaRPr>
                    </a:p>
                    <a:p>
                      <a:pPr>
                        <a:lnSpc>
                          <a:spcPts val="1200"/>
                        </a:lnSpc>
                        <a:spcBef>
                          <a:spcPts val="400"/>
                        </a:spcBef>
                        <a:spcAft>
                          <a:spcPts val="400"/>
                        </a:spcAft>
                      </a:pPr>
                      <a:r>
                        <a:rPr lang="en-US" sz="1050" dirty="0">
                          <a:effectLst/>
                        </a:rPr>
                        <a:t>MySQL: 5.0</a:t>
                      </a:r>
                      <a:endParaRPr lang="zh-CN" sz="1050" dirty="0">
                        <a:effectLst/>
                        <a:latin typeface="Times New Roman" panose="02020603050405020304"/>
                        <a:ea typeface="宋体" panose="02010600030101010101" pitchFamily="2" charset="-122"/>
                        <a:cs typeface="Arial" panose="020B0604020202020204"/>
                      </a:endParaRPr>
                    </a:p>
                  </a:txBody>
                  <a:tcPr marL="68580" marR="68580" marT="0" marB="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en-US" altLang="zh-CN" sz="3600" b="1" dirty="0"/>
              <a:t>Installation </a:t>
            </a:r>
            <a:r>
              <a:rPr lang="en-US" altLang="zh-CN" sz="3600" b="1" dirty="0" smtClean="0"/>
              <a:t>Procedure</a:t>
            </a:r>
            <a:endParaRPr lang="zh-CN" altLang="en-US" sz="3600" dirty="0"/>
          </a:p>
        </p:txBody>
      </p:sp>
      <p:sp>
        <p:nvSpPr>
          <p:cNvPr id="3" name="内容占位符 2"/>
          <p:cNvSpPr>
            <a:spLocks noGrp="1"/>
          </p:cNvSpPr>
          <p:nvPr>
            <p:ph idx="1"/>
          </p:nvPr>
        </p:nvSpPr>
        <p:spPr/>
        <p:txBody>
          <a:bodyPr/>
          <a:lstStyle/>
          <a:p>
            <a:r>
              <a:rPr lang="en-US" altLang="zh-CN" dirty="0"/>
              <a:t>Installing the Service Anchor Demo server consisting two the major steps: </a:t>
            </a:r>
            <a:endParaRPr lang="en-US" altLang="zh-CN" dirty="0"/>
          </a:p>
          <a:p>
            <a:r>
              <a:rPr lang="en-US" altLang="zh-CN" sz="2000" dirty="0" smtClean="0"/>
              <a:t>Install </a:t>
            </a:r>
            <a:r>
              <a:rPr lang="en-US" altLang="zh-CN" sz="2000" dirty="0"/>
              <a:t>the Python software. </a:t>
            </a:r>
            <a:endParaRPr lang="zh-CN" altLang="zh-CN" sz="2000" dirty="0"/>
          </a:p>
          <a:p>
            <a:r>
              <a:rPr lang="en-US" altLang="zh-CN" sz="2000" dirty="0"/>
              <a:t>Install the Service Anchor Demo server</a:t>
            </a:r>
            <a:endParaRPr lang="zh-CN" alt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b="1" dirty="0"/>
              <a:t>Installing the Python </a:t>
            </a:r>
            <a:r>
              <a:rPr lang="en-US" altLang="zh-CN" sz="3600" b="1" dirty="0" smtClean="0"/>
              <a:t>Software</a:t>
            </a:r>
            <a:endParaRPr lang="zh-CN" altLang="en-US" sz="3600" dirty="0"/>
          </a:p>
        </p:txBody>
      </p:sp>
      <p:sp>
        <p:nvSpPr>
          <p:cNvPr id="3" name="内容占位符 2"/>
          <p:cNvSpPr>
            <a:spLocks noGrp="1"/>
          </p:cNvSpPr>
          <p:nvPr>
            <p:ph idx="1"/>
          </p:nvPr>
        </p:nvSpPr>
        <p:spPr>
          <a:xfrm>
            <a:off x="457200" y="1340768"/>
            <a:ext cx="8435280" cy="3240360"/>
          </a:xfrm>
        </p:spPr>
        <p:txBody>
          <a:bodyPr>
            <a:normAutofit fontScale="77500" lnSpcReduction="20000"/>
          </a:bodyPr>
          <a:lstStyle/>
          <a:p>
            <a:r>
              <a:rPr lang="en-US" altLang="zh-CN" sz="4600" dirty="0"/>
              <a:t>Obtain the Python software.</a:t>
            </a:r>
            <a:endParaRPr lang="en-US" altLang="zh-CN" sz="4600" dirty="0" smtClean="0"/>
          </a:p>
          <a:p>
            <a:r>
              <a:rPr lang="en-US" altLang="zh-CN" sz="2600" dirty="0" smtClean="0"/>
              <a:t>You </a:t>
            </a:r>
            <a:r>
              <a:rPr lang="en-US" altLang="zh-CN" sz="2600" dirty="0"/>
              <a:t>can download the Python software package from the official site or directly obtain it from the Service Anchor tool package. </a:t>
            </a:r>
            <a:endParaRPr lang="zh-CN" altLang="zh-CN" sz="2600" dirty="0"/>
          </a:p>
          <a:p>
            <a:pPr lvl="0" fontAlgn="base"/>
            <a:r>
              <a:rPr lang="en-US" altLang="zh-CN" sz="2600" dirty="0"/>
              <a:t>Download from official site: </a:t>
            </a:r>
            <a:endParaRPr lang="zh-CN" altLang="zh-CN" sz="2600" dirty="0"/>
          </a:p>
          <a:p>
            <a:pPr lvl="0"/>
            <a:r>
              <a:rPr lang="en-US" altLang="zh-CN" sz="2300" dirty="0"/>
              <a:t>To download Python for 32-bit operating system, go to: </a:t>
            </a:r>
            <a:endParaRPr lang="zh-CN" altLang="zh-CN" sz="2300" dirty="0"/>
          </a:p>
          <a:p>
            <a:r>
              <a:rPr lang="en-US" altLang="zh-CN" sz="2300" dirty="0">
                <a:hlinkClick r:id="rId1"/>
              </a:rPr>
              <a:t>https://www.python.org/ftp/python/2.7.9/python-2.7.9.msi</a:t>
            </a:r>
            <a:endParaRPr lang="zh-CN" altLang="zh-CN" sz="2300" dirty="0"/>
          </a:p>
          <a:p>
            <a:pPr lvl="0"/>
            <a:r>
              <a:rPr lang="en-US" altLang="zh-CN" sz="2300" dirty="0"/>
              <a:t>To download Python for 64-bit operating system, go to: </a:t>
            </a:r>
            <a:endParaRPr lang="zh-CN" altLang="zh-CN" sz="2300" dirty="0"/>
          </a:p>
          <a:p>
            <a:r>
              <a:rPr lang="en-US" altLang="zh-CN" sz="2300" dirty="0">
                <a:hlinkClick r:id="rId2"/>
              </a:rPr>
              <a:t>https://www.python.org/ftp/python/2.7.9/python-2.7.9.amd64.msi</a:t>
            </a:r>
            <a:endParaRPr lang="zh-CN" altLang="zh-CN" sz="2300" dirty="0"/>
          </a:p>
          <a:p>
            <a:pPr lvl="0" fontAlgn="base"/>
            <a:r>
              <a:rPr lang="en-US" altLang="zh-CN" sz="2600" dirty="0"/>
              <a:t>Obtain the Python </a:t>
            </a:r>
            <a:r>
              <a:rPr lang="en-US" altLang="zh-CN" sz="2600" dirty="0" smtClean="0"/>
              <a:t>software </a:t>
            </a:r>
            <a:r>
              <a:rPr lang="en-US" altLang="zh-CN" sz="2600" dirty="0"/>
              <a:t>package from the Service Anchor tool package</a:t>
            </a:r>
            <a:r>
              <a:rPr lang="en-US" altLang="zh-CN" sz="2600" dirty="0" smtClean="0"/>
              <a:t>:</a:t>
            </a:r>
            <a:endParaRPr lang="en-US" altLang="zh-CN" sz="2600" dirty="0" smtClean="0"/>
          </a:p>
          <a:p>
            <a:pPr lvl="0" fontAlgn="base"/>
            <a:endParaRPr lang="zh-CN" altLang="zh-CN" sz="2600"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4149079"/>
            <a:ext cx="40386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850106"/>
          </a:xfrm>
        </p:spPr>
        <p:txBody>
          <a:bodyPr>
            <a:normAutofit/>
          </a:bodyPr>
          <a:lstStyle/>
          <a:p>
            <a:pPr algn="l"/>
            <a:r>
              <a:rPr lang="en-US" altLang="zh-CN" sz="2800" dirty="0" smtClean="0"/>
              <a:t>Note</a:t>
            </a:r>
            <a:endParaRPr lang="zh-CN" altLang="en-US" sz="2800" dirty="0"/>
          </a:p>
        </p:txBody>
      </p:sp>
      <p:sp>
        <p:nvSpPr>
          <p:cNvPr id="3" name="内容占位符 2"/>
          <p:cNvSpPr>
            <a:spLocks noGrp="1"/>
          </p:cNvSpPr>
          <p:nvPr>
            <p:ph idx="1"/>
          </p:nvPr>
        </p:nvSpPr>
        <p:spPr>
          <a:xfrm>
            <a:off x="467544" y="1340768"/>
            <a:ext cx="8229600" cy="1296144"/>
          </a:xfrm>
        </p:spPr>
        <p:txBody>
          <a:bodyPr>
            <a:normAutofit fontScale="70000" lnSpcReduction="20000"/>
          </a:bodyPr>
          <a:lstStyle/>
          <a:p>
            <a:r>
              <a:rPr lang="en-US" altLang="zh-CN" dirty="0"/>
              <a:t>Python 2.7.9 is used in this document. Python communicates with Service Anchor through Secure Socket Layer (SSL). </a:t>
            </a:r>
            <a:endParaRPr lang="zh-CN" altLang="zh-CN" dirty="0"/>
          </a:p>
          <a:p>
            <a:r>
              <a:rPr lang="en-US" altLang="zh-CN" dirty="0"/>
              <a:t>Python is installed by default in </a:t>
            </a:r>
            <a:r>
              <a:rPr lang="en-US" altLang="zh-CN" b="1" dirty="0"/>
              <a:t>C:\Python27</a:t>
            </a:r>
            <a:r>
              <a:rPr lang="en-US" altLang="zh-CN" dirty="0"/>
              <a:t>. You can change the default installation path. However, the default path is preferred. </a:t>
            </a:r>
            <a:endParaRPr lang="zh-CN" altLang="zh-CN" dirty="0"/>
          </a:p>
          <a:p>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2040</Words>
  <Application>WPS 演示</Application>
  <PresentationFormat>全屏显示(4:3)</PresentationFormat>
  <Paragraphs>62</Paragraphs>
  <Slides>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8</vt:i4>
      </vt:variant>
    </vt:vector>
  </HeadingPairs>
  <TitlesOfParts>
    <vt:vector size="19" baseType="lpstr">
      <vt:lpstr>Arial</vt:lpstr>
      <vt:lpstr>宋体</vt:lpstr>
      <vt:lpstr>Wingdings</vt:lpstr>
      <vt:lpstr>Book Antiqua</vt:lpstr>
      <vt:lpstr>黑体</vt:lpstr>
      <vt:lpstr>Times New Roman</vt:lpstr>
      <vt:lpstr>Arial</vt:lpstr>
      <vt:lpstr>Calibri</vt:lpstr>
      <vt:lpstr>微软雅黑</vt:lpstr>
      <vt:lpstr>Segoe Print</vt:lpstr>
      <vt:lpstr>Office 主题</vt:lpstr>
      <vt:lpstr>Installation and configuration Demo APP Server</vt:lpstr>
      <vt:lpstr>Networking Structure </vt:lpstr>
      <vt:lpstr>PowerPoint 演示文稿</vt:lpstr>
      <vt:lpstr>Installation Environment Requirements</vt:lpstr>
      <vt:lpstr>Requirements on the installation environment</vt:lpstr>
      <vt:lpstr>Installation Procedure</vt:lpstr>
      <vt:lpstr>Installing the Python Software</vt:lpstr>
      <vt:lpstr>Note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Installation and configuration Demo APP Server</dc:title>
  <dc:creator>Administrator</dc:creator>
  <cp:lastModifiedBy>39773</cp:lastModifiedBy>
  <cp:revision>7</cp:revision>
  <dcterms:created xsi:type="dcterms:W3CDTF">2016-08-04T03:15:00Z</dcterms:created>
  <dcterms:modified xsi:type="dcterms:W3CDTF">2016-08-04T14:52:39Z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2052-10.1.0.5850</vt:lpwstr>
  </property>
</Properties>
</file>