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79" r:id="rId6"/>
    <p:sldId id="278" r:id="rId7"/>
    <p:sldId id="281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>
        <p:scale>
          <a:sx n="116" d="100"/>
          <a:sy n="116" d="100"/>
        </p:scale>
        <p:origin x="-145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42353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Freeform 44" descr="school life"/>
          <p:cNvSpPr>
            <a:spLocks/>
          </p:cNvSpPr>
          <p:nvPr/>
        </p:nvSpPr>
        <p:spPr bwMode="gray">
          <a:xfrm>
            <a:off x="-14288" y="4292600"/>
            <a:ext cx="9164638" cy="2592388"/>
          </a:xfrm>
          <a:custGeom>
            <a:avLst/>
            <a:gdLst>
              <a:gd name="T0" fmla="*/ 9 w 5773"/>
              <a:gd name="T1" fmla="*/ 633 h 1633"/>
              <a:gd name="T2" fmla="*/ 1710 w 5773"/>
              <a:gd name="T3" fmla="*/ 1182 h 1633"/>
              <a:gd name="T4" fmla="*/ 5773 w 5773"/>
              <a:gd name="T5" fmla="*/ 0 h 1633"/>
              <a:gd name="T6" fmla="*/ 5773 w 5773"/>
              <a:gd name="T7" fmla="*/ 1633 h 1633"/>
              <a:gd name="T8" fmla="*/ 0 w 5773"/>
              <a:gd name="T9" fmla="*/ 1630 h 1633"/>
              <a:gd name="T10" fmla="*/ 9 w 5773"/>
              <a:gd name="T11" fmla="*/ 633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3" h="1633">
                <a:moveTo>
                  <a:pt x="9" y="633"/>
                </a:moveTo>
                <a:cubicBezTo>
                  <a:pt x="74" y="660"/>
                  <a:pt x="695" y="1099"/>
                  <a:pt x="1710" y="1182"/>
                </a:cubicBezTo>
                <a:cubicBezTo>
                  <a:pt x="2725" y="1265"/>
                  <a:pt x="3871" y="1008"/>
                  <a:pt x="5773" y="0"/>
                </a:cubicBezTo>
                <a:lnTo>
                  <a:pt x="5773" y="1633"/>
                </a:lnTo>
                <a:lnTo>
                  <a:pt x="0" y="1630"/>
                </a:lnTo>
                <a:lnTo>
                  <a:pt x="9" y="63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-11113" y="0"/>
            <a:ext cx="9155113" cy="6124575"/>
            <a:chOff x="-9" y="0"/>
            <a:chExt cx="5778" cy="3858"/>
          </a:xfrm>
        </p:grpSpPr>
        <p:sp>
          <p:nvSpPr>
            <p:cNvPr id="3118" name="Freeform 46" descr="Small grid"/>
            <p:cNvSpPr>
              <a:spLocks/>
            </p:cNvSpPr>
            <p:nvPr userDrawn="1"/>
          </p:nvSpPr>
          <p:spPr bwMode="white">
            <a:xfrm>
              <a:off x="0" y="0"/>
              <a:ext cx="5769" cy="3858"/>
            </a:xfrm>
            <a:custGeom>
              <a:avLst/>
              <a:gdLst>
                <a:gd name="T0" fmla="*/ 0 w 5769"/>
                <a:gd name="T1" fmla="*/ 3026 h 3858"/>
                <a:gd name="T2" fmla="*/ 1984 w 5769"/>
                <a:gd name="T3" fmla="*/ 3803 h 3858"/>
                <a:gd name="T4" fmla="*/ 5769 w 5769"/>
                <a:gd name="T5" fmla="*/ 2377 h 3858"/>
                <a:gd name="T6" fmla="*/ 5769 w 5769"/>
                <a:gd name="T7" fmla="*/ 0 h 3858"/>
                <a:gd name="T8" fmla="*/ 18 w 5769"/>
                <a:gd name="T9" fmla="*/ 0 h 3858"/>
                <a:gd name="T10" fmla="*/ 9 w 5769"/>
                <a:gd name="T11" fmla="*/ 10 h 3858"/>
                <a:gd name="T12" fmla="*/ 0 w 5769"/>
                <a:gd name="T13" fmla="*/ 3026 h 3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3858">
                  <a:moveTo>
                    <a:pt x="0" y="3026"/>
                  </a:moveTo>
                  <a:cubicBezTo>
                    <a:pt x="70" y="3092"/>
                    <a:pt x="640" y="3748"/>
                    <a:pt x="1984" y="3803"/>
                  </a:cubicBezTo>
                  <a:cubicBezTo>
                    <a:pt x="3328" y="3858"/>
                    <a:pt x="5396" y="2688"/>
                    <a:pt x="5769" y="2377"/>
                  </a:cubicBezTo>
                  <a:lnTo>
                    <a:pt x="5769" y="0"/>
                  </a:lnTo>
                  <a:lnTo>
                    <a:pt x="18" y="0"/>
                  </a:lnTo>
                  <a:lnTo>
                    <a:pt x="9" y="10"/>
                  </a:lnTo>
                  <a:lnTo>
                    <a:pt x="0" y="3026"/>
                  </a:lnTo>
                  <a:close/>
                </a:path>
              </a:pathLst>
            </a:custGeom>
            <a:pattFill prst="smGrid">
              <a:fgClr>
                <a:schemeClr val="bg1"/>
              </a:fgClr>
              <a:bgClr>
                <a:srgbClr val="003D7B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white">
            <a:xfrm>
              <a:off x="-9" y="0"/>
              <a:ext cx="5769" cy="3858"/>
            </a:xfrm>
            <a:custGeom>
              <a:avLst/>
              <a:gdLst>
                <a:gd name="T0" fmla="*/ 0 w 5769"/>
                <a:gd name="T1" fmla="*/ 3026 h 3858"/>
                <a:gd name="T2" fmla="*/ 1984 w 5769"/>
                <a:gd name="T3" fmla="*/ 3803 h 3858"/>
                <a:gd name="T4" fmla="*/ 5769 w 5769"/>
                <a:gd name="T5" fmla="*/ 2377 h 3858"/>
                <a:gd name="T6" fmla="*/ 5769 w 5769"/>
                <a:gd name="T7" fmla="*/ 0 h 3858"/>
                <a:gd name="T8" fmla="*/ 18 w 5769"/>
                <a:gd name="T9" fmla="*/ 0 h 3858"/>
                <a:gd name="T10" fmla="*/ 9 w 5769"/>
                <a:gd name="T11" fmla="*/ 10 h 3858"/>
                <a:gd name="T12" fmla="*/ 0 w 5769"/>
                <a:gd name="T13" fmla="*/ 3026 h 3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3858">
                  <a:moveTo>
                    <a:pt x="0" y="3026"/>
                  </a:moveTo>
                  <a:cubicBezTo>
                    <a:pt x="70" y="3092"/>
                    <a:pt x="640" y="3748"/>
                    <a:pt x="1984" y="3803"/>
                  </a:cubicBezTo>
                  <a:cubicBezTo>
                    <a:pt x="3328" y="3858"/>
                    <a:pt x="5396" y="2688"/>
                    <a:pt x="5769" y="2377"/>
                  </a:cubicBezTo>
                  <a:lnTo>
                    <a:pt x="5769" y="0"/>
                  </a:lnTo>
                  <a:lnTo>
                    <a:pt x="18" y="0"/>
                  </a:lnTo>
                  <a:lnTo>
                    <a:pt x="9" y="10"/>
                  </a:lnTo>
                  <a:lnTo>
                    <a:pt x="0" y="302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  <a:alpha val="44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304800" y="387350"/>
            <a:ext cx="2076450" cy="1143000"/>
            <a:chOff x="144" y="244"/>
            <a:chExt cx="1308" cy="720"/>
          </a:xfrm>
        </p:grpSpPr>
        <p:sp>
          <p:nvSpPr>
            <p:cNvPr id="3121" name="Oval 49"/>
            <p:cNvSpPr>
              <a:spLocks noChangeArrowheads="1"/>
            </p:cNvSpPr>
            <p:nvPr/>
          </p:nvSpPr>
          <p:spPr bwMode="ltGray">
            <a:xfrm rot="-931870">
              <a:off x="144" y="244"/>
              <a:ext cx="1308" cy="7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549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2" name="Oval 50"/>
            <p:cNvSpPr>
              <a:spLocks noChangeArrowheads="1"/>
            </p:cNvSpPr>
            <p:nvPr/>
          </p:nvSpPr>
          <p:spPr bwMode="ltGray">
            <a:xfrm rot="-931870">
              <a:off x="204" y="299"/>
              <a:ext cx="1161" cy="60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</p:spPr>
        <p:txBody>
          <a:bodyPr/>
          <a:lstStyle>
            <a:lvl1pPr>
              <a:defRPr b="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4D1C167D-EF04-490B-A2C1-EE45BDEF17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524000"/>
          </a:xfrm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76400" y="3886200"/>
            <a:ext cx="59436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Arial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762000" y="609600"/>
            <a:ext cx="115728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ea typeface="宋体" charset="-122"/>
              </a:rPr>
              <a:t>Company</a:t>
            </a:r>
          </a:p>
          <a:p>
            <a:r>
              <a:rPr lang="en-US" altLang="zh-CN" sz="2600" b="1">
                <a:ea typeface="宋体" charset="-122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3E57-D5D1-4AC0-9A04-25490BB6A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B901F-150F-49E3-9ABB-63575C568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7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05800" cy="48768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514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590800" cy="222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2BBCB5CD-9B44-4274-B434-BC4914A953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3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83E04-3E5C-497F-B21A-AAFDA14E9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9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DC822-F719-4787-AA06-6ED1A64F8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71B3A-D5AE-4B62-A648-BAEB5CB822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52B92-41A2-4E25-B137-816A29177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6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BBBA-FC56-48BC-839F-D626AFE31B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9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6CB1F-67BD-40D6-8D5E-B9AF6F1D9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22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BF95B-496B-4BBD-A950-AA5495EA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6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5E7EB-22B0-4B99-9E34-31387F8546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1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6078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Freeform 47" descr="02"/>
          <p:cNvSpPr>
            <a:spLocks/>
          </p:cNvSpPr>
          <p:nvPr/>
        </p:nvSpPr>
        <p:spPr bwMode="gray">
          <a:xfrm>
            <a:off x="-1588" y="5281613"/>
            <a:ext cx="9155113" cy="1601787"/>
          </a:xfrm>
          <a:custGeom>
            <a:avLst/>
            <a:gdLst>
              <a:gd name="T0" fmla="*/ 0 w 5767"/>
              <a:gd name="T1" fmla="*/ 426 h 1009"/>
              <a:gd name="T2" fmla="*/ 1764 w 5767"/>
              <a:gd name="T3" fmla="*/ 710 h 1009"/>
              <a:gd name="T4" fmla="*/ 5767 w 5767"/>
              <a:gd name="T5" fmla="*/ 0 h 1009"/>
              <a:gd name="T6" fmla="*/ 5762 w 5767"/>
              <a:gd name="T7" fmla="*/ 1009 h 1009"/>
              <a:gd name="T8" fmla="*/ 1 w 5767"/>
              <a:gd name="T9" fmla="*/ 993 h 1009"/>
              <a:gd name="T10" fmla="*/ 0 w 5767"/>
              <a:gd name="T11" fmla="*/ 426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1009">
                <a:moveTo>
                  <a:pt x="0" y="426"/>
                </a:moveTo>
                <a:cubicBezTo>
                  <a:pt x="71" y="445"/>
                  <a:pt x="750" y="661"/>
                  <a:pt x="1764" y="710"/>
                </a:cubicBezTo>
                <a:cubicBezTo>
                  <a:pt x="2779" y="758"/>
                  <a:pt x="4168" y="622"/>
                  <a:pt x="5767" y="0"/>
                </a:cubicBezTo>
                <a:lnTo>
                  <a:pt x="5762" y="1009"/>
                </a:lnTo>
                <a:lnTo>
                  <a:pt x="1" y="993"/>
                </a:lnTo>
                <a:lnTo>
                  <a:pt x="0" y="426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7" name="Group 43"/>
          <p:cNvGrpSpPr>
            <a:grpSpLocks/>
          </p:cNvGrpSpPr>
          <p:nvPr/>
        </p:nvGrpSpPr>
        <p:grpSpPr bwMode="auto">
          <a:xfrm>
            <a:off x="-19050" y="-44450"/>
            <a:ext cx="9156700" cy="6432550"/>
            <a:chOff x="-9" y="-9"/>
            <a:chExt cx="5778" cy="4038"/>
          </a:xfrm>
        </p:grpSpPr>
        <p:sp>
          <p:nvSpPr>
            <p:cNvPr id="1068" name="Freeform 44" descr="Small grid"/>
            <p:cNvSpPr>
              <a:spLocks/>
            </p:cNvSpPr>
            <p:nvPr userDrawn="1"/>
          </p:nvSpPr>
          <p:spPr bwMode="white">
            <a:xfrm>
              <a:off x="-9" y="-9"/>
              <a:ext cx="5769" cy="4029"/>
            </a:xfrm>
            <a:custGeom>
              <a:avLst/>
              <a:gdLst>
                <a:gd name="T0" fmla="*/ 0 w 5769"/>
                <a:gd name="T1" fmla="*/ 3392 h 4029"/>
                <a:gd name="T2" fmla="*/ 1978 w 5769"/>
                <a:gd name="T3" fmla="*/ 3972 h 4029"/>
                <a:gd name="T4" fmla="*/ 5769 w 5769"/>
                <a:gd name="T5" fmla="*/ 2953 h 4029"/>
                <a:gd name="T6" fmla="*/ 5769 w 5769"/>
                <a:gd name="T7" fmla="*/ 0 h 4029"/>
                <a:gd name="T8" fmla="*/ 9 w 5769"/>
                <a:gd name="T9" fmla="*/ 9 h 4029"/>
                <a:gd name="T10" fmla="*/ 15 w 5769"/>
                <a:gd name="T11" fmla="*/ 19 h 4029"/>
                <a:gd name="T12" fmla="*/ 0 w 5769"/>
                <a:gd name="T13" fmla="*/ 3392 h 4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4029">
                  <a:moveTo>
                    <a:pt x="0" y="3392"/>
                  </a:moveTo>
                  <a:cubicBezTo>
                    <a:pt x="70" y="3461"/>
                    <a:pt x="642" y="3914"/>
                    <a:pt x="1978" y="3972"/>
                  </a:cubicBezTo>
                  <a:cubicBezTo>
                    <a:pt x="3313" y="4029"/>
                    <a:pt x="5398" y="3277"/>
                    <a:pt x="5769" y="2953"/>
                  </a:cubicBezTo>
                  <a:lnTo>
                    <a:pt x="5769" y="0"/>
                  </a:lnTo>
                  <a:lnTo>
                    <a:pt x="9" y="9"/>
                  </a:lnTo>
                  <a:lnTo>
                    <a:pt x="15" y="19"/>
                  </a:lnTo>
                  <a:lnTo>
                    <a:pt x="0" y="3392"/>
                  </a:lnTo>
                  <a:close/>
                </a:path>
              </a:pathLst>
            </a:custGeom>
            <a:pattFill prst="smGrid">
              <a:fgClr>
                <a:schemeClr val="bg1"/>
              </a:fgClr>
              <a:bgClr>
                <a:srgbClr val="003D7B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 userDrawn="1"/>
          </p:nvSpPr>
          <p:spPr bwMode="white">
            <a:xfrm>
              <a:off x="0" y="0"/>
              <a:ext cx="5769" cy="4029"/>
            </a:xfrm>
            <a:custGeom>
              <a:avLst/>
              <a:gdLst>
                <a:gd name="T0" fmla="*/ 0 w 5769"/>
                <a:gd name="T1" fmla="*/ 3392 h 4029"/>
                <a:gd name="T2" fmla="*/ 1978 w 5769"/>
                <a:gd name="T3" fmla="*/ 3972 h 4029"/>
                <a:gd name="T4" fmla="*/ 5769 w 5769"/>
                <a:gd name="T5" fmla="*/ 2953 h 4029"/>
                <a:gd name="T6" fmla="*/ 5769 w 5769"/>
                <a:gd name="T7" fmla="*/ 0 h 4029"/>
                <a:gd name="T8" fmla="*/ 9 w 5769"/>
                <a:gd name="T9" fmla="*/ 9 h 4029"/>
                <a:gd name="T10" fmla="*/ 15 w 5769"/>
                <a:gd name="T11" fmla="*/ 19 h 4029"/>
                <a:gd name="T12" fmla="*/ 0 w 5769"/>
                <a:gd name="T13" fmla="*/ 3392 h 4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9" h="4029">
                  <a:moveTo>
                    <a:pt x="0" y="3392"/>
                  </a:moveTo>
                  <a:cubicBezTo>
                    <a:pt x="70" y="3461"/>
                    <a:pt x="642" y="3914"/>
                    <a:pt x="1978" y="3972"/>
                  </a:cubicBezTo>
                  <a:cubicBezTo>
                    <a:pt x="3313" y="4029"/>
                    <a:pt x="5398" y="3277"/>
                    <a:pt x="5769" y="2953"/>
                  </a:cubicBezTo>
                  <a:lnTo>
                    <a:pt x="5769" y="0"/>
                  </a:lnTo>
                  <a:lnTo>
                    <a:pt x="9" y="9"/>
                  </a:lnTo>
                  <a:lnTo>
                    <a:pt x="15" y="19"/>
                  </a:lnTo>
                  <a:lnTo>
                    <a:pt x="0" y="339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  <a:alpha val="46001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0" name="Freeform 46"/>
          <p:cNvSpPr>
            <a:spLocks/>
          </p:cNvSpPr>
          <p:nvPr/>
        </p:nvSpPr>
        <p:spPr bwMode="gray">
          <a:xfrm>
            <a:off x="-25400" y="5256213"/>
            <a:ext cx="9169400" cy="1601787"/>
          </a:xfrm>
          <a:custGeom>
            <a:avLst/>
            <a:gdLst>
              <a:gd name="T0" fmla="*/ 9 w 5776"/>
              <a:gd name="T1" fmla="*/ 426 h 1009"/>
              <a:gd name="T2" fmla="*/ 1773 w 5776"/>
              <a:gd name="T3" fmla="*/ 710 h 1009"/>
              <a:gd name="T4" fmla="*/ 5776 w 5776"/>
              <a:gd name="T5" fmla="*/ 0 h 1009"/>
              <a:gd name="T6" fmla="*/ 5771 w 5776"/>
              <a:gd name="T7" fmla="*/ 1009 h 1009"/>
              <a:gd name="T8" fmla="*/ 0 w 5776"/>
              <a:gd name="T9" fmla="*/ 1007 h 1009"/>
              <a:gd name="T10" fmla="*/ 9 w 5776"/>
              <a:gd name="T11" fmla="*/ 426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009">
                <a:moveTo>
                  <a:pt x="9" y="426"/>
                </a:moveTo>
                <a:cubicBezTo>
                  <a:pt x="80" y="445"/>
                  <a:pt x="759" y="661"/>
                  <a:pt x="1773" y="710"/>
                </a:cubicBezTo>
                <a:cubicBezTo>
                  <a:pt x="2788" y="758"/>
                  <a:pt x="4177" y="622"/>
                  <a:pt x="5776" y="0"/>
                </a:cubicBezTo>
                <a:lnTo>
                  <a:pt x="5771" y="1009"/>
                </a:lnTo>
                <a:lnTo>
                  <a:pt x="0" y="1007"/>
                </a:lnTo>
                <a:lnTo>
                  <a:pt x="9" y="426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92000"/>
                </a:schemeClr>
              </a:gs>
              <a:gs pos="100000">
                <a:schemeClr val="hlink">
                  <a:alpha val="61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514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a typeface="宋体" charset="-122"/>
              </a:defRPr>
            </a:lvl1pPr>
          </a:lstStyle>
          <a:p>
            <a:r>
              <a:rPr lang="en-US" altLang="zh-CN"/>
              <a:t>&lt;date/time&gt;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590800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r>
              <a:rPr lang="en-US" altLang="zh-CN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00800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EAB39C26-1A57-426A-AB65-E353B3FB02B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:9001/enabler/catalog/locationstreamreg/json/v1.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:9001/enabler/catalog/locationstreamreg/json/v1.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/host_ip:9001/v3/auth/toke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:9001/enabler/catalog/locationstreamreg/json/v1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:9001/enabler/catalog/locationstreamreg/json/v1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43000" y="2286000"/>
            <a:ext cx="6858000" cy="1066800"/>
          </a:xfrm>
        </p:spPr>
        <p:txBody>
          <a:bodyPr/>
          <a:lstStyle/>
          <a:p>
            <a:r>
              <a:rPr lang="en-US" altLang="zh-CN" dirty="0" smtClean="0"/>
              <a:t>SVA &amp; App Interface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5000" y="3657600"/>
            <a:ext cx="5334000" cy="457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Zhao lei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5" y="188640"/>
            <a:ext cx="1981477" cy="182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1008112"/>
          </a:xfrm>
        </p:spPr>
        <p:txBody>
          <a:bodyPr/>
          <a:lstStyle/>
          <a:p>
            <a:r>
              <a:rPr lang="en-US" altLang="zh-CN" dirty="0" smtClean="0"/>
              <a:t>Step 2:Subscription--</a:t>
            </a:r>
            <a:r>
              <a:rPr lang="en-US" altLang="zh-CN" i="1" dirty="0" err="1">
                <a:solidFill>
                  <a:schemeClr val="accent2"/>
                </a:solidFill>
              </a:rPr>
              <a:t>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eofencing</a:t>
            </a:r>
            <a:endParaRPr lang="zh-CN" altLang="en-US" i="1" dirty="0" smtClean="0">
              <a:solidFill>
                <a:schemeClr val="accent2"/>
              </a:solidFill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51520" y="2132856"/>
            <a:ext cx="8640960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</a:t>
            </a:r>
            <a:r>
              <a:rPr lang="en-US" altLang="zh-CN" sz="1800" dirty="0" smtClean="0"/>
              <a:t>Method :post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:</a:t>
            </a:r>
            <a:r>
              <a:rPr lang="en-US" altLang="zh-CN" sz="1800" u="sng" dirty="0" smtClean="0">
                <a:hlinkClick r:id="rId2"/>
              </a:rPr>
              <a:t>/host:9001/enabler/catalog/</a:t>
            </a:r>
            <a:r>
              <a:rPr lang="en-US" altLang="zh-CN" sz="1800" u="sng" dirty="0" err="1" smtClean="0">
                <a:hlinkClick r:id="rId2"/>
              </a:rPr>
              <a:t>geofencing</a:t>
            </a:r>
            <a:r>
              <a:rPr lang="en-US" altLang="zh-CN" sz="1800" u="sng" dirty="0" smtClean="0">
                <a:hlinkClick r:id="rId2"/>
              </a:rPr>
              <a:t>/</a:t>
            </a:r>
            <a:r>
              <a:rPr lang="en-US" altLang="zh-CN" sz="1800" u="sng" dirty="0" err="1" smtClean="0">
                <a:hlinkClick r:id="rId2"/>
              </a:rPr>
              <a:t>json</a:t>
            </a:r>
            <a:r>
              <a:rPr lang="en-US" altLang="zh-CN" sz="1800" u="sng" dirty="0" smtClean="0">
                <a:hlinkClick r:id="rId2"/>
              </a:rPr>
              <a:t>/v1.0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Content type  : </a:t>
            </a:r>
            <a:r>
              <a:rPr lang="en-US" altLang="zh-CN" sz="1800" dirty="0" err="1" smtClean="0"/>
              <a:t>json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  :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82617"/>
              </p:ext>
            </p:extLst>
          </p:nvPr>
        </p:nvGraphicFramePr>
        <p:xfrm>
          <a:off x="467544" y="3212976"/>
          <a:ext cx="8136905" cy="2255520"/>
        </p:xfrm>
        <a:graphic>
          <a:graphicData uri="http://schemas.openxmlformats.org/drawingml/2006/table">
            <a:tbl>
              <a:tblPr/>
              <a:tblGrid>
                <a:gridCol w="1625701"/>
                <a:gridCol w="1301569"/>
                <a:gridCol w="1301570"/>
                <a:gridCol w="1303248"/>
                <a:gridCol w="1303248"/>
                <a:gridCol w="130156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optional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details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appid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name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Assigned by SVA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+mn-cs"/>
                        </a:rPr>
                        <a:t>idtype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Type of id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Default value is “</a:t>
                      </a: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ip</a:t>
                      </a: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”,choose “mac” when using </a:t>
                      </a: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1-16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8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1008112"/>
          </a:xfrm>
        </p:spPr>
        <p:txBody>
          <a:bodyPr/>
          <a:lstStyle/>
          <a:p>
            <a:r>
              <a:rPr lang="en-US" altLang="zh-CN" dirty="0" smtClean="0"/>
              <a:t>Step 2:Subscription--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etworkinfo</a:t>
            </a:r>
            <a:endParaRPr lang="zh-CN" altLang="en-US" i="1" dirty="0" smtClean="0">
              <a:solidFill>
                <a:schemeClr val="accent2"/>
              </a:solidFill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51520" y="2132856"/>
            <a:ext cx="8640960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</a:t>
            </a:r>
            <a:r>
              <a:rPr lang="en-US" altLang="zh-CN" sz="1800" dirty="0" smtClean="0"/>
              <a:t>Method :post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:</a:t>
            </a:r>
            <a:r>
              <a:rPr lang="en-US" altLang="zh-CN" sz="1800" u="sng" dirty="0" smtClean="0">
                <a:hlinkClick r:id="rId2"/>
              </a:rPr>
              <a:t>/host:9001/enabler/catalog/</a:t>
            </a:r>
            <a:r>
              <a:rPr lang="en-US" altLang="zh-CN" sz="1800" u="sng" dirty="0" err="1" smtClean="0">
                <a:hlinkClick r:id="rId2"/>
              </a:rPr>
              <a:t>networkinfo</a:t>
            </a:r>
            <a:r>
              <a:rPr lang="en-US" altLang="zh-CN" sz="1800" u="sng" dirty="0" smtClean="0">
                <a:hlinkClick r:id="rId2"/>
              </a:rPr>
              <a:t>/</a:t>
            </a:r>
            <a:r>
              <a:rPr lang="en-US" altLang="zh-CN" sz="1800" u="sng" dirty="0" err="1" smtClean="0">
                <a:hlinkClick r:id="rId2"/>
              </a:rPr>
              <a:t>json</a:t>
            </a:r>
            <a:r>
              <a:rPr lang="en-US" altLang="zh-CN" sz="1800" u="sng" dirty="0" smtClean="0">
                <a:hlinkClick r:id="rId2"/>
              </a:rPr>
              <a:t>/v1.0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Content type  : </a:t>
            </a:r>
            <a:r>
              <a:rPr lang="en-US" altLang="zh-CN" sz="1800" dirty="0" err="1" smtClean="0"/>
              <a:t>json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  :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708712"/>
              </p:ext>
            </p:extLst>
          </p:nvPr>
        </p:nvGraphicFramePr>
        <p:xfrm>
          <a:off x="467544" y="3212976"/>
          <a:ext cx="8136905" cy="1920240"/>
        </p:xfrm>
        <a:graphic>
          <a:graphicData uri="http://schemas.openxmlformats.org/drawingml/2006/table">
            <a:tbl>
              <a:tblPr/>
              <a:tblGrid>
                <a:gridCol w="1625701"/>
                <a:gridCol w="1301569"/>
                <a:gridCol w="1301570"/>
                <a:gridCol w="1303248"/>
                <a:gridCol w="1303248"/>
                <a:gridCol w="130156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optional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details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appid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name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Assigned by SVA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infotype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Network type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Ransignal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1-16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+mn-cs"/>
                        </a:rPr>
                        <a:t>useridlist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List of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userid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Specified </a:t>
                      </a: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userid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544522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</a:rPr>
              <a:t>Note: this function is for internal test only, not valid to public.</a:t>
            </a:r>
            <a:endParaRPr lang="zh-CN" alt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365848"/>
          </a:xfrm>
        </p:spPr>
        <p:txBody>
          <a:bodyPr/>
          <a:lstStyle/>
          <a:p>
            <a:r>
              <a:rPr lang="en-US" altLang="zh-CN" dirty="0" smtClean="0"/>
              <a:t>Step 3:</a:t>
            </a:r>
            <a:r>
              <a:rPr lang="en-US" altLang="zh-CN" dirty="0" smtClean="0">
                <a:ea typeface="宋体" charset="-122"/>
              </a:rPr>
              <a:t> Open </a:t>
            </a:r>
            <a:r>
              <a:rPr lang="en-US" altLang="zh-CN" dirty="0" err="1" smtClean="0">
                <a:ea typeface="宋体" charset="-122"/>
              </a:rPr>
              <a:t>Amqp</a:t>
            </a:r>
            <a:r>
              <a:rPr lang="en-US" altLang="zh-CN" dirty="0" smtClean="0">
                <a:ea typeface="宋体" charset="-122"/>
              </a:rPr>
              <a:t> Channel</a:t>
            </a:r>
          </a:p>
          <a:p>
            <a:endParaRPr lang="en-US" altLang="zh-CN" dirty="0" smtClean="0"/>
          </a:p>
          <a:p>
            <a:pPr lvl="1"/>
            <a:r>
              <a:rPr lang="en-US" altLang="zh-CN" sz="2000" dirty="0" smtClean="0">
                <a:ea typeface="宋体" charset="-122"/>
              </a:rPr>
              <a:t>There are many tools which speak </a:t>
            </a:r>
            <a:r>
              <a:rPr lang="en-US" altLang="zh-CN" sz="2000" dirty="0" err="1" smtClean="0">
                <a:solidFill>
                  <a:schemeClr val="tx1"/>
                </a:solidFill>
                <a:latin typeface="+mj-lt"/>
              </a:rPr>
              <a:t>AMQP,like</a:t>
            </a: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+mj-lt"/>
              </a:rPr>
              <a:t>RabbitMQ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ActiveMQ.Here</a:t>
            </a:r>
            <a:r>
              <a:rPr lang="en-US" altLang="zh-CN" sz="2000" dirty="0" smtClean="0"/>
              <a:t> we use </a:t>
            </a:r>
            <a:r>
              <a:rPr lang="en-US" altLang="zh-CN" sz="2000" dirty="0" err="1" smtClean="0"/>
              <a:t>Qpid</a:t>
            </a:r>
            <a:r>
              <a:rPr lang="en-US" altLang="zh-CN" sz="2000" dirty="0" smtClean="0"/>
              <a:t> as the client tool to communicate with Service Anchor. 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When connecting to SVA through </a:t>
            </a:r>
            <a:r>
              <a:rPr lang="en-US" altLang="zh-CN" sz="2000" dirty="0" err="1" smtClean="0">
                <a:ea typeface="宋体" charset="-122"/>
              </a:rPr>
              <a:t>Amqp</a:t>
            </a:r>
            <a:r>
              <a:rPr lang="en-US" altLang="zh-CN" sz="2000" dirty="0" smtClean="0">
                <a:ea typeface="宋体" charset="-122"/>
              </a:rPr>
              <a:t>, it needs both Server Authentication and Client Authentication. 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The certificates are supplied by SVA.</a:t>
            </a:r>
            <a:endParaRPr lang="en-US" altLang="zh-CN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5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1197496"/>
          </a:xfrm>
        </p:spPr>
        <p:txBody>
          <a:bodyPr/>
          <a:lstStyle/>
          <a:p>
            <a:r>
              <a:rPr lang="en-US" altLang="zh-CN" dirty="0" smtClean="0"/>
              <a:t>Step 4:</a:t>
            </a:r>
            <a:r>
              <a:rPr lang="en-US" altLang="zh-CN" dirty="0" smtClean="0">
                <a:ea typeface="宋体" charset="-122"/>
              </a:rPr>
              <a:t> Receive Data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The following </a:t>
            </a:r>
            <a:r>
              <a:rPr lang="en-US" altLang="zh-CN" sz="2000" dirty="0" err="1" smtClean="0">
                <a:ea typeface="宋体" charset="-122"/>
              </a:rPr>
              <a:t>pics</a:t>
            </a:r>
            <a:r>
              <a:rPr lang="en-US" altLang="zh-CN" sz="2000" dirty="0" smtClean="0">
                <a:ea typeface="宋体" charset="-122"/>
              </a:rPr>
              <a:t> show the data received from SVA.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31046"/>
            <a:ext cx="4032448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98279"/>
            <a:ext cx="453650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043608" y="2636912"/>
            <a:ext cx="223224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non-anonymous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868144" y="2636912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anonymous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9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1197496"/>
          </a:xfrm>
        </p:spPr>
        <p:txBody>
          <a:bodyPr/>
          <a:lstStyle/>
          <a:p>
            <a:r>
              <a:rPr lang="en-US" altLang="zh-CN" dirty="0" smtClean="0"/>
              <a:t>Step 5: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Unsubscription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Familiar with </a:t>
            </a:r>
            <a:r>
              <a:rPr lang="en-US" altLang="zh-CN" sz="2000" dirty="0" err="1" smtClean="0">
                <a:ea typeface="宋体" charset="-122"/>
              </a:rPr>
              <a:t>subscription,differing</a:t>
            </a:r>
            <a:r>
              <a:rPr lang="en-US" altLang="zh-CN" sz="2000" dirty="0" smtClean="0">
                <a:ea typeface="宋体" charset="-122"/>
              </a:rPr>
              <a:t> in </a:t>
            </a:r>
            <a:r>
              <a:rPr lang="en-US" altLang="zh-CN" sz="2000" dirty="0" err="1" smtClean="0">
                <a:ea typeface="宋体" charset="-122"/>
              </a:rPr>
              <a:t>urls</a:t>
            </a:r>
            <a:r>
              <a:rPr lang="en-US" altLang="zh-CN" sz="2000" dirty="0" smtClean="0">
                <a:ea typeface="宋体" charset="-122"/>
              </a:rPr>
              <a:t> and parameters.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4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3733800"/>
            <a:ext cx="6400800" cy="685800"/>
          </a:xfrm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752600" y="2286000"/>
            <a:ext cx="5486400" cy="1447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5" y="188640"/>
            <a:ext cx="1981477" cy="182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2800" dirty="0" smtClean="0">
                <a:solidFill>
                  <a:schemeClr val="hlink"/>
                </a:solidFill>
                <a:ea typeface="宋体" charset="-122"/>
              </a:rPr>
              <a:t>Contents</a:t>
            </a:r>
            <a:endParaRPr lang="en-US" altLang="zh-CN" sz="2800" dirty="0">
              <a:solidFill>
                <a:schemeClr val="hlink"/>
              </a:solidFill>
              <a:ea typeface="宋体" charset="-122"/>
            </a:endParaRPr>
          </a:p>
        </p:txBody>
      </p:sp>
      <p:grpSp>
        <p:nvGrpSpPr>
          <p:cNvPr id="64543" name="Group 31"/>
          <p:cNvGrpSpPr>
            <a:grpSpLocks/>
          </p:cNvGrpSpPr>
          <p:nvPr/>
        </p:nvGrpSpPr>
        <p:grpSpPr bwMode="auto">
          <a:xfrm>
            <a:off x="1828800" y="1752600"/>
            <a:ext cx="5410200" cy="665163"/>
            <a:chOff x="1152" y="1104"/>
            <a:chExt cx="3408" cy="419"/>
          </a:xfrm>
        </p:grpSpPr>
        <p:grpSp>
          <p:nvGrpSpPr>
            <p:cNvPr id="64515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64516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7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8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2208" y="1152"/>
              <a:ext cx="9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Protocols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1</a:t>
              </a:r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1828800" y="2667000"/>
            <a:ext cx="5410200" cy="665163"/>
            <a:chOff x="1152" y="1680"/>
            <a:chExt cx="3408" cy="419"/>
          </a:xfrm>
        </p:grpSpPr>
        <p:grpSp>
          <p:nvGrpSpPr>
            <p:cNvPr id="64519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6452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2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2208" y="1728"/>
              <a:ext cx="14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API Introduction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2</a:t>
              </a:r>
            </a:p>
          </p:txBody>
        </p:sp>
      </p:grpSp>
      <p:grpSp>
        <p:nvGrpSpPr>
          <p:cNvPr id="64545" name="Group 33"/>
          <p:cNvGrpSpPr>
            <a:grpSpLocks/>
          </p:cNvGrpSpPr>
          <p:nvPr/>
        </p:nvGrpSpPr>
        <p:grpSpPr bwMode="auto">
          <a:xfrm>
            <a:off x="1828800" y="3559175"/>
            <a:ext cx="5410200" cy="665163"/>
            <a:chOff x="1152" y="2242"/>
            <a:chExt cx="3408" cy="419"/>
          </a:xfrm>
        </p:grpSpPr>
        <p:grpSp>
          <p:nvGrpSpPr>
            <p:cNvPr id="64529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64530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1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2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37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2208" y="2290"/>
              <a:ext cx="10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API Details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3</a:t>
              </a:r>
            </a:p>
          </p:txBody>
        </p:sp>
      </p:grpSp>
      <p:grpSp>
        <p:nvGrpSpPr>
          <p:cNvPr id="64546" name="Group 34"/>
          <p:cNvGrpSpPr>
            <a:grpSpLocks/>
          </p:cNvGrpSpPr>
          <p:nvPr/>
        </p:nvGrpSpPr>
        <p:grpSpPr bwMode="auto">
          <a:xfrm>
            <a:off x="1828800" y="4473575"/>
            <a:ext cx="5410200" cy="665163"/>
            <a:chOff x="1152" y="2818"/>
            <a:chExt cx="3408" cy="419"/>
          </a:xfrm>
        </p:grpSpPr>
        <p:grpSp>
          <p:nvGrpSpPr>
            <p:cNvPr id="64533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64534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5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6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4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2208" y="2866"/>
              <a:ext cx="11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ea typeface="宋体" charset="-122"/>
                </a:rPr>
                <a:t>References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2800" dirty="0">
                <a:ea typeface="宋体" charset="-122"/>
              </a:rPr>
              <a:t>Protocols</a:t>
            </a:r>
          </a:p>
        </p:txBody>
      </p:sp>
      <p:grpSp>
        <p:nvGrpSpPr>
          <p:cNvPr id="66580" name="Group 20"/>
          <p:cNvGrpSpPr>
            <a:grpSpLocks/>
          </p:cNvGrpSpPr>
          <p:nvPr/>
        </p:nvGrpSpPr>
        <p:grpSpPr bwMode="auto">
          <a:xfrm>
            <a:off x="827584" y="3095625"/>
            <a:ext cx="2601416" cy="1917551"/>
            <a:chOff x="720" y="1950"/>
            <a:chExt cx="1440" cy="1680"/>
          </a:xfrm>
        </p:grpSpPr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335" cy="1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HTTPS</a:t>
              </a: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the client must support HTTPS 0.9 or above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.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6656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Freeform 7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82" name="Group 22"/>
          <p:cNvGrpSpPr>
            <a:grpSpLocks/>
          </p:cNvGrpSpPr>
          <p:nvPr/>
        </p:nvGrpSpPr>
        <p:grpSpPr bwMode="auto">
          <a:xfrm>
            <a:off x="683126" y="1052736"/>
            <a:ext cx="7559219" cy="1920652"/>
            <a:chOff x="1324" y="864"/>
            <a:chExt cx="3017" cy="1009"/>
          </a:xfrm>
        </p:grpSpPr>
        <p:grpSp>
          <p:nvGrpSpPr>
            <p:cNvPr id="66570" name="Group 10"/>
            <p:cNvGrpSpPr>
              <a:grpSpLocks/>
            </p:cNvGrpSpPr>
            <p:nvPr/>
          </p:nvGrpSpPr>
          <p:grpSpPr bwMode="auto">
            <a:xfrm>
              <a:off x="1324" y="864"/>
              <a:ext cx="3017" cy="1009"/>
              <a:chOff x="1401" y="1314"/>
              <a:chExt cx="3017" cy="1009"/>
            </a:xfrm>
          </p:grpSpPr>
          <p:grpSp>
            <p:nvGrpSpPr>
              <p:cNvPr id="66571" name="Group 11"/>
              <p:cNvGrpSpPr>
                <a:grpSpLocks/>
              </p:cNvGrpSpPr>
              <p:nvPr/>
            </p:nvGrpSpPr>
            <p:grpSpPr bwMode="auto">
              <a:xfrm>
                <a:off x="1401" y="1404"/>
                <a:ext cx="3017" cy="919"/>
                <a:chOff x="1365" y="1027"/>
                <a:chExt cx="3078" cy="937"/>
              </a:xfrm>
            </p:grpSpPr>
            <p:sp>
              <p:nvSpPr>
                <p:cNvPr id="66572" name="Oval 12"/>
                <p:cNvSpPr>
                  <a:spLocks noChangeArrowheads="1"/>
                </p:cNvSpPr>
                <p:nvPr/>
              </p:nvSpPr>
              <p:spPr bwMode="gray">
                <a:xfrm>
                  <a:off x="1365" y="1057"/>
                  <a:ext cx="3078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73" name="Oval 13"/>
                <p:cNvSpPr>
                  <a:spLocks noChangeArrowheads="1"/>
                </p:cNvSpPr>
                <p:nvPr/>
              </p:nvSpPr>
              <p:spPr bwMode="gray">
                <a:xfrm>
                  <a:off x="1395" y="1027"/>
                  <a:ext cx="3019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574" name="Oval 14"/>
              <p:cNvSpPr>
                <a:spLocks noChangeArrowheads="1"/>
              </p:cNvSpPr>
              <p:nvPr/>
            </p:nvSpPr>
            <p:spPr bwMode="gray">
              <a:xfrm>
                <a:off x="1516" y="1314"/>
                <a:ext cx="2788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15"/>
              <p:cNvSpPr>
                <a:spLocks noChangeArrowheads="1"/>
              </p:cNvSpPr>
              <p:nvPr/>
            </p:nvSpPr>
            <p:spPr bwMode="gray">
              <a:xfrm>
                <a:off x="1585" y="1319"/>
                <a:ext cx="2638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Oval 16"/>
              <p:cNvSpPr>
                <a:spLocks noChangeArrowheads="1"/>
              </p:cNvSpPr>
              <p:nvPr/>
            </p:nvSpPr>
            <p:spPr bwMode="gray">
              <a:xfrm>
                <a:off x="1660" y="1327"/>
                <a:ext cx="250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6577" name="Oval 17"/>
              <p:cNvSpPr>
                <a:spLocks noChangeArrowheads="1"/>
              </p:cNvSpPr>
              <p:nvPr/>
            </p:nvSpPr>
            <p:spPr bwMode="gray">
              <a:xfrm>
                <a:off x="1689" y="1344"/>
                <a:ext cx="2385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1762" y="902"/>
              <a:ext cx="2234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Requirements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：</a:t>
              </a:r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algn="ctr" eaLnBrk="0" hangingPunct="0"/>
              <a:endParaRPr lang="en-US" altLang="zh-CN" sz="1400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1.Familiar with HTTPS &amp; AMQP</a:t>
              </a: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2.Basic knowledge of digital certificate authentication and encryption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5562600" y="3095625"/>
            <a:ext cx="2825824" cy="1970055"/>
            <a:chOff x="3504" y="1950"/>
            <a:chExt cx="1440" cy="1726"/>
          </a:xfrm>
        </p:grpSpPr>
        <p:sp>
          <p:nvSpPr>
            <p:cNvPr id="66563" name="AutoShape 3"/>
            <p:cNvSpPr>
              <a:spLocks noChangeArrowheads="1"/>
            </p:cNvSpPr>
            <p:nvPr/>
          </p:nvSpPr>
          <p:spPr bwMode="auto">
            <a:xfrm>
              <a:off x="3504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3600" y="2112"/>
              <a:ext cx="1284" cy="1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 dirty="0" smtClean="0">
                  <a:solidFill>
                    <a:srgbClr val="000000"/>
                  </a:solidFill>
                  <a:ea typeface="宋体" charset="-122"/>
                </a:rPr>
                <a:t>AMQP</a:t>
              </a: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the client must support AMQP v1.0 and use the tools that speak AMQP must be compatible with </a:t>
              </a:r>
              <a:r>
                <a:rPr lang="en-US" altLang="zh-CN" dirty="0" err="1" smtClean="0">
                  <a:solidFill>
                    <a:srgbClr val="000000"/>
                  </a:solidFill>
                  <a:ea typeface="宋体" charset="-122"/>
                </a:rPr>
                <a:t>qpid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.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66569" name="Freeform 9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Introduction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4005064"/>
            <a:ext cx="8305800" cy="2167136"/>
          </a:xfrm>
        </p:spPr>
        <p:txBody>
          <a:bodyPr/>
          <a:lstStyle/>
          <a:p>
            <a:r>
              <a:rPr lang="en-US" altLang="zh-CN" b="0" dirty="0" smtClean="0"/>
              <a:t>C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lassic </a:t>
            </a: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publish/subscribe 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paradigm</a:t>
            </a:r>
            <a:r>
              <a:rPr lang="zh-CN" altLang="en-US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b="0" dirty="0" smtClean="0"/>
              <a:t>1.App Server get subscribe information from Service Anchor through the API </a:t>
            </a:r>
            <a:r>
              <a:rPr lang="en-US" altLang="zh-CN" b="0" dirty="0" err="1" smtClean="0"/>
              <a:t>Controll</a:t>
            </a:r>
            <a:r>
              <a:rPr lang="en-US" altLang="zh-CN" b="0" dirty="0" smtClean="0"/>
              <a:t> Channel;</a:t>
            </a:r>
          </a:p>
          <a:p>
            <a:pPr lvl="1"/>
            <a:r>
              <a:rPr lang="en-US" altLang="zh-CN" dirty="0" smtClean="0"/>
              <a:t>2.Amqp Client open the </a:t>
            </a:r>
            <a:r>
              <a:rPr lang="en-US" altLang="zh-CN" dirty="0" err="1" smtClean="0"/>
              <a:t>Ampq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Channel,receiving</a:t>
            </a:r>
            <a:r>
              <a:rPr lang="en-US" altLang="zh-CN" dirty="0" smtClean="0"/>
              <a:t> data published by Service Anchor.</a:t>
            </a:r>
            <a:endParaRPr lang="zh-CN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388740"/>
            <a:ext cx="55911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47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&lt;date/time&gt;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&lt;footer&gt;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dirty="0" smtClean="0"/>
              <a:t>API Details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invGray">
          <a:xfrm rot="5400000">
            <a:off x="2078272" y="954176"/>
            <a:ext cx="5131469" cy="5760643"/>
          </a:xfrm>
          <a:prstGeom prst="rightArrow">
            <a:avLst>
              <a:gd name="adj1" fmla="val 79306"/>
              <a:gd name="adj2" fmla="val 33532"/>
            </a:avLst>
          </a:prstGeom>
          <a:gradFill rotWithShape="1">
            <a:gsLst>
              <a:gs pos="0">
                <a:srgbClr val="003CB4"/>
              </a:gs>
              <a:gs pos="100000">
                <a:srgbClr val="6C93E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blackWhite">
          <a:xfrm>
            <a:off x="2695818" y="1340768"/>
            <a:ext cx="3888433" cy="648072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ea typeface="宋体" charset="-122"/>
              </a:rPr>
              <a:t>Step 1: </a:t>
            </a:r>
            <a:r>
              <a:rPr lang="en-US" altLang="zh-CN" dirty="0" smtClean="0"/>
              <a:t>Authentication</a:t>
            </a: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blackWhite">
          <a:xfrm>
            <a:off x="2695818" y="2060848"/>
            <a:ext cx="3888433" cy="63056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err="1" smtClean="0">
                <a:ea typeface="宋体" charset="-122"/>
              </a:rPr>
              <a:t>Setp</a:t>
            </a:r>
            <a:r>
              <a:rPr lang="en-US" altLang="zh-CN" dirty="0" smtClean="0">
                <a:ea typeface="宋体" charset="-122"/>
              </a:rPr>
              <a:t> 2: Subscription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blackWhite">
          <a:xfrm>
            <a:off x="2695818" y="3501008"/>
            <a:ext cx="3888433" cy="648072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ea typeface="宋体" charset="-122"/>
              </a:rPr>
              <a:t>Step 4: Receive Data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5943600" y="2895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altLang="zh-CN" sz="2400" dirty="0" smtClean="0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/>
            <a:endParaRPr lang="en-US" altLang="zh-CN" sz="2400" dirty="0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blackWhite">
          <a:xfrm>
            <a:off x="2699791" y="4221088"/>
            <a:ext cx="3888433" cy="648072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ea typeface="宋体" charset="-122"/>
              </a:rPr>
              <a:t>Step 5: </a:t>
            </a:r>
            <a:r>
              <a:rPr lang="en-US" altLang="zh-CN" dirty="0" err="1">
                <a:ea typeface="宋体" charset="-122"/>
              </a:rPr>
              <a:t>U</a:t>
            </a:r>
            <a:r>
              <a:rPr lang="en-US" altLang="zh-CN" dirty="0" err="1" smtClean="0">
                <a:ea typeface="宋体" charset="-122"/>
              </a:rPr>
              <a:t>nsubscription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blackWhite">
          <a:xfrm>
            <a:off x="2699791" y="2780928"/>
            <a:ext cx="3888433" cy="648072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ea typeface="宋体" charset="-122"/>
              </a:rPr>
              <a:t>Step 3: Open </a:t>
            </a:r>
            <a:r>
              <a:rPr lang="en-US" altLang="zh-CN" dirty="0" err="1" smtClean="0">
                <a:ea typeface="宋体" charset="-122"/>
              </a:rPr>
              <a:t>Amqp</a:t>
            </a:r>
            <a:r>
              <a:rPr lang="en-US" altLang="zh-CN" dirty="0" smtClean="0">
                <a:ea typeface="宋体" charset="-122"/>
              </a:rPr>
              <a:t> Channel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907704" y="1556792"/>
            <a:ext cx="432048" cy="113461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906070" y="2933700"/>
            <a:ext cx="432048" cy="113461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3163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AMQP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948" y="43604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4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1656184"/>
          </a:xfrm>
        </p:spPr>
        <p:txBody>
          <a:bodyPr/>
          <a:lstStyle/>
          <a:p>
            <a:r>
              <a:rPr lang="en-US" altLang="zh-CN" dirty="0" smtClean="0"/>
              <a:t>Step 1:Authentication</a:t>
            </a:r>
          </a:p>
          <a:p>
            <a:pPr marL="0" indent="0">
              <a:buNone/>
            </a:pPr>
            <a:r>
              <a:rPr lang="en-US" altLang="zh-CN" sz="1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Note:</a:t>
            </a:r>
          </a:p>
          <a:p>
            <a:pPr marL="0" indent="0">
              <a:buNone/>
            </a:pPr>
            <a:r>
              <a:rPr lang="en-US" altLang="zh-CN" sz="1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Before sending authentication request</a:t>
            </a:r>
            <a:r>
              <a:rPr lang="zh-CN" altLang="en-US" sz="1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have to apply for a username &amp; password from Service Anchor.</a:t>
            </a:r>
            <a:endParaRPr lang="zh-CN" altLang="en-US" sz="18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467544" y="2780928"/>
            <a:ext cx="8305800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</a:t>
            </a:r>
            <a:r>
              <a:rPr lang="en-US" altLang="zh-CN" sz="1800" dirty="0" smtClean="0"/>
              <a:t>Method :post</a:t>
            </a:r>
          </a:p>
          <a:p>
            <a:pPr marL="0" indent="0">
              <a:buNone/>
            </a:pPr>
            <a:r>
              <a:rPr lang="en-US" altLang="zh-CN" sz="1800" dirty="0">
                <a:hlinkClick r:id="rId2" action="ppaction://hlinkfile"/>
              </a:rPr>
              <a:t>  </a:t>
            </a:r>
            <a:r>
              <a:rPr lang="en-US" altLang="zh-CN" sz="1800" dirty="0" err="1">
                <a:hlinkClick r:id="rId2" action="ppaction://hlinkfile"/>
              </a:rPr>
              <a:t>Url</a:t>
            </a:r>
            <a:r>
              <a:rPr lang="en-US" altLang="zh-CN" sz="1800" dirty="0">
                <a:hlinkClick r:id="rId2" action="ppaction://hlinkfile"/>
              </a:rPr>
              <a:t>         </a:t>
            </a:r>
            <a:r>
              <a:rPr lang="en-US" altLang="zh-CN" sz="1800" dirty="0" smtClean="0">
                <a:hlinkClick r:id="rId2" action="ppaction://hlinkfile"/>
              </a:rPr>
              <a:t>:/</a:t>
            </a:r>
            <a:r>
              <a:rPr lang="en-US" altLang="zh-CN" sz="1800" dirty="0">
                <a:hlinkClick r:id="rId2" action="ppaction://hlinkfile"/>
              </a:rPr>
              <a:t>host_ip:9001/v3/</a:t>
            </a:r>
            <a:r>
              <a:rPr lang="en-US" altLang="zh-CN" sz="1800" dirty="0" err="1">
                <a:hlinkClick r:id="rId2" action="ppaction://hlinkfile"/>
              </a:rPr>
              <a:t>auth</a:t>
            </a:r>
            <a:r>
              <a:rPr lang="en-US" altLang="zh-CN" sz="1800" dirty="0">
                <a:hlinkClick r:id="rId2" action="ppaction://hlinkfile"/>
              </a:rPr>
              <a:t>/tokens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Content type  : </a:t>
            </a:r>
            <a:r>
              <a:rPr lang="en-US" altLang="zh-CN" sz="1800" dirty="0" err="1" smtClean="0"/>
              <a:t>json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  :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949772"/>
              </p:ext>
            </p:extLst>
          </p:nvPr>
        </p:nvGraphicFramePr>
        <p:xfrm>
          <a:off x="539552" y="3876715"/>
          <a:ext cx="8136905" cy="2694432"/>
        </p:xfrm>
        <a:graphic>
          <a:graphicData uri="http://schemas.openxmlformats.org/drawingml/2006/table">
            <a:tbl>
              <a:tblPr/>
              <a:tblGrid>
                <a:gridCol w="1625701"/>
                <a:gridCol w="1301569"/>
                <a:gridCol w="1301570"/>
                <a:gridCol w="1303248"/>
                <a:gridCol w="1303248"/>
                <a:gridCol w="130156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optional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details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domain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domain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Fixed to “API”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name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Assigned by SVA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password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password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Assigned by SVA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6-32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iplist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Trusted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ip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 list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Support ipv4 only,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765448"/>
          </a:xfrm>
        </p:spPr>
        <p:txBody>
          <a:bodyPr/>
          <a:lstStyle/>
          <a:p>
            <a:r>
              <a:rPr lang="en-US" altLang="zh-CN" dirty="0" smtClean="0"/>
              <a:t>Step 2:Subscription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7544" y="2139206"/>
            <a:ext cx="194421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locationstream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91780" y="2139206"/>
            <a:ext cx="194421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locationstreamanonymous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16016" y="2139206"/>
            <a:ext cx="194421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Geofencing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04248" y="2139206"/>
            <a:ext cx="194421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Networkinfo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12" idx="0"/>
            <a:endCxn id="13" idx="0"/>
          </p:cNvCxnSpPr>
          <p:nvPr/>
        </p:nvCxnSpPr>
        <p:spPr>
          <a:xfrm rot="5400000" flipH="1" flipV="1">
            <a:off x="2501770" y="1077088"/>
            <a:ext cx="12700" cy="212423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3" idx="0"/>
            <a:endCxn id="14" idx="0"/>
          </p:cNvCxnSpPr>
          <p:nvPr/>
        </p:nvCxnSpPr>
        <p:spPr>
          <a:xfrm rot="5400000" flipH="1" flipV="1">
            <a:off x="4626006" y="1077088"/>
            <a:ext cx="12700" cy="212423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0"/>
            <a:endCxn id="15" idx="0"/>
          </p:cNvCxnSpPr>
          <p:nvPr/>
        </p:nvCxnSpPr>
        <p:spPr>
          <a:xfrm rot="5400000" flipH="1" flipV="1">
            <a:off x="6732240" y="1095090"/>
            <a:ext cx="12700" cy="208823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7544" y="2924944"/>
            <a:ext cx="1944216" cy="25922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Location information with real user identification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591780" y="2924944"/>
            <a:ext cx="1944216" cy="25922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Location information with </a:t>
            </a:r>
            <a:r>
              <a:rPr lang="en-US" altLang="zh-CN" sz="1400" dirty="0" smtClean="0"/>
              <a:t>anonymous</a:t>
            </a:r>
            <a:endParaRPr lang="zh-CN" altLang="en-US" sz="1400" dirty="0" smtClean="0"/>
          </a:p>
          <a:p>
            <a:r>
              <a:rPr lang="en-US" altLang="zh-CN" sz="1400" dirty="0" smtClean="0"/>
              <a:t>user identification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716016" y="2924944"/>
            <a:ext cx="1944216" cy="25922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 smtClean="0"/>
              <a:t>Electronic </a:t>
            </a:r>
            <a:r>
              <a:rPr lang="en-US" altLang="zh-CN" sz="1400" dirty="0"/>
              <a:t>fence event for the specified area</a:t>
            </a:r>
          </a:p>
        </p:txBody>
      </p:sp>
      <p:sp>
        <p:nvSpPr>
          <p:cNvPr id="39" name="矩形 38"/>
          <p:cNvSpPr/>
          <p:nvPr/>
        </p:nvSpPr>
        <p:spPr>
          <a:xfrm>
            <a:off x="6804248" y="2924944"/>
            <a:ext cx="1944216" cy="25922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Network information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39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1008112"/>
          </a:xfrm>
        </p:spPr>
        <p:txBody>
          <a:bodyPr/>
          <a:lstStyle/>
          <a:p>
            <a:r>
              <a:rPr lang="en-US" altLang="zh-CN" dirty="0" smtClean="0"/>
              <a:t>Step 2:Subscription--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locationstream</a:t>
            </a:r>
            <a:endParaRPr lang="zh-CN" altLang="en-US" i="1" dirty="0" smtClean="0">
              <a:solidFill>
                <a:schemeClr val="accent2"/>
              </a:solidFill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51520" y="1844824"/>
            <a:ext cx="864096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</a:t>
            </a:r>
            <a:r>
              <a:rPr lang="en-US" altLang="zh-CN" sz="1800" dirty="0" smtClean="0"/>
              <a:t>Method :post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:</a:t>
            </a:r>
            <a:r>
              <a:rPr lang="en-US" altLang="zh-CN" sz="1800" u="sng" dirty="0" smtClean="0">
                <a:hlinkClick r:id="rId2"/>
              </a:rPr>
              <a:t>/host:9001/enabler/catalog/</a:t>
            </a:r>
            <a:r>
              <a:rPr lang="en-US" altLang="zh-CN" sz="1800" u="sng" dirty="0" err="1" smtClean="0">
                <a:hlinkClick r:id="rId2"/>
              </a:rPr>
              <a:t>locationstreamreg</a:t>
            </a:r>
            <a:r>
              <a:rPr lang="en-US" altLang="zh-CN" sz="1800" u="sng" dirty="0" smtClean="0">
                <a:hlinkClick r:id="rId2"/>
              </a:rPr>
              <a:t>/</a:t>
            </a:r>
            <a:r>
              <a:rPr lang="en-US" altLang="zh-CN" sz="1800" u="sng" dirty="0" err="1" smtClean="0">
                <a:hlinkClick r:id="rId2"/>
              </a:rPr>
              <a:t>json</a:t>
            </a:r>
            <a:r>
              <a:rPr lang="en-US" altLang="zh-CN" sz="1800" u="sng" dirty="0" smtClean="0">
                <a:hlinkClick r:id="rId2"/>
              </a:rPr>
              <a:t>/v1.0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Content type  : </a:t>
            </a:r>
            <a:r>
              <a:rPr lang="en-US" altLang="zh-CN" sz="1800" dirty="0" err="1" smtClean="0"/>
              <a:t>json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  :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53534"/>
              </p:ext>
            </p:extLst>
          </p:nvPr>
        </p:nvGraphicFramePr>
        <p:xfrm>
          <a:off x="539552" y="2924944"/>
          <a:ext cx="8136905" cy="1383983"/>
        </p:xfrm>
        <a:graphic>
          <a:graphicData uri="http://schemas.openxmlformats.org/drawingml/2006/table">
            <a:tbl>
              <a:tblPr/>
              <a:tblGrid>
                <a:gridCol w="1625701"/>
                <a:gridCol w="1301569"/>
                <a:gridCol w="1301570"/>
                <a:gridCol w="1303248"/>
                <a:gridCol w="1303248"/>
                <a:gridCol w="130156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optional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details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appid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name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Assigned by SVA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+mn-cs"/>
                        </a:rPr>
                        <a:t>useridlist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list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*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458112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 </a:t>
            </a:r>
            <a:r>
              <a:rPr lang="en-US" altLang="zh-CN" dirty="0" smtClean="0">
                <a:solidFill>
                  <a:srgbClr val="000000"/>
                </a:solidFill>
              </a:rPr>
              <a:t>When requesting with </a:t>
            </a:r>
            <a:r>
              <a:rPr lang="en-US" altLang="zh-CN" dirty="0" err="1" smtClean="0">
                <a:solidFill>
                  <a:srgbClr val="000000"/>
                </a:solidFill>
              </a:rPr>
              <a:t>useridlist</a:t>
            </a:r>
            <a:r>
              <a:rPr lang="en-US" altLang="zh-CN" dirty="0" smtClean="0">
                <a:solidFill>
                  <a:srgbClr val="000000"/>
                </a:solidFill>
              </a:rPr>
              <a:t>, the SVA will only send location info that corresponding to the </a:t>
            </a:r>
            <a:r>
              <a:rPr lang="en-US" altLang="zh-CN" dirty="0" err="1" smtClean="0">
                <a:solidFill>
                  <a:srgbClr val="000000"/>
                </a:solidFill>
              </a:rPr>
              <a:t>userid</a:t>
            </a:r>
            <a:r>
              <a:rPr lang="en-US" altLang="zh-CN" dirty="0" smtClean="0">
                <a:solidFill>
                  <a:srgbClr val="000000"/>
                </a:solidFill>
              </a:rPr>
              <a:t> in </a:t>
            </a:r>
            <a:r>
              <a:rPr lang="en-US" altLang="zh-CN" dirty="0" err="1" smtClean="0">
                <a:solidFill>
                  <a:srgbClr val="000000"/>
                </a:solidFill>
              </a:rPr>
              <a:t>useridlist</a:t>
            </a:r>
            <a:r>
              <a:rPr lang="en-US" altLang="zh-CN" dirty="0" err="1" smtClean="0">
                <a:solidFill>
                  <a:srgbClr val="000000"/>
                </a:solidFill>
              </a:rPr>
              <a:t>.Or</a:t>
            </a:r>
            <a:r>
              <a:rPr lang="en-US" altLang="zh-CN" dirty="0" smtClean="0">
                <a:solidFill>
                  <a:srgbClr val="000000"/>
                </a:solidFill>
              </a:rPr>
              <a:t> the SVA will send the location info of all users.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51723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solidFill>
                  <a:srgbClr val="FFFF00"/>
                </a:solidFill>
              </a:rPr>
              <a:t>Note:if</a:t>
            </a:r>
            <a:r>
              <a:rPr lang="en-US" altLang="zh-CN" i="1" dirty="0" smtClean="0">
                <a:solidFill>
                  <a:srgbClr val="FFFF00"/>
                </a:solidFill>
              </a:rPr>
              <a:t> the given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appid</a:t>
            </a:r>
            <a:r>
              <a:rPr lang="en-US" altLang="zh-CN" i="1" dirty="0" smtClean="0">
                <a:solidFill>
                  <a:srgbClr val="FFFF00"/>
                </a:solidFill>
              </a:rPr>
              <a:t> is already used to make a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lcoationstream</a:t>
            </a:r>
            <a:r>
              <a:rPr lang="en-US" altLang="zh-CN" i="1" dirty="0" smtClean="0">
                <a:solidFill>
                  <a:srgbClr val="FFFF00"/>
                </a:solidFill>
              </a:rPr>
              <a:t> subscription with specified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useridlist,then</a:t>
            </a:r>
            <a:r>
              <a:rPr lang="en-US" altLang="zh-CN" i="1" dirty="0" smtClean="0">
                <a:solidFill>
                  <a:srgbClr val="FFFF00"/>
                </a:solidFill>
              </a:rPr>
              <a:t> it cannot be used to subscribe location info of all users, vice versa .</a:t>
            </a:r>
            <a:endParaRPr lang="zh-CN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Details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24744"/>
            <a:ext cx="8305800" cy="1008112"/>
          </a:xfrm>
        </p:spPr>
        <p:txBody>
          <a:bodyPr/>
          <a:lstStyle/>
          <a:p>
            <a:r>
              <a:rPr lang="en-US" altLang="zh-CN" dirty="0" smtClean="0"/>
              <a:t>Step 2:Subscription--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locationstream</a:t>
            </a:r>
            <a:endParaRPr lang="zh-CN" altLang="en-US" i="1" dirty="0" smtClean="0">
              <a:solidFill>
                <a:schemeClr val="accent2"/>
              </a:solidFill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51520" y="1844824"/>
            <a:ext cx="8640960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</a:t>
            </a:r>
            <a:r>
              <a:rPr lang="en-US" altLang="zh-CN" sz="1800" dirty="0" smtClean="0"/>
              <a:t>Method :post</a:t>
            </a:r>
          </a:p>
          <a:p>
            <a:pPr marL="0" indent="0">
              <a:buNone/>
            </a:pPr>
            <a:r>
              <a:rPr lang="en-US" altLang="zh-CN" sz="1800" dirty="0" err="1" smtClean="0"/>
              <a:t>Url</a:t>
            </a:r>
            <a:r>
              <a:rPr lang="en-US" altLang="zh-CN" sz="1800" dirty="0" smtClean="0"/>
              <a:t>  :</a:t>
            </a:r>
            <a:r>
              <a:rPr lang="en-US" altLang="zh-CN" sz="1800" u="sng" dirty="0" smtClean="0">
                <a:hlinkClick r:id="rId2"/>
              </a:rPr>
              <a:t>/host:9001/enabler/catalog/</a:t>
            </a:r>
            <a:r>
              <a:rPr lang="en-US" altLang="zh-CN" sz="1800" u="sng" dirty="0" err="1" smtClean="0">
                <a:hlinkClick r:id="rId2"/>
              </a:rPr>
              <a:t>locationstreamanonymousreg</a:t>
            </a:r>
            <a:r>
              <a:rPr lang="en-US" altLang="zh-CN" sz="1800" u="sng" dirty="0" smtClean="0">
                <a:hlinkClick r:id="rId2"/>
              </a:rPr>
              <a:t>/</a:t>
            </a:r>
            <a:r>
              <a:rPr lang="en-US" altLang="zh-CN" sz="1800" u="sng" dirty="0" err="1" smtClean="0">
                <a:hlinkClick r:id="rId2"/>
              </a:rPr>
              <a:t>json</a:t>
            </a:r>
            <a:r>
              <a:rPr lang="en-US" altLang="zh-CN" sz="1800" u="sng" dirty="0" smtClean="0">
                <a:hlinkClick r:id="rId2"/>
              </a:rPr>
              <a:t>/v1.0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Content type  : </a:t>
            </a:r>
            <a:r>
              <a:rPr lang="en-US" altLang="zh-CN" sz="1800" dirty="0" err="1" smtClean="0"/>
              <a:t>json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Param</a:t>
            </a:r>
            <a:r>
              <a:rPr lang="en-US" altLang="zh-CN" sz="1800" dirty="0" smtClean="0"/>
              <a:t>   :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858764"/>
              </p:ext>
            </p:extLst>
          </p:nvPr>
        </p:nvGraphicFramePr>
        <p:xfrm>
          <a:off x="467544" y="3429000"/>
          <a:ext cx="8136905" cy="883920"/>
        </p:xfrm>
        <a:graphic>
          <a:graphicData uri="http://schemas.openxmlformats.org/drawingml/2006/table">
            <a:tbl>
              <a:tblPr/>
              <a:tblGrid>
                <a:gridCol w="1625701"/>
                <a:gridCol w="1301569"/>
                <a:gridCol w="1301570"/>
                <a:gridCol w="1303248"/>
                <a:gridCol w="1303248"/>
                <a:gridCol w="130156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optional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details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99FF"/>
                        </a:gs>
                        <a:gs pos="100000">
                          <a:srgbClr val="6699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appid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User name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Assigned by SVA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String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1-32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>
                            <a:gamma/>
                            <a:shade val="84706"/>
                            <a:invGamma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英文PPT模板-(68)">
  <a:themeElements>
    <a:clrScheme name="Office 主题​​ 3">
      <a:dk1>
        <a:srgbClr val="000066"/>
      </a:dk1>
      <a:lt1>
        <a:srgbClr val="FFFFFF"/>
      </a:lt1>
      <a:dk2>
        <a:srgbClr val="4B55D3"/>
      </a:dk2>
      <a:lt2>
        <a:srgbClr val="F4CF72"/>
      </a:lt2>
      <a:accent1>
        <a:srgbClr val="69C828"/>
      </a:accent1>
      <a:accent2>
        <a:srgbClr val="E68B30"/>
      </a:accent2>
      <a:accent3>
        <a:srgbClr val="B1B4E6"/>
      </a:accent3>
      <a:accent4>
        <a:srgbClr val="DADADA"/>
      </a:accent4>
      <a:accent5>
        <a:srgbClr val="B9E0AC"/>
      </a:accent5>
      <a:accent6>
        <a:srgbClr val="D07D2A"/>
      </a:accent6>
      <a:hlink>
        <a:srgbClr val="0FAAE1"/>
      </a:hlink>
      <a:folHlink>
        <a:srgbClr val="547FEA"/>
      </a:folHlink>
    </a:clrScheme>
    <a:fontScheme name="Office 主题​​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281472"/>
        </a:dk1>
        <a:lt1>
          <a:srgbClr val="FFFFFF"/>
        </a:lt1>
        <a:dk2>
          <a:srgbClr val="327CAE"/>
        </a:dk2>
        <a:lt2>
          <a:srgbClr val="F0F7BD"/>
        </a:lt2>
        <a:accent1>
          <a:srgbClr val="1295DE"/>
        </a:accent1>
        <a:accent2>
          <a:srgbClr val="E68B30"/>
        </a:accent2>
        <a:accent3>
          <a:srgbClr val="ADBFD3"/>
        </a:accent3>
        <a:accent4>
          <a:srgbClr val="DADADA"/>
        </a:accent4>
        <a:accent5>
          <a:srgbClr val="AAC8EC"/>
        </a:accent5>
        <a:accent6>
          <a:srgbClr val="D07D2A"/>
        </a:accent6>
        <a:hlink>
          <a:srgbClr val="3FB180"/>
        </a:hlink>
        <a:folHlink>
          <a:srgbClr val="754A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F4334"/>
        </a:dk1>
        <a:lt1>
          <a:srgbClr val="FFFFFF"/>
        </a:lt1>
        <a:dk2>
          <a:srgbClr val="2B8B7D"/>
        </a:dk2>
        <a:lt2>
          <a:srgbClr val="FCEC9C"/>
        </a:lt2>
        <a:accent1>
          <a:srgbClr val="B2B838"/>
        </a:accent1>
        <a:accent2>
          <a:srgbClr val="E68B30"/>
        </a:accent2>
        <a:accent3>
          <a:srgbClr val="ACC4BF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5CAD43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66"/>
        </a:dk1>
        <a:lt1>
          <a:srgbClr val="FFFFFF"/>
        </a:lt1>
        <a:dk2>
          <a:srgbClr val="4B55D3"/>
        </a:dk2>
        <a:lt2>
          <a:srgbClr val="F4CF72"/>
        </a:lt2>
        <a:accent1>
          <a:srgbClr val="69C828"/>
        </a:accent1>
        <a:accent2>
          <a:srgbClr val="E68B30"/>
        </a:accent2>
        <a:accent3>
          <a:srgbClr val="B1B4E6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英文PPT模板-(68)</Template>
  <TotalTime>475</TotalTime>
  <Words>589</Words>
  <Application>Microsoft Office PowerPoint</Application>
  <PresentationFormat>全屏显示(4:3)</PresentationFormat>
  <Paragraphs>193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Verdana</vt:lpstr>
      <vt:lpstr>Wingdings</vt:lpstr>
      <vt:lpstr>英文PPT模板-(68)</vt:lpstr>
      <vt:lpstr>SVA &amp; App Interface</vt:lpstr>
      <vt:lpstr>Contents</vt:lpstr>
      <vt:lpstr>Protocols</vt:lpstr>
      <vt:lpstr>API Introduction</vt:lpstr>
      <vt:lpstr>API Details</vt:lpstr>
      <vt:lpstr>API Details</vt:lpstr>
      <vt:lpstr>API Details</vt:lpstr>
      <vt:lpstr>API Details</vt:lpstr>
      <vt:lpstr>API Details</vt:lpstr>
      <vt:lpstr>API Details</vt:lpstr>
      <vt:lpstr>API Details</vt:lpstr>
      <vt:lpstr>API Details</vt:lpstr>
      <vt:lpstr>API Details</vt:lpstr>
      <vt:lpstr>API Details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[PowerPoint Template]</dc:title>
  <dc:creator>dzh5001</dc:creator>
  <cp:lastModifiedBy>dzh5001</cp:lastModifiedBy>
  <cp:revision>26</cp:revision>
  <dcterms:created xsi:type="dcterms:W3CDTF">2016-07-27T01:57:35Z</dcterms:created>
  <dcterms:modified xsi:type="dcterms:W3CDTF">2016-07-27T09:52:54Z</dcterms:modified>
</cp:coreProperties>
</file>