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anose="020B00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71ac63c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71ac63c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71ac63c1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71ac63c1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0a381d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0a381d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71ac63c1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71ac63c1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71ac63c1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71ac63c1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71ac63c1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71ac63c1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71ac63c1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71ac63c1_4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71ac63c1_4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71ac63c1_4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71ac63c1_4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71ac63c1_4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71ac63c1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371ac63c1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video" Target="https://www.youtube.com/embed/zQOdRyMlzRI?feature=oembed" TargetMode="External"/><Relationship Id="rId1" Type="http://schemas.openxmlformats.org/officeDocument/2006/relationships/video" Target="https://www.youtube.com/embed/lhonY6eRgrM?feature=oembed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/>
        </p:nvSpPr>
        <p:spPr>
          <a:xfrm>
            <a:off x="715775" y="1615775"/>
            <a:ext cx="7799100" cy="25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90D5"/>
                </a:solidFill>
                <a:latin typeface="Raleway"/>
                <a:ea typeface="Raleway"/>
                <a:cs typeface="Raleway"/>
                <a:sym typeface="Raleway"/>
              </a:rPr>
              <a:t>Dermaviz</a:t>
            </a:r>
            <a:endParaRPr sz="4800">
              <a:solidFill>
                <a:srgbClr val="1190D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90D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90D5"/>
                </a:solidFill>
                <a:latin typeface="Raleway"/>
                <a:ea typeface="Raleway"/>
                <a:cs typeface="Raleway"/>
                <a:sym typeface="Raleway"/>
              </a:rPr>
              <a:t>A comprehensive research suite for integrated phenotyping, genotyping, and 3D modeling for NF1 patients</a:t>
            </a:r>
            <a:endParaRPr sz="1800">
              <a:solidFill>
                <a:srgbClr val="1190D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2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2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subTitle" idx="4294967295"/>
          </p:nvPr>
        </p:nvSpPr>
        <p:spPr>
          <a:xfrm>
            <a:off x="789750" y="188500"/>
            <a:ext cx="756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2185C5"/>
                </a:solidFill>
              </a:rPr>
              <a:t>OUR TEAM</a:t>
            </a:r>
            <a:endParaRPr sz="3600" b="1">
              <a:solidFill>
                <a:srgbClr val="2185C5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4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1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" name="Google Shape;238;p21"/>
          <p:cNvGrpSpPr/>
          <p:nvPr/>
        </p:nvGrpSpPr>
        <p:grpSpPr>
          <a:xfrm>
            <a:off x="862274" y="2741976"/>
            <a:ext cx="7419442" cy="1303749"/>
            <a:chOff x="892799" y="3012676"/>
            <a:chExt cx="7419442" cy="1303749"/>
          </a:xfrm>
        </p:grpSpPr>
        <p:sp>
          <p:nvSpPr>
            <p:cNvPr id="239" name="Google Shape;239;p21"/>
            <p:cNvSpPr txBox="1"/>
            <p:nvPr/>
          </p:nvSpPr>
          <p:spPr>
            <a:xfrm>
              <a:off x="2521450" y="3804325"/>
              <a:ext cx="22587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Nam Nguyen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quocnam314@gmail.com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i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4460278" y="3804325"/>
              <a:ext cx="201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Michael Yan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yanm@stanford.edu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892799" y="3804325"/>
              <a:ext cx="18828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Neekon Saadat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neekonsu@gmail.com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2" name="Google Shape;24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55109" y="3015049"/>
              <a:ext cx="758184" cy="782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71704" y="3022031"/>
              <a:ext cx="758185" cy="782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88293" y="3013924"/>
              <a:ext cx="758185" cy="782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1"/>
            <p:cNvPicPr preferRelativeResize="0"/>
            <p:nvPr/>
          </p:nvPicPr>
          <p:blipFill rotWithShape="1">
            <a:blip r:embed="rId8">
              <a:alphaModFix/>
            </a:blip>
            <a:srcRect b="22934"/>
            <a:stretch/>
          </p:blipFill>
          <p:spPr>
            <a:xfrm>
              <a:off x="6904875" y="3012676"/>
              <a:ext cx="800560" cy="7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1"/>
            <p:cNvSpPr txBox="1"/>
            <p:nvPr/>
          </p:nvSpPr>
          <p:spPr>
            <a:xfrm>
              <a:off x="6298041" y="3804325"/>
              <a:ext cx="201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Kavita Sarin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ksarin@stanford.edu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672288" y="1171176"/>
            <a:ext cx="7799419" cy="1372924"/>
            <a:chOff x="672288" y="1400726"/>
            <a:chExt cx="7799419" cy="1372924"/>
          </a:xfrm>
        </p:grpSpPr>
        <p:sp>
          <p:nvSpPr>
            <p:cNvPr id="248" name="Google Shape;248;p21"/>
            <p:cNvSpPr txBox="1"/>
            <p:nvPr/>
          </p:nvSpPr>
          <p:spPr>
            <a:xfrm>
              <a:off x="672288" y="2201250"/>
              <a:ext cx="2308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Warren Chan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wchan28@stanford.edu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2689137" y="2231400"/>
              <a:ext cx="201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Rushil Srivastava 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rushils@stanford.edu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0" name="Google Shape;250;p21"/>
            <p:cNvSpPr txBox="1"/>
            <p:nvPr/>
          </p:nvSpPr>
          <p:spPr>
            <a:xfrm>
              <a:off x="4411681" y="2231388"/>
              <a:ext cx="22587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Mika Tabata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mikatabata@stanford.edu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1" name="Google Shape;251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17146" y="1481450"/>
              <a:ext cx="758185" cy="782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 descr="Mika Tabata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80647" y="1418964"/>
              <a:ext cx="758185" cy="782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1" descr="Warren Chan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460963" y="1449113"/>
              <a:ext cx="731159" cy="754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942071" y="1400726"/>
              <a:ext cx="800550" cy="800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1"/>
            <p:cNvSpPr txBox="1"/>
            <p:nvPr/>
          </p:nvSpPr>
          <p:spPr>
            <a:xfrm>
              <a:off x="6213006" y="2231388"/>
              <a:ext cx="22587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Bellus3D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ato"/>
                  <a:ea typeface="Lato"/>
                  <a:cs typeface="Lato"/>
                  <a:sym typeface="Lato"/>
                </a:rPr>
                <a:t>bellus3D.com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2468550" y="4360925"/>
            <a:ext cx="42069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github.com/SVAI/Dermaviz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354050" y="26572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115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75" y="115875"/>
            <a:ext cx="401039" cy="39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4">
            <a:alphaModFix/>
          </a:blip>
          <a:srcRect t="30049" b="34887"/>
          <a:stretch/>
        </p:blipFill>
        <p:spPr>
          <a:xfrm>
            <a:off x="7856099" y="144545"/>
            <a:ext cx="1327500" cy="347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3"/>
          <p:cNvCxnSpPr/>
          <p:nvPr/>
        </p:nvCxnSpPr>
        <p:spPr>
          <a:xfrm>
            <a:off x="7856106" y="167421"/>
            <a:ext cx="0" cy="29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1282600" y="1511588"/>
            <a:ext cx="66879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The heterogeneity of NF1 is not understood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Rich NF1 datasets are not linked to comprehensive associated phenotypic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Large sample size of linked genotype-phenotype data needed to understand heterogeneity and subtypes of disease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369475" y="206000"/>
            <a:ext cx="8488200" cy="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Analysis of CTF survey data reveals possible phenotypic clusters → genetic correlation needed</a:t>
            </a:r>
            <a:endParaRPr sz="2400"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00" y="1102488"/>
            <a:ext cx="6113800" cy="38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1354050" y="26572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14155"/>
          <a:stretch/>
        </p:blipFill>
        <p:spPr>
          <a:xfrm>
            <a:off x="655213" y="1656576"/>
            <a:ext cx="1210774" cy="77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b="13911"/>
          <a:stretch/>
        </p:blipFill>
        <p:spPr>
          <a:xfrm>
            <a:off x="7040450" y="1615773"/>
            <a:ext cx="1210750" cy="781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421650" y="2654913"/>
            <a:ext cx="1677900" cy="1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Mobile app generates high-res 3D model of NF1 patient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173888" y="2654925"/>
            <a:ext cx="2028600" cy="2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Rapidly collect thousands of 3D images of NF1 patients’ skin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647600" y="2654913"/>
            <a:ext cx="21123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Genotype-phenotype integration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276850" y="2654925"/>
            <a:ext cx="2112300" cy="2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Store in HIPAA-compliant cloud server for phenotypic visualization and ML 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949" y="1640909"/>
            <a:ext cx="925800" cy="81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3900" y="1657314"/>
            <a:ext cx="892800" cy="77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8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354050" y="26572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113900" y="1361985"/>
            <a:ext cx="69162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Increase utility of currently available datasets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Understand disease heterogeneity/subtypes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Obtain prognostic information on who might need treatment 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Capture natural history of NF1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Measure cutaneous tumor burden over time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Track response to future therapies</a:t>
            </a:r>
            <a:endParaRPr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Identify pathways that modulate number of neurofibromas -&gt; drug targets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Extrapolate to any rare cutaneous disease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Gorlin’s, dysplastic nevus syndrome, phakomatosis pigmentokeratotica, tuberous sclerosis, RAS-opathies, etc.</a:t>
            </a:r>
            <a:endParaRPr sz="16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8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354050" y="26572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115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6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9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nline Media 1" descr="Dermaviz Demo #1">
            <a:hlinkClick r:id="" action="ppaction://media"/>
            <a:extLst>
              <a:ext uri="{FF2B5EF4-FFF2-40B4-BE49-F238E27FC236}">
                <a16:creationId xmlns:a16="http://schemas.microsoft.com/office/drawing/2014/main" id="{C068C760-1160-3646-9CAF-BCF9B983B404}"/>
              </a:ext>
            </a:extLst>
          </p:cNvPr>
          <p:cNvPicPr preferRelativeResize="0"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215080" y="1123125"/>
            <a:ext cx="1797816" cy="3508693"/>
          </a:xfrm>
          <a:prstGeom prst="rect">
            <a:avLst/>
          </a:prstGeom>
        </p:spPr>
      </p:pic>
      <p:pic>
        <p:nvPicPr>
          <p:cNvPr id="3" name="Online Media 2" descr="Dermaviz Demo #2">
            <a:hlinkClick r:id="" action="ppaction://media"/>
            <a:extLst>
              <a:ext uri="{FF2B5EF4-FFF2-40B4-BE49-F238E27FC236}">
                <a16:creationId xmlns:a16="http://schemas.microsoft.com/office/drawing/2014/main" id="{A05773D1-8576-C54F-824F-F9CBE5B12043}"/>
              </a:ext>
            </a:extLst>
          </p:cNvPr>
          <p:cNvPicPr preferRelativeResize="0"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5131104" y="1123125"/>
            <a:ext cx="1797816" cy="350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1354050" y="26572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1334950" y="1619606"/>
            <a:ext cx="6916200" cy="20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Expand to the rest of the body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Human in the loop  characterization to label training data for automated lesion count, volume burden, and classification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 dermatologist portal for access to 3D models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0" y="5065347"/>
            <a:ext cx="892800" cy="780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892800" y="5065358"/>
            <a:ext cx="6489300" cy="780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325475" y="5065358"/>
            <a:ext cx="925800" cy="780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8251200" y="5065358"/>
            <a:ext cx="892800" cy="78000"/>
          </a:xfrm>
          <a:prstGeom prst="rect">
            <a:avLst/>
          </a:prstGeom>
          <a:solidFill>
            <a:srgbClr val="F13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0" y="5011869"/>
            <a:ext cx="13275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DermaViz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1327350" y="5011883"/>
            <a:ext cx="6489300" cy="131700"/>
          </a:xfrm>
          <a:prstGeom prst="rect">
            <a:avLst/>
          </a:prstGeom>
          <a:solidFill>
            <a:srgbClr val="119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SVAI Second Hackathon for NF</a:t>
            </a:r>
            <a:endParaRPr sz="900">
              <a:solidFill>
                <a:srgbClr val="1190D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7707350" y="5011875"/>
            <a:ext cx="1436700" cy="1317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 Sept 2019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875" y="113238"/>
            <a:ext cx="378062" cy="3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 t="30049" b="34887"/>
          <a:stretch/>
        </p:blipFill>
        <p:spPr>
          <a:xfrm>
            <a:off x="8205576" y="140811"/>
            <a:ext cx="938484" cy="32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0"/>
          <p:cNvCxnSpPr/>
          <p:nvPr/>
        </p:nvCxnSpPr>
        <p:spPr>
          <a:xfrm>
            <a:off x="8163250" y="168363"/>
            <a:ext cx="900" cy="266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</Words>
  <Application>Microsoft Macintosh PowerPoint</Application>
  <PresentationFormat>On-screen Show (16:9)</PresentationFormat>
  <Paragraphs>78</Paragraphs>
  <Slides>10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Antonio template</vt:lpstr>
      <vt:lpstr>PowerPoint Presentation</vt:lpstr>
      <vt:lpstr>Opportunity </vt:lpstr>
      <vt:lpstr>Analysis of CTF survey data reveals possible phenotypic clusters → genetic correlation needed</vt:lpstr>
      <vt:lpstr>PowerPoint Presentation</vt:lpstr>
      <vt:lpstr>PowerPoint Presentation</vt:lpstr>
      <vt:lpstr>Solution</vt:lpstr>
      <vt:lpstr>Use Cases</vt:lpstr>
      <vt:lpstr>Demo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Rushil Srivastava</cp:lastModifiedBy>
  <cp:revision>1</cp:revision>
  <dcterms:modified xsi:type="dcterms:W3CDTF">2019-09-24T08:28:22Z</dcterms:modified>
</cp:coreProperties>
</file>