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b3ae0989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b3ae0989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b3ae0989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b3ae0989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b3ae0989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b3ae0989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b3ae0989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b3ae0989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b3ae0989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b3ae0989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b3ae0989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b3ae0989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b3ae0989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b3ae0989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b3ae0989d_3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b3ae0989d_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b3ae0989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b3ae0989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b3ae0989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b3ae0989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linkedin.com/in/sreeatwork/%5D(Sre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84950"/>
            <a:ext cx="8222100" cy="30177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600"/>
              </a:spcAft>
              <a:buNone/>
            </a:pPr>
            <a:r>
              <a:rPr lang="en" sz="4800"/>
              <a:t>Ehlers</a:t>
            </a:r>
            <a:r>
              <a:rPr lang="en"/>
              <a:t>-</a:t>
            </a:r>
            <a:r>
              <a:rPr lang="en" sz="4800"/>
              <a:t>Danlos Type III and Tenascin-X dependent Gastric Dysfunction</a:t>
            </a:r>
            <a:endParaRPr sz="4800"/>
          </a:p>
        </p:txBody>
      </p:sp>
      <p:sp>
        <p:nvSpPr>
          <p:cNvPr id="68" name="Google Shape;68;p13"/>
          <p:cNvSpPr txBox="1"/>
          <p:nvPr>
            <p:ph idx="1" type="subTitle"/>
          </p:nvPr>
        </p:nvSpPr>
        <p:spPr>
          <a:xfrm>
            <a:off x="390525" y="3093903"/>
            <a:ext cx="8222100" cy="22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known variant with </a:t>
            </a:r>
            <a:r>
              <a:rPr lang="en"/>
              <a:t>haploinsufficiency, loss of </a:t>
            </a:r>
            <a:r>
              <a:rPr lang="en"/>
              <a:t>tenascin</a:t>
            </a:r>
            <a:r>
              <a:rPr lang="en"/>
              <a:t>-x production</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sz="1200"/>
              <a:t>Team Tenasin (alphabetical order): </a:t>
            </a:r>
            <a:r>
              <a:rPr i="1" lang="en" sz="1200"/>
              <a:t>Jared Bennett, </a:t>
            </a:r>
            <a:r>
              <a:rPr i="1" lang="en" sz="1200"/>
              <a:t>Biter Bilen, Chase Violet, Christian Dima Lituiev, Holly Deremo,</a:t>
            </a:r>
            <a:endParaRPr i="1" sz="1200"/>
          </a:p>
          <a:p>
            <a:pPr indent="0" lvl="0" marL="0" rtl="0" algn="l">
              <a:lnSpc>
                <a:spcPct val="115000"/>
              </a:lnSpc>
              <a:spcBef>
                <a:spcPts val="0"/>
              </a:spcBef>
              <a:spcAft>
                <a:spcPts val="0"/>
              </a:spcAft>
              <a:buNone/>
            </a:pPr>
            <a:r>
              <a:rPr i="1" lang="en" sz="1200"/>
              <a:t>Julide Bilen (Yes, sisters), Kubilay Maki Ogawa, Mike D'Amour, Rena, Sarah D, </a:t>
            </a:r>
            <a:r>
              <a:rPr i="1" lang="en" sz="1200">
                <a:uFill>
                  <a:noFill/>
                </a:uFill>
                <a:hlinkClick r:id="rId3"/>
              </a:rPr>
              <a:t>Sree</a:t>
            </a:r>
            <a:r>
              <a:rPr i="1" lang="en" sz="1200"/>
              <a:t> Vaddi, Steven Ganz.</a:t>
            </a:r>
            <a:endParaRPr i="1" sz="1200"/>
          </a:p>
          <a:p>
            <a:pPr indent="0" lvl="0" marL="0" rtl="0" algn="l">
              <a:lnSpc>
                <a:spcPct val="115000"/>
              </a:lnSpc>
              <a:spcBef>
                <a:spcPts val="1200"/>
              </a:spcBef>
              <a:spcAft>
                <a:spcPts val="0"/>
              </a:spcAft>
              <a:buNone/>
            </a:pPr>
            <a:r>
              <a:rPr i="1" lang="en" sz="1200"/>
              <a:t>Helping Us (thank you): Ben Busby, Cosmo, Pete, and John!</a:t>
            </a:r>
            <a:endParaRPr i="1" sz="1200"/>
          </a:p>
          <a:p>
            <a:pPr indent="0" lvl="0" marL="0" rtl="0" algn="l">
              <a:spcBef>
                <a:spcPts val="0"/>
              </a:spcBef>
              <a:spcAft>
                <a:spcPts val="0"/>
              </a:spcAft>
              <a:buNone/>
            </a:pPr>
            <a:r>
              <a:t/>
            </a:r>
            <a:endParaRPr i="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24" name="Google Shape;124;p22"/>
          <p:cNvSpPr txBox="1"/>
          <p:nvPr/>
        </p:nvSpPr>
        <p:spPr>
          <a:xfrm>
            <a:off x="95800" y="777150"/>
            <a:ext cx="8938500" cy="4248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Zweers, M. C., Bristow, J., Steijlen, P. M., Dean, W. B., Hamel, B. C., Otero, M., … Schalkwijk, J. (2003). Haploinsufficiency of TNXB is associated with hypermobility type of Ehlers-Danlos syndrome. American journal of human genetics, 73(1), 214–217. doi:10.1086/376564</a:t>
            </a:r>
            <a:endParaRPr sz="1200"/>
          </a:p>
          <a:p>
            <a:pPr indent="-304800" lvl="0" marL="457200" rtl="0" algn="l">
              <a:spcBef>
                <a:spcPts val="0"/>
              </a:spcBef>
              <a:spcAft>
                <a:spcPts val="0"/>
              </a:spcAft>
              <a:buSzPts val="1200"/>
              <a:buAutoNum type="arabicPeriod"/>
            </a:pPr>
            <a:r>
              <a:rPr lang="en" sz="1200"/>
              <a:t>Valcourt, U., Alcaraz, L. B., Exposito, J. Y., Lethias, C., &amp; Bartholin, L. (). Tenascin-X: beyond the architectural function. Cell adhesion &amp; migration, 9(1-2), 154–165. doi:10.4161/19336918.2014.994893</a:t>
            </a:r>
            <a:endParaRPr sz="1200"/>
          </a:p>
          <a:p>
            <a:pPr indent="-304800" lvl="0" marL="457200" rtl="0" algn="l">
              <a:spcBef>
                <a:spcPts val="0"/>
              </a:spcBef>
              <a:spcAft>
                <a:spcPts val="0"/>
              </a:spcAft>
              <a:buSzPts val="1200"/>
              <a:buAutoNum type="arabicPeriod"/>
            </a:pPr>
            <a:r>
              <a:rPr lang="en" sz="1200"/>
              <a:t>Botrus, G., Baker, O., Borrego, E., Ngamdu, K.S., Teleb, M., Gonzales Martinez, J.L., ... &amp; McCallum, R. (2018). Spectrum of Gastrointestinal Manifestations in Joint Hypermobility Syndromes. The American journal of the medical sciences, 355(6), 573-80.</a:t>
            </a:r>
            <a:endParaRPr sz="1200"/>
          </a:p>
          <a:p>
            <a:pPr indent="-304800" lvl="0" marL="457200" rtl="0" algn="l">
              <a:spcBef>
                <a:spcPts val="0"/>
              </a:spcBef>
              <a:spcAft>
                <a:spcPts val="0"/>
              </a:spcAft>
              <a:buSzPts val="1200"/>
              <a:buAutoNum type="arabicPeriod"/>
            </a:pPr>
            <a:r>
              <a:rPr lang="en" sz="1200"/>
              <a:t>Nelson, A.D., Mouchli, M.A., Valentin, N., Deyle, D., Pichurin, P., Acosta, A., &amp; Camilleri, M. (2015). Ehlers Danlos syndrome and gastrointestinal manifestations: a 20-year experience at Mayo Clinic. Neurogastroenterology and motility : the official journal of the European Gastrointestinal Motility Society, 27(11), 1657-66.</a:t>
            </a:r>
            <a:endParaRPr sz="1200"/>
          </a:p>
          <a:p>
            <a:pPr indent="-304800" lvl="0" marL="457200" rtl="0" algn="l">
              <a:spcBef>
                <a:spcPts val="0"/>
              </a:spcBef>
              <a:spcAft>
                <a:spcPts val="0"/>
              </a:spcAft>
              <a:buSzPts val="1200"/>
              <a:buAutoNum type="arabicPeriod"/>
            </a:pPr>
            <a:r>
              <a:rPr lang="en" sz="1200"/>
              <a:t>Aktar, R., Peiris, M., Fikree, A., Eaton, S., Kritas, S., Kentish, S.J., ... &amp; Blackshaw, L.A. (2019). A novel role for the extracellular matrix glycoprotein-Tenascin-X in gastric function. The Journal of physiology, 597(6), 1503-15.</a:t>
            </a:r>
            <a:endParaRPr sz="1200"/>
          </a:p>
          <a:p>
            <a:pPr indent="-304800" lvl="0" marL="457200" rtl="0" algn="l">
              <a:spcBef>
                <a:spcPts val="0"/>
              </a:spcBef>
              <a:spcAft>
                <a:spcPts val="0"/>
              </a:spcAft>
              <a:buSzPts val="1200"/>
              <a:buAutoNum type="arabicPeriod"/>
            </a:pPr>
            <a:r>
              <a:rPr lang="en" sz="1200"/>
              <a:t>Parkman, H.P., Wilson, L.A., Hasler, W.L., McCallum, R.W., Sarosiek, I., Koch, K.L., ... &amp; Pasricha, P.J.(in press). Abdominal Pain in Patients with Gastroparesis: Associations with Gastroparesis Symptoms, Etiology of Gastroparesis, Gastric Emptying, Somatization, and Quality of Life. Digestive diseases and sciences. doi:10.1007/s10620-019-05522-9</a:t>
            </a:r>
            <a:endParaRPr sz="1200"/>
          </a:p>
          <a:p>
            <a:pPr indent="-304800" lvl="0" marL="457200" rtl="0" algn="l">
              <a:spcBef>
                <a:spcPts val="0"/>
              </a:spcBef>
              <a:spcAft>
                <a:spcPts val="0"/>
              </a:spcAft>
              <a:buSzPts val="1200"/>
              <a:buAutoNum type="arabicPeriod"/>
            </a:pPr>
            <a:r>
              <a:rPr lang="en" sz="1200"/>
              <a:t>Demirdas, S., Dulfer, E., Robert, L., Kempers, M., van Beek, D., Micha, D., ... &amp; Voermans, N.C. (2017). Recognizing the tenascin-X deficient type of Ehlers-Danlos syndrome: a cross-sectional study in 17 patients. Clinical genetics, 91(3), 411-25.</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Tenasin-X, ECM, and the GI system</a:t>
            </a:r>
            <a:endParaRPr/>
          </a:p>
        </p:txBody>
      </p:sp>
      <p:sp>
        <p:nvSpPr>
          <p:cNvPr id="130" name="Google Shape;130;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Explanations for GI manifestations are based on 2 major concepts</a:t>
            </a:r>
            <a:r>
              <a:rPr baseline="30000" lang="en"/>
              <a:t>3</a:t>
            </a:r>
            <a:r>
              <a:rPr lang="en"/>
              <a:t>: </a:t>
            </a:r>
            <a:endParaRPr/>
          </a:p>
          <a:p>
            <a:pPr indent="0" lvl="0" marL="0" rtl="0" algn="l">
              <a:spcBef>
                <a:spcPts val="1600"/>
              </a:spcBef>
              <a:spcAft>
                <a:spcPts val="0"/>
              </a:spcAft>
              <a:buNone/>
            </a:pPr>
            <a:r>
              <a:rPr lang="en"/>
              <a:t>(1) Abnormal connective tissue in the gut wall might allow increased visceral compliance that promotes hollow organ distension, and </a:t>
            </a:r>
            <a:endParaRPr/>
          </a:p>
          <a:p>
            <a:pPr indent="0" lvl="0" marL="0" rtl="0" algn="l">
              <a:spcBef>
                <a:spcPts val="1600"/>
              </a:spcBef>
              <a:spcAft>
                <a:spcPts val="1600"/>
              </a:spcAft>
              <a:buNone/>
            </a:pPr>
            <a:r>
              <a:rPr lang="en"/>
              <a:t>(2) changes in both pain thresholds and gut motility can contribute to various functional GI complaints.</a:t>
            </a:r>
            <a:endParaRPr/>
          </a:p>
        </p:txBody>
      </p:sp>
      <p:sp>
        <p:nvSpPr>
          <p:cNvPr id="131" name="Google Shape;131;p23"/>
          <p:cNvSpPr txBox="1"/>
          <p:nvPr/>
        </p:nvSpPr>
        <p:spPr>
          <a:xfrm>
            <a:off x="2339375" y="2304700"/>
            <a:ext cx="5990700" cy="12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rgbClr val="FF0000"/>
                </a:solidFill>
                <a:latin typeface="Roboto"/>
                <a:ea typeface="Roboto"/>
                <a:cs typeface="Roboto"/>
                <a:sym typeface="Roboto"/>
              </a:rPr>
              <a:t>MIGHT NOT NEED</a:t>
            </a:r>
            <a:endParaRPr b="1" sz="6000">
              <a:solidFill>
                <a:srgbClr val="FF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John - why we are all here!</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Abdominal pain, vomiting, gastric reflux, constipation, impacted bowels</a:t>
            </a:r>
            <a:endParaRPr/>
          </a:p>
          <a:p>
            <a:pPr indent="-342900" lvl="0" marL="457200" rtl="0" algn="l">
              <a:spcBef>
                <a:spcPts val="0"/>
              </a:spcBef>
              <a:spcAft>
                <a:spcPts val="0"/>
              </a:spcAft>
              <a:buSzPts val="1800"/>
              <a:buChar char="-"/>
            </a:pPr>
            <a:r>
              <a:rPr lang="en"/>
              <a:t>History of back disc slippage, dislocation and some disc desiccation</a:t>
            </a:r>
            <a:endParaRPr/>
          </a:p>
          <a:p>
            <a:pPr indent="-342900" lvl="0" marL="457200" rtl="0" algn="l">
              <a:spcBef>
                <a:spcPts val="0"/>
              </a:spcBef>
              <a:spcAft>
                <a:spcPts val="0"/>
              </a:spcAft>
              <a:buSzPts val="1800"/>
              <a:buChar char="-"/>
            </a:pPr>
            <a:r>
              <a:rPr lang="en"/>
              <a:t>Failure to thrive, low muscle tone, fatigue, weakness, malnutrition</a:t>
            </a:r>
            <a:endParaRPr/>
          </a:p>
          <a:p>
            <a:pPr indent="-342900" lvl="0" marL="457200" rtl="0" algn="l">
              <a:spcBef>
                <a:spcPts val="0"/>
              </a:spcBef>
              <a:spcAft>
                <a:spcPts val="0"/>
              </a:spcAft>
              <a:buSzPts val="1800"/>
              <a:buChar char="-"/>
            </a:pPr>
            <a:r>
              <a:rPr lang="en"/>
              <a:t>Hypermobility (double shoulder dislocation-pass through around legs)</a:t>
            </a:r>
            <a:endParaRPr/>
          </a:p>
          <a:p>
            <a:pPr indent="0" lvl="0" marL="0" rtl="0" algn="l">
              <a:spcBef>
                <a:spcPts val="1600"/>
              </a:spcBef>
              <a:spcAft>
                <a:spcPts val="1600"/>
              </a:spcAft>
              <a:buNone/>
            </a:pPr>
            <a:r>
              <a:rPr lang="en"/>
              <a:t>All of the above are symptoms that would cause distress independently, but when combined come together in a grouping that has the potential to find a common linkage, which we seek to explain today.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TNXB Gene &amp; EDS type III</a:t>
            </a:r>
            <a:endParaRPr/>
          </a:p>
        </p:txBody>
      </p:sp>
      <p:pic>
        <p:nvPicPr>
          <p:cNvPr id="80" name="Google Shape;80;p15"/>
          <p:cNvPicPr preferRelativeResize="0"/>
          <p:nvPr/>
        </p:nvPicPr>
        <p:blipFill>
          <a:blip r:embed="rId3">
            <a:alphaModFix/>
          </a:blip>
          <a:stretch>
            <a:fillRect/>
          </a:stretch>
        </p:blipFill>
        <p:spPr>
          <a:xfrm>
            <a:off x="1446850" y="1778125"/>
            <a:ext cx="6333533" cy="2066400"/>
          </a:xfrm>
          <a:prstGeom prst="rect">
            <a:avLst/>
          </a:prstGeom>
          <a:noFill/>
          <a:ln>
            <a:noFill/>
          </a:ln>
        </p:spPr>
      </p:pic>
      <p:sp>
        <p:nvSpPr>
          <p:cNvPr id="81" name="Google Shape;81;p15"/>
          <p:cNvSpPr txBox="1"/>
          <p:nvPr>
            <p:ph idx="1" type="body"/>
          </p:nvPr>
        </p:nvSpPr>
        <p:spPr>
          <a:xfrm>
            <a:off x="471900" y="3005275"/>
            <a:ext cx="8222100" cy="206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Analysis of whole genome sequencing using Qiagen Ingenuity Variant, revealed two known deleterious protein variants found within the exon segment of TNXB c.9044A&gt;G, and c.9050A&gt;G, causing Ehlers Danlos Type III, known as EDS Hypermobile type with an inferred loss of activity. This alteration has inferred loss of function based on being in a transcribed region of a haploinsufficient gene</a:t>
            </a:r>
            <a:r>
              <a:rPr baseline="30000" lang="en" sz="1600"/>
              <a:t>1</a:t>
            </a:r>
            <a:r>
              <a:rPr lang="en" sz="1600"/>
              <a:t>. The TNXB gene is also linked to Raynaud's (an autoimmune connective tissue condition), which the pt has a family history of.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EDS III</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Ehlers-Danlos syndrome is a group of disorders that affect the connective tissues that support the skin, bones, blood vessels, and many other organs and tissues. The hypermobile type (EDS III) is characterized by an unusually large range of joint movement. The mutations that cause this form of the disorder occur in one copy of the TNXB gene in each cell. These mutations reduce the amount of functional tenascin-X that cells produce, which decreases the ability of tenascin-X to interact with collagens and elastic fibers. These changes weaken connective tissues in many parts of the body, which results in the signs and symptoms of the hypermobile type of Ehlers-Danlos syndrome.</a:t>
            </a:r>
            <a:r>
              <a:rPr baseline="30000" lang="en"/>
              <a:t>7</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 Involvement in EDS III</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EDS III has been linked numerous times to GI dysmotility disorders, as well as other functional disorders like Gastric Reflux, Constipation, Nausea, Vomiting, Heartburn, abnormal gastric emptying, and abnormal colonic transit time </a:t>
            </a:r>
            <a:r>
              <a:rPr baseline="30000" lang="en"/>
              <a:t>3,4</a:t>
            </a:r>
            <a:r>
              <a:rPr lang="en"/>
              <a:t>.</a:t>
            </a:r>
            <a:endParaRPr/>
          </a:p>
          <a:p>
            <a:pPr indent="0" lvl="0" marL="0" rtl="0" algn="l">
              <a:spcBef>
                <a:spcPts val="1600"/>
              </a:spcBef>
              <a:spcAft>
                <a:spcPts val="0"/>
              </a:spcAft>
              <a:buNone/>
            </a:pPr>
            <a:r>
              <a:rPr lang="en"/>
              <a:t>Severe </a:t>
            </a:r>
            <a:r>
              <a:rPr lang="en"/>
              <a:t>abdominal and gastrointestinal</a:t>
            </a:r>
            <a:r>
              <a:rPr lang="en"/>
              <a:t> issues are correlated with a difficult quality of life, increased upper abdominal pain severity was associated with increased depression and anxiety.</a:t>
            </a:r>
            <a:r>
              <a:rPr baseline="30000" lang="en"/>
              <a:t>6</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8"/>
          <p:cNvPicPr preferRelativeResize="0"/>
          <p:nvPr/>
        </p:nvPicPr>
        <p:blipFill rotWithShape="1">
          <a:blip r:embed="rId3">
            <a:alphaModFix/>
          </a:blip>
          <a:srcRect b="15483" l="7421" r="10759" t="24943"/>
          <a:stretch/>
        </p:blipFill>
        <p:spPr>
          <a:xfrm rot="3722795">
            <a:off x="6061664" y="2536284"/>
            <a:ext cx="3083795" cy="1683957"/>
          </a:xfrm>
          <a:prstGeom prst="rect">
            <a:avLst/>
          </a:prstGeom>
          <a:noFill/>
          <a:ln>
            <a:noFill/>
          </a:ln>
        </p:spPr>
      </p:pic>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TNXB and Tenascin-X</a:t>
            </a:r>
            <a:endParaRPr/>
          </a:p>
        </p:txBody>
      </p:sp>
      <p:sp>
        <p:nvSpPr>
          <p:cNvPr id="100" name="Google Shape;100;p18"/>
          <p:cNvSpPr txBox="1"/>
          <p:nvPr>
            <p:ph idx="1" type="body"/>
          </p:nvPr>
        </p:nvSpPr>
        <p:spPr>
          <a:xfrm>
            <a:off x="471900" y="1919075"/>
            <a:ext cx="5763300" cy="316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TNXB is responsible for production of the extracellular-matrix protein tenascin-X (TNX). TN-X is the only member of </a:t>
            </a:r>
            <a:r>
              <a:rPr lang="en"/>
              <a:t>tenascin evolutionary conserved extracellular matrix glycoproteins </a:t>
            </a:r>
            <a:r>
              <a:rPr lang="en"/>
              <a:t>to exert a crucial architectural function as evidenced by a EDS III resulting from a loss-of-function of this glycoprotein in humans and mice. However, TN-X is more than an architectural protein, as it displays features of a matricellular protein by modulating cell adhesion.</a:t>
            </a:r>
            <a:r>
              <a:rPr baseline="30000" lang="en"/>
              <a:t>2</a:t>
            </a:r>
            <a:r>
              <a:rPr lang="en"/>
              <a:t> </a:t>
            </a:r>
            <a:endParaRPr baseline="30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2815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TNXB Variant is Heterozygous</a:t>
            </a:r>
            <a:endParaRPr/>
          </a:p>
        </p:txBody>
      </p:sp>
      <p:pic>
        <p:nvPicPr>
          <p:cNvPr id="106" name="Google Shape;106;p19"/>
          <p:cNvPicPr preferRelativeResize="0"/>
          <p:nvPr/>
        </p:nvPicPr>
        <p:blipFill>
          <a:blip r:embed="rId3">
            <a:alphaModFix/>
          </a:blip>
          <a:stretch>
            <a:fillRect/>
          </a:stretch>
        </p:blipFill>
        <p:spPr>
          <a:xfrm>
            <a:off x="1470100" y="1218525"/>
            <a:ext cx="6088652" cy="3759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TNXB and Tenascin-X contd.</a:t>
            </a:r>
            <a:endParaRPr/>
          </a:p>
        </p:txBody>
      </p:sp>
      <p:sp>
        <p:nvSpPr>
          <p:cNvPr id="112" name="Google Shape;112;p20"/>
          <p:cNvSpPr txBox="1"/>
          <p:nvPr>
            <p:ph idx="1" type="body"/>
          </p:nvPr>
        </p:nvSpPr>
        <p:spPr>
          <a:xfrm>
            <a:off x="471900" y="1919075"/>
            <a:ext cx="8222100" cy="31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 adult, TN-X mRNA is also observed at different levels in a variety of organs and tissues with a higher level in the digestive tract (pancreas, stomach, jejunum, ileum, and colon), and the highest expression in the heart, the skin, skeletal muscles, ligaments and tendons.</a:t>
            </a:r>
            <a:r>
              <a:rPr baseline="30000" lang="en"/>
              <a:t>2</a:t>
            </a:r>
            <a:endParaRPr baseline="30000"/>
          </a:p>
          <a:p>
            <a:pPr indent="0" lvl="0" marL="0" rtl="0" algn="l">
              <a:spcBef>
                <a:spcPts val="1600"/>
              </a:spcBef>
              <a:spcAft>
                <a:spcPts val="1600"/>
              </a:spcAft>
              <a:buNone/>
            </a:pPr>
            <a:r>
              <a:rPr lang="en"/>
              <a:t>Previously, it has been shown that TNX is required for neural control of the bowel by a specific subtype of mainly cholinergic enteric neurones and regulates sprouting and sensitivity of nociceptive sensory endings in mouse colon. These findings correlate with symptoms shown by TNX-deficient patients and mice</a:t>
            </a:r>
            <a:r>
              <a:rPr baseline="30000" lang="en"/>
              <a:t>5</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Tenascin-X, ECM, and the GI system</a:t>
            </a:r>
            <a:endParaRPr/>
          </a:p>
        </p:txBody>
      </p:sp>
      <p:sp>
        <p:nvSpPr>
          <p:cNvPr id="118" name="Google Shape;118;p21"/>
          <p:cNvSpPr txBox="1"/>
          <p:nvPr>
            <p:ph idx="1" type="body"/>
          </p:nvPr>
        </p:nvSpPr>
        <p:spPr>
          <a:xfrm>
            <a:off x="471900" y="1842875"/>
            <a:ext cx="8222100" cy="314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TNX was found to be present in calretinin-immunoreactive extrinsic nerve endings in mouse and human stomach. TNX deficient mice had increased vagal afferent responses to gastric distension that could be rescued with GABA-B receptor agonist. In TNXB-deficient patients, significantly greater symptoms of reflux, indigestion and abdominal pain were reported. A study published in only march of this year is the first to outline the role for TNX in gastric function.</a:t>
            </a:r>
            <a:r>
              <a:rPr baseline="30000" lang="en" sz="1600"/>
              <a:t>7</a:t>
            </a:r>
            <a:r>
              <a:rPr b="1" lang="en" sz="1600"/>
              <a:t> </a:t>
            </a:r>
            <a:endParaRPr b="1" sz="1600"/>
          </a:p>
          <a:p>
            <a:pPr indent="0" lvl="0" marL="0" rtl="0" algn="l">
              <a:spcBef>
                <a:spcPts val="1600"/>
              </a:spcBef>
              <a:spcAft>
                <a:spcPts val="1600"/>
              </a:spcAft>
              <a:buNone/>
            </a:pPr>
            <a:r>
              <a:rPr b="1" lang="en" sz="1600"/>
              <a:t>Further studies are required in TNX deficient patients to classify groupings of symptoms and to determine whether symptoms can be relieved using GABA-B agonists, like </a:t>
            </a:r>
            <a:r>
              <a:rPr b="1" lang="en" sz="1600"/>
              <a:t>benzodiazepines</a:t>
            </a:r>
            <a:r>
              <a:rPr b="1" lang="en" sz="1600"/>
              <a:t>, which the patient currently takes, and has found some relief using.</a:t>
            </a:r>
            <a:endParaRPr b="1"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