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b3ac60ec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b3ac60e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b3ac60ece_6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b3ac60ece_6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b3ac60ece_6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b3ac60ece_6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0.png"/><Relationship Id="rId6" Type="http://schemas.openxmlformats.org/officeDocument/2006/relationships/image" Target="../media/image4.jpg"/><Relationship Id="rId7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850" y="-5493225"/>
            <a:ext cx="11684025" cy="149207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>
            <p:ph type="ctrTitle"/>
          </p:nvPr>
        </p:nvSpPr>
        <p:spPr>
          <a:xfrm>
            <a:off x="1933675" y="188288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7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Catch-23</a:t>
            </a:r>
            <a:endParaRPr sz="7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4391750" y="3162700"/>
            <a:ext cx="6685800" cy="20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Candace Liu, Rilson Nascimento, Lei Pan, Usman Qazi, Andrew Sharo, </a:t>
            </a: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Jordan Wilheim</a:t>
            </a:r>
            <a:endParaRPr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Challenge: f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iltering structural variants is limited by population databases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339" y="1762476"/>
            <a:ext cx="2553566" cy="5014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dnanexus" id="93" name="Google Shape;9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4789" y="2263919"/>
            <a:ext cx="2316738" cy="40858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/>
        </p:nvSpPr>
        <p:spPr>
          <a:xfrm>
            <a:off x="-951" y="2766060"/>
            <a:ext cx="231673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16,822</a:t>
            </a:r>
            <a:endParaRPr/>
          </a:p>
        </p:txBody>
      </p:sp>
      <p:sp>
        <p:nvSpPr>
          <p:cNvPr id="95" name="Google Shape;95;p14"/>
          <p:cNvSpPr txBox="1"/>
          <p:nvPr/>
        </p:nvSpPr>
        <p:spPr>
          <a:xfrm>
            <a:off x="3443231" y="2914350"/>
            <a:ext cx="231673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6,110</a:t>
            </a:r>
            <a:endParaRPr/>
          </a:p>
        </p:txBody>
      </p:sp>
      <p:sp>
        <p:nvSpPr>
          <p:cNvPr id="96" name="Google Shape;96;p14"/>
          <p:cNvSpPr txBox="1"/>
          <p:nvPr/>
        </p:nvSpPr>
        <p:spPr>
          <a:xfrm>
            <a:off x="3411578" y="1561060"/>
            <a:ext cx="366903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PASS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only</a:t>
            </a:r>
            <a:endParaRPr/>
          </a:p>
        </p:txBody>
      </p:sp>
      <p:pic>
        <p:nvPicPr>
          <p:cNvPr id="97" name="Google Shape;97;p14"/>
          <p:cNvPicPr preferRelativeResize="0"/>
          <p:nvPr/>
        </p:nvPicPr>
        <p:blipFill rotWithShape="1">
          <a:blip r:embed="rId5">
            <a:alphaModFix/>
          </a:blip>
          <a:srcRect b="68248" l="0" r="67848" t="0"/>
          <a:stretch/>
        </p:blipFill>
        <p:spPr>
          <a:xfrm>
            <a:off x="6244244" y="1851261"/>
            <a:ext cx="2072555" cy="1229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/>
          <p:cNvPicPr preferRelativeResize="0"/>
          <p:nvPr/>
        </p:nvPicPr>
        <p:blipFill rotWithShape="1">
          <a:blip r:embed="rId5">
            <a:alphaModFix/>
          </a:blip>
          <a:srcRect b="31313" l="0" r="67848" t="34466"/>
          <a:stretch/>
        </p:blipFill>
        <p:spPr>
          <a:xfrm>
            <a:off x="8652422" y="1729152"/>
            <a:ext cx="2072555" cy="1325563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4"/>
          <p:cNvSpPr txBox="1"/>
          <p:nvPr/>
        </p:nvSpPr>
        <p:spPr>
          <a:xfrm>
            <a:off x="7717675" y="3013501"/>
            <a:ext cx="231673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5,102</a:t>
            </a:r>
            <a:endParaRPr/>
          </a:p>
        </p:txBody>
      </p:sp>
      <p:sp>
        <p:nvSpPr>
          <p:cNvPr id="100" name="Google Shape;100;p14"/>
          <p:cNvSpPr txBox="1"/>
          <p:nvPr/>
        </p:nvSpPr>
        <p:spPr>
          <a:xfrm>
            <a:off x="426550" y="5803354"/>
            <a:ext cx="231673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5,021</a:t>
            </a:r>
            <a:endParaRPr/>
          </a:p>
        </p:txBody>
      </p:sp>
      <p:pic>
        <p:nvPicPr>
          <p:cNvPr descr="Image result for population diversity" id="101" name="Google Shape;101;p14"/>
          <p:cNvPicPr preferRelativeResize="0"/>
          <p:nvPr/>
        </p:nvPicPr>
        <p:blipFill rotWithShape="1">
          <a:blip r:embed="rId6">
            <a:alphaModFix/>
          </a:blip>
          <a:srcRect b="0" l="19186" r="21511" t="0"/>
          <a:stretch/>
        </p:blipFill>
        <p:spPr>
          <a:xfrm>
            <a:off x="204789" y="4405743"/>
            <a:ext cx="2226038" cy="1407642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4"/>
          <p:cNvSpPr txBox="1"/>
          <p:nvPr/>
        </p:nvSpPr>
        <p:spPr>
          <a:xfrm>
            <a:off x="3726961" y="5540464"/>
            <a:ext cx="231673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3,795</a:t>
            </a:r>
            <a:endParaRPr/>
          </a:p>
        </p:txBody>
      </p:sp>
      <p:pic>
        <p:nvPicPr>
          <p:cNvPr id="103" name="Google Shape;103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420807" y="4344552"/>
            <a:ext cx="2320428" cy="108813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4"/>
          <p:cNvSpPr txBox="1"/>
          <p:nvPr/>
        </p:nvSpPr>
        <p:spPr>
          <a:xfrm>
            <a:off x="6244244" y="4365547"/>
            <a:ext cx="366903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Less than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1,000,000 bp</a:t>
            </a:r>
            <a:endParaRPr/>
          </a:p>
        </p:txBody>
      </p:sp>
      <p:sp>
        <p:nvSpPr>
          <p:cNvPr id="105" name="Google Shape;105;p14"/>
          <p:cNvSpPr txBox="1"/>
          <p:nvPr/>
        </p:nvSpPr>
        <p:spPr>
          <a:xfrm>
            <a:off x="6244244" y="5530483"/>
            <a:ext cx="231673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3,243</a:t>
            </a:r>
            <a:endParaRPr/>
          </a:p>
        </p:txBody>
      </p:sp>
      <p:sp>
        <p:nvSpPr>
          <p:cNvPr id="106" name="Google Shape;106;p14"/>
          <p:cNvSpPr txBox="1"/>
          <p:nvPr/>
        </p:nvSpPr>
        <p:spPr>
          <a:xfrm>
            <a:off x="9688699" y="4657309"/>
            <a:ext cx="366903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exonic</a:t>
            </a: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9688706" y="4573029"/>
            <a:ext cx="1692492" cy="753334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8" name="Google Shape;108;p14"/>
          <p:cNvCxnSpPr/>
          <p:nvPr/>
        </p:nvCxnSpPr>
        <p:spPr>
          <a:xfrm>
            <a:off x="11393082" y="4949696"/>
            <a:ext cx="53387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9" name="Google Shape;109;p14"/>
          <p:cNvCxnSpPr/>
          <p:nvPr/>
        </p:nvCxnSpPr>
        <p:spPr>
          <a:xfrm>
            <a:off x="9154825" y="4949696"/>
            <a:ext cx="53387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0" name="Google Shape;110;p14"/>
          <p:cNvSpPr txBox="1"/>
          <p:nvPr/>
        </p:nvSpPr>
        <p:spPr>
          <a:xfrm>
            <a:off x="9670473" y="5432682"/>
            <a:ext cx="231673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188</a:t>
            </a: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2637906" y="2664275"/>
            <a:ext cx="536688" cy="40858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4"/>
          <p:cNvSpPr/>
          <p:nvPr/>
        </p:nvSpPr>
        <p:spPr>
          <a:xfrm>
            <a:off x="5440090" y="2664520"/>
            <a:ext cx="536688" cy="40858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4"/>
          <p:cNvSpPr/>
          <p:nvPr/>
        </p:nvSpPr>
        <p:spPr>
          <a:xfrm rot="5400000">
            <a:off x="11068947" y="3113049"/>
            <a:ext cx="1199182" cy="210142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4"/>
          <p:cNvSpPr/>
          <p:nvPr/>
        </p:nvSpPr>
        <p:spPr>
          <a:xfrm>
            <a:off x="10938765" y="2612029"/>
            <a:ext cx="834844" cy="210142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4"/>
          <p:cNvSpPr/>
          <p:nvPr/>
        </p:nvSpPr>
        <p:spPr>
          <a:xfrm>
            <a:off x="889000" y="3817711"/>
            <a:ext cx="10884609" cy="210142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4"/>
          <p:cNvSpPr/>
          <p:nvPr/>
        </p:nvSpPr>
        <p:spPr>
          <a:xfrm rot="5400000">
            <a:off x="569855" y="3881765"/>
            <a:ext cx="536688" cy="40858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4"/>
          <p:cNvSpPr/>
          <p:nvPr/>
        </p:nvSpPr>
        <p:spPr>
          <a:xfrm>
            <a:off x="2665492" y="5037793"/>
            <a:ext cx="536688" cy="40858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4"/>
          <p:cNvSpPr/>
          <p:nvPr/>
        </p:nvSpPr>
        <p:spPr>
          <a:xfrm>
            <a:off x="5775355" y="5037793"/>
            <a:ext cx="536688" cy="40858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4"/>
          <p:cNvSpPr/>
          <p:nvPr/>
        </p:nvSpPr>
        <p:spPr>
          <a:xfrm>
            <a:off x="8989820" y="5032850"/>
            <a:ext cx="536688" cy="40858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"/>
          <p:cNvSpPr txBox="1"/>
          <p:nvPr>
            <p:ph type="title"/>
          </p:nvPr>
        </p:nvSpPr>
        <p:spPr>
          <a:xfrm>
            <a:off x="287775" y="435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We explored immune variants which were previously identified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225" y="1233500"/>
            <a:ext cx="3382275" cy="84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5"/>
          <p:cNvSpPr txBox="1"/>
          <p:nvPr/>
        </p:nvSpPr>
        <p:spPr>
          <a:xfrm>
            <a:off x="1241550" y="2019850"/>
            <a:ext cx="24897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1,811 immune genes</a:t>
            </a:r>
            <a:endParaRPr sz="1800"/>
          </a:p>
        </p:txBody>
      </p:sp>
      <p:sp>
        <p:nvSpPr>
          <p:cNvPr id="127" name="Google Shape;127;p15"/>
          <p:cNvSpPr txBox="1"/>
          <p:nvPr/>
        </p:nvSpPr>
        <p:spPr>
          <a:xfrm>
            <a:off x="533400" y="2737900"/>
            <a:ext cx="34863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WGS DeepVariant</a:t>
            </a:r>
            <a:endParaRPr sz="3000"/>
          </a:p>
        </p:txBody>
      </p:sp>
      <p:sp>
        <p:nvSpPr>
          <p:cNvPr id="128" name="Google Shape;128;p15"/>
          <p:cNvSpPr/>
          <p:nvPr/>
        </p:nvSpPr>
        <p:spPr>
          <a:xfrm>
            <a:off x="3913975" y="1608175"/>
            <a:ext cx="194100" cy="1494900"/>
          </a:xfrm>
          <a:prstGeom prst="rightBracket">
            <a:avLst>
              <a:gd fmla="val 8333" name="adj"/>
            </a:avLst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5"/>
          <p:cNvSpPr txBox="1"/>
          <p:nvPr/>
        </p:nvSpPr>
        <p:spPr>
          <a:xfrm>
            <a:off x="4444625" y="1787875"/>
            <a:ext cx="1934100" cy="9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134,936 variants</a:t>
            </a:r>
            <a:endParaRPr sz="3000"/>
          </a:p>
        </p:txBody>
      </p:sp>
      <p:cxnSp>
        <p:nvCxnSpPr>
          <p:cNvPr id="130" name="Google Shape;130;p15"/>
          <p:cNvCxnSpPr/>
          <p:nvPr/>
        </p:nvCxnSpPr>
        <p:spPr>
          <a:xfrm>
            <a:off x="6228375" y="2737900"/>
            <a:ext cx="19341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" name="Google Shape;131;p15"/>
          <p:cNvSpPr txBox="1"/>
          <p:nvPr/>
        </p:nvSpPr>
        <p:spPr>
          <a:xfrm>
            <a:off x="6153350" y="1303375"/>
            <a:ext cx="1917000" cy="11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Ensembl Variant Effect Predictor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MAF &lt; 1%</a:t>
            </a:r>
            <a:endParaRPr sz="1800"/>
          </a:p>
        </p:txBody>
      </p:sp>
      <p:pic>
        <p:nvPicPr>
          <p:cNvPr id="132" name="Google Shape;13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89075" y="1092550"/>
            <a:ext cx="3486150" cy="92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5"/>
          <p:cNvSpPr txBox="1"/>
          <p:nvPr/>
        </p:nvSpPr>
        <p:spPr>
          <a:xfrm>
            <a:off x="9203775" y="621075"/>
            <a:ext cx="1917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693 genes</a:t>
            </a:r>
            <a:endParaRPr sz="2400"/>
          </a:p>
        </p:txBody>
      </p:sp>
      <p:pic>
        <p:nvPicPr>
          <p:cNvPr id="134" name="Google Shape;13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89113" y="2172250"/>
            <a:ext cx="3209925" cy="233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12938" y="3850363"/>
            <a:ext cx="3162300" cy="234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5"/>
          <p:cNvSpPr txBox="1"/>
          <p:nvPr/>
        </p:nvSpPr>
        <p:spPr>
          <a:xfrm>
            <a:off x="1540275" y="4454325"/>
            <a:ext cx="5855700" cy="27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PDGFRL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Sequence similarity to ligand binding domain of platelet-derived growth factor receptor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Tumor suppressor?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IFIH1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Instructions for producing MDA5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Important role in innate immunity</a:t>
            </a:r>
            <a:endParaRPr sz="1800"/>
          </a:p>
        </p:txBody>
      </p:sp>
      <p:cxnSp>
        <p:nvCxnSpPr>
          <p:cNvPr id="137" name="Google Shape;137;p15"/>
          <p:cNvCxnSpPr/>
          <p:nvPr/>
        </p:nvCxnSpPr>
        <p:spPr>
          <a:xfrm>
            <a:off x="5284563" y="3155225"/>
            <a:ext cx="0" cy="14139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8" name="Google Shape;138;p15"/>
          <p:cNvSpPr txBox="1"/>
          <p:nvPr/>
        </p:nvSpPr>
        <p:spPr>
          <a:xfrm>
            <a:off x="1835725" y="3475900"/>
            <a:ext cx="3569100" cy="11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High impact from VEP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High CADD, Condel, LoFtool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We identified an i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ntriguing SNV + SV in </a:t>
            </a:r>
            <a:r>
              <a:rPr lang="en-US"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PDE4DIP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by combining approaches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16"/>
          <p:cNvPicPr preferRelativeResize="0"/>
          <p:nvPr/>
        </p:nvPicPr>
        <p:blipFill rotWithShape="1">
          <a:blip r:embed="rId3">
            <a:alphaModFix/>
          </a:blip>
          <a:srcRect b="0" l="7183" r="0" t="0"/>
          <a:stretch/>
        </p:blipFill>
        <p:spPr>
          <a:xfrm>
            <a:off x="579475" y="1987925"/>
            <a:ext cx="11033048" cy="64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6"/>
          <p:cNvSpPr/>
          <p:nvPr/>
        </p:nvSpPr>
        <p:spPr>
          <a:xfrm>
            <a:off x="6522475" y="1972850"/>
            <a:ext cx="134100" cy="765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6" name="Google Shape;146;p16"/>
          <p:cNvCxnSpPr>
            <a:endCxn id="145" idx="2"/>
          </p:cNvCxnSpPr>
          <p:nvPr/>
        </p:nvCxnSpPr>
        <p:spPr>
          <a:xfrm flipH="1" rot="10800000">
            <a:off x="1409425" y="2737850"/>
            <a:ext cx="5180100" cy="2324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Google Shape;147;p16"/>
          <p:cNvCxnSpPr>
            <a:endCxn id="145" idx="2"/>
          </p:cNvCxnSpPr>
          <p:nvPr/>
        </p:nvCxnSpPr>
        <p:spPr>
          <a:xfrm flipH="1" rot="10800000">
            <a:off x="4178725" y="2737850"/>
            <a:ext cx="2410800" cy="2636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" name="Google Shape;148;p16"/>
          <p:cNvSpPr txBox="1"/>
          <p:nvPr/>
        </p:nvSpPr>
        <p:spPr>
          <a:xfrm>
            <a:off x="1294525" y="5172975"/>
            <a:ext cx="4031100" cy="11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800"/>
              <a:t>AG|A</a:t>
            </a:r>
            <a:r>
              <a:rPr lang="en-US" sz="6800">
                <a:solidFill>
                  <a:srgbClr val="FF0000"/>
                </a:solidFill>
              </a:rPr>
              <a:t>C</a:t>
            </a:r>
            <a:endParaRPr sz="6800">
              <a:solidFill>
                <a:srgbClr val="FF0000"/>
              </a:solidFill>
            </a:endParaRPr>
          </a:p>
        </p:txBody>
      </p:sp>
      <p:cxnSp>
        <p:nvCxnSpPr>
          <p:cNvPr id="149" name="Google Shape;149;p16"/>
          <p:cNvCxnSpPr/>
          <p:nvPr/>
        </p:nvCxnSpPr>
        <p:spPr>
          <a:xfrm flipH="1" rot="10800000">
            <a:off x="2720250" y="5417125"/>
            <a:ext cx="4178700" cy="16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16"/>
          <p:cNvCxnSpPr/>
          <p:nvPr/>
        </p:nvCxnSpPr>
        <p:spPr>
          <a:xfrm flipH="1" rot="10800000">
            <a:off x="2720250" y="6185575"/>
            <a:ext cx="4178700" cy="16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" name="Google Shape;151;p16"/>
          <p:cNvSpPr txBox="1"/>
          <p:nvPr/>
        </p:nvSpPr>
        <p:spPr>
          <a:xfrm>
            <a:off x="4596600" y="5461088"/>
            <a:ext cx="27693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exon 13</a:t>
            </a:r>
            <a:endParaRPr sz="3600"/>
          </a:p>
        </p:txBody>
      </p:sp>
      <p:sp>
        <p:nvSpPr>
          <p:cNvPr id="152" name="Google Shape;152;p16"/>
          <p:cNvSpPr txBox="1"/>
          <p:nvPr/>
        </p:nvSpPr>
        <p:spPr>
          <a:xfrm>
            <a:off x="1048775" y="6185575"/>
            <a:ext cx="34167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splice acceptor site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6"/>
          <p:cNvSpPr txBox="1"/>
          <p:nvPr/>
        </p:nvSpPr>
        <p:spPr>
          <a:xfrm>
            <a:off x="245800" y="3044400"/>
            <a:ext cx="45063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dbscSNV = 0.886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absent from gnomAD</a:t>
            </a:r>
            <a:endParaRPr sz="3600"/>
          </a:p>
        </p:txBody>
      </p:sp>
      <p:sp>
        <p:nvSpPr>
          <p:cNvPr id="154" name="Google Shape;154;p16"/>
          <p:cNvSpPr/>
          <p:nvPr/>
        </p:nvSpPr>
        <p:spPr>
          <a:xfrm>
            <a:off x="7365900" y="1972850"/>
            <a:ext cx="368700" cy="765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 rot="10800000">
            <a:off x="7367675" y="2757500"/>
            <a:ext cx="39300" cy="1354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16"/>
          <p:cNvCxnSpPr/>
          <p:nvPr/>
        </p:nvCxnSpPr>
        <p:spPr>
          <a:xfrm rot="10800000">
            <a:off x="7702325" y="2697725"/>
            <a:ext cx="3948900" cy="1381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7" name="Google Shape;157;p16"/>
          <p:cNvSpPr txBox="1"/>
          <p:nvPr/>
        </p:nvSpPr>
        <p:spPr>
          <a:xfrm>
            <a:off x="7243100" y="4062850"/>
            <a:ext cx="4948800" cy="15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-4 exon het deletion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-Exons 18-21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-Absent from gnomAD SVs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-Predicted by StrVCTURE to be deleterious (0.92)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PDE4DIP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(myomegalin)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is important for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cell movement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535650" y="1904050"/>
            <a:ext cx="70221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Anchor protein on the Golgi/centrosome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Important for microtubule assembly and cell movement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Defects may cause myeloproliferative disorder (MBD) associated with eosinophilia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Eosinophils are important for fighting multicellular parasites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Associated with allergy and asthma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p17"/>
          <p:cNvPicPr preferRelativeResize="0"/>
          <p:nvPr/>
        </p:nvPicPr>
        <p:blipFill rotWithShape="1">
          <a:blip r:embed="rId3">
            <a:alphaModFix/>
          </a:blip>
          <a:srcRect b="0" l="25305" r="20622" t="0"/>
          <a:stretch/>
        </p:blipFill>
        <p:spPr>
          <a:xfrm>
            <a:off x="7286775" y="1707976"/>
            <a:ext cx="4209477" cy="4072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Transcriptomic and parental data will be used to confirm our findings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1000"/>
              </a:spcBef>
              <a:spcAft>
                <a:spcPts val="0"/>
              </a:spcAft>
              <a:buSzPts val="3600"/>
              <a:buChar char="•"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Combine with transcriptomic data</a:t>
            </a:r>
            <a:endParaRPr sz="3600">
              <a:latin typeface="Arial"/>
              <a:ea typeface="Arial"/>
              <a:cs typeface="Arial"/>
              <a:sym typeface="Arial"/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How do these variants affect gene expression?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How are they manifested at the phenotype level? </a:t>
            </a:r>
            <a:br>
              <a:rPr lang="en-US" sz="2600">
                <a:latin typeface="Arial"/>
                <a:ea typeface="Arial"/>
                <a:cs typeface="Arial"/>
                <a:sym typeface="Arial"/>
              </a:rPr>
            </a:br>
            <a:r>
              <a:rPr lang="en-US" sz="2600">
                <a:latin typeface="Arial"/>
                <a:ea typeface="Arial"/>
                <a:cs typeface="Arial"/>
                <a:sym typeface="Arial"/>
              </a:rPr>
              <a:t>For example, missing receptors on immune cells, different proportions of cells in circulation?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Better understand the link between genotype and phenotype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Genotypes from parents</a:t>
            </a:r>
            <a:endParaRPr sz="3600">
              <a:latin typeface="Arial"/>
              <a:ea typeface="Arial"/>
              <a:cs typeface="Arial"/>
              <a:sym typeface="Arial"/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Phasing to confirm compound heterozygote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De Novo structural variants and single nucleotide variants</a:t>
            </a:r>
            <a:endParaRPr sz="2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