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602" r:id="rId2"/>
    <p:sldId id="276" r:id="rId3"/>
    <p:sldId id="405" r:id="rId4"/>
    <p:sldId id="444" r:id="rId5"/>
    <p:sldId id="603" r:id="rId6"/>
    <p:sldId id="604" r:id="rId7"/>
    <p:sldId id="605" r:id="rId8"/>
    <p:sldId id="606" r:id="rId9"/>
    <p:sldId id="607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52">
          <p15:clr>
            <a:srgbClr val="A4A3A4"/>
          </p15:clr>
        </p15:guide>
        <p15:guide id="4" pos="5472">
          <p15:clr>
            <a:srgbClr val="A4A3A4"/>
          </p15:clr>
        </p15:guide>
        <p15:guide id="5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Editor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646464"/>
    <a:srgbClr val="F2B857"/>
    <a:srgbClr val="0888B2"/>
    <a:srgbClr val="1A70AB"/>
    <a:srgbClr val="0AACA0"/>
    <a:srgbClr val="66BF7E"/>
    <a:srgbClr val="A3CF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2912" autoAdjust="0"/>
  </p:normalViewPr>
  <p:slideViewPr>
    <p:cSldViewPr snapToGrid="0" snapToObjects="1">
      <p:cViewPr varScale="1">
        <p:scale>
          <a:sx n="104" d="100"/>
          <a:sy n="104" d="100"/>
        </p:scale>
        <p:origin x="1840" y="192"/>
      </p:cViewPr>
      <p:guideLst>
        <p:guide orient="horz" pos="2160"/>
        <p:guide pos="2880"/>
        <p:guide pos="352"/>
        <p:guide pos="5472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0BF93-BF9D-C944-BAA5-1D49AFD75AF3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70B44DAA-900E-B544-A74B-FE0FE59A8575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venir Book"/>
              <a:cs typeface="Avenir Book"/>
            </a:rPr>
            <a:t>Variant interpretation</a:t>
          </a:r>
        </a:p>
      </dgm:t>
    </dgm:pt>
    <dgm:pt modelId="{10BCE4C3-3CA3-DF4A-84F8-18AD3B0AF57B}" type="parTrans" cxnId="{7EFA0B29-FFE1-CF43-AC71-E95DCE5A0E39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AC45CF1F-7EFD-A543-8007-CC2690B26BD3}" type="sibTrans" cxnId="{7EFA0B29-FFE1-CF43-AC71-E95DCE5A0E39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B8B4B7FA-043B-8447-AEE5-1EC14371E3AA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venir Book"/>
              <a:cs typeface="Avenir Book"/>
            </a:rPr>
            <a:t>Report write-up</a:t>
          </a:r>
        </a:p>
      </dgm:t>
    </dgm:pt>
    <dgm:pt modelId="{F5019620-5D51-584B-B5B1-C025406EEDE9}" type="parTrans" cxnId="{9983B23C-B53D-E646-B473-17C0A0BF6C98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CA4BBFE4-D431-204E-B942-2EF361416677}" type="sibTrans" cxnId="{9983B23C-B53D-E646-B473-17C0A0BF6C98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43040850-5E31-2F4E-9C19-B4B3ACF85D74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venir Book"/>
              <a:cs typeface="Avenir Book"/>
            </a:rPr>
            <a:t>Quality check</a:t>
          </a:r>
        </a:p>
      </dgm:t>
    </dgm:pt>
    <dgm:pt modelId="{646453A2-D8FD-564C-8910-27BB3CAB5210}" type="parTrans" cxnId="{FF0908CA-4E68-4E4B-A485-1713223A3FB1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C31D90D7-7573-4B4E-BE53-F65EA84953B6}" type="sibTrans" cxnId="{FF0908CA-4E68-4E4B-A485-1713223A3FB1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187BE3D2-C031-6A40-83F4-B8E6F22E300D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venir Book"/>
              <a:cs typeface="Avenir Book"/>
            </a:rPr>
            <a:t>Sign out</a:t>
          </a:r>
        </a:p>
      </dgm:t>
    </dgm:pt>
    <dgm:pt modelId="{38B37AFA-84EB-7E4D-82F3-A27897492DA4}" type="parTrans" cxnId="{FA52500B-9202-384F-B88B-2527D9122EDC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49ABB560-F678-334D-AF66-7633EDA141C4}" type="sibTrans" cxnId="{FA52500B-9202-384F-B88B-2527D9122EDC}">
      <dgm:prSet/>
      <dgm:spPr/>
      <dgm:t>
        <a:bodyPr/>
        <a:lstStyle/>
        <a:p>
          <a:endParaRPr lang="en-US">
            <a:latin typeface="Avenir Book"/>
            <a:cs typeface="Avenir Book"/>
          </a:endParaRPr>
        </a:p>
      </dgm:t>
    </dgm:pt>
    <dgm:pt modelId="{515AF604-C31D-E84D-A619-1B17041578B7}" type="pres">
      <dgm:prSet presAssocID="{4630BF93-BF9D-C944-BAA5-1D49AFD75AF3}" presName="Name0" presStyleCnt="0">
        <dgm:presLayoutVars>
          <dgm:dir/>
          <dgm:animLvl val="lvl"/>
          <dgm:resizeHandles val="exact"/>
        </dgm:presLayoutVars>
      </dgm:prSet>
      <dgm:spPr/>
    </dgm:pt>
    <dgm:pt modelId="{0866ABA5-6F91-0741-9A21-CB4EAD342B99}" type="pres">
      <dgm:prSet presAssocID="{70B44DAA-900E-B544-A74B-FE0FE59A8575}" presName="parTxOnly" presStyleLbl="node1" presStyleIdx="0" presStyleCnt="4" custScaleX="130631">
        <dgm:presLayoutVars>
          <dgm:chMax val="0"/>
          <dgm:chPref val="0"/>
          <dgm:bulletEnabled val="1"/>
        </dgm:presLayoutVars>
      </dgm:prSet>
      <dgm:spPr/>
    </dgm:pt>
    <dgm:pt modelId="{115E5A38-292E-D24A-A3F0-CFA9BBA1FE8E}" type="pres">
      <dgm:prSet presAssocID="{AC45CF1F-7EFD-A543-8007-CC2690B26BD3}" presName="parTxOnlySpace" presStyleCnt="0"/>
      <dgm:spPr/>
    </dgm:pt>
    <dgm:pt modelId="{EDEED80D-DAA0-DF4C-916B-E2B5F4860EEC}" type="pres">
      <dgm:prSet presAssocID="{B8B4B7FA-043B-8447-AEE5-1EC14371E3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CD429-4716-7A49-8E17-ECD83A367D9E}" type="pres">
      <dgm:prSet presAssocID="{CA4BBFE4-D431-204E-B942-2EF361416677}" presName="parTxOnlySpace" presStyleCnt="0"/>
      <dgm:spPr/>
    </dgm:pt>
    <dgm:pt modelId="{8503EA74-A1B9-914D-B6A2-2FF4BE74EF32}" type="pres">
      <dgm:prSet presAssocID="{43040850-5E31-2F4E-9C19-B4B3ACF85D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C34D9F-3874-FC44-8472-CD55F4872A8C}" type="pres">
      <dgm:prSet presAssocID="{C31D90D7-7573-4B4E-BE53-F65EA84953B6}" presName="parTxOnlySpace" presStyleCnt="0"/>
      <dgm:spPr/>
    </dgm:pt>
    <dgm:pt modelId="{F71FF6A2-BAE8-0C46-9D5A-2ACAE30820AD}" type="pres">
      <dgm:prSet presAssocID="{187BE3D2-C031-6A40-83F4-B8E6F22E30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A52500B-9202-384F-B88B-2527D9122EDC}" srcId="{4630BF93-BF9D-C944-BAA5-1D49AFD75AF3}" destId="{187BE3D2-C031-6A40-83F4-B8E6F22E300D}" srcOrd="3" destOrd="0" parTransId="{38B37AFA-84EB-7E4D-82F3-A27897492DA4}" sibTransId="{49ABB560-F678-334D-AF66-7633EDA141C4}"/>
    <dgm:cxn modelId="{7EFA0B29-FFE1-CF43-AC71-E95DCE5A0E39}" srcId="{4630BF93-BF9D-C944-BAA5-1D49AFD75AF3}" destId="{70B44DAA-900E-B544-A74B-FE0FE59A8575}" srcOrd="0" destOrd="0" parTransId="{10BCE4C3-3CA3-DF4A-84F8-18AD3B0AF57B}" sibTransId="{AC45CF1F-7EFD-A543-8007-CC2690B26BD3}"/>
    <dgm:cxn modelId="{2B77332B-74E4-F148-8D7A-AE5175991BE3}" type="presOf" srcId="{B8B4B7FA-043B-8447-AEE5-1EC14371E3AA}" destId="{EDEED80D-DAA0-DF4C-916B-E2B5F4860EEC}" srcOrd="0" destOrd="0" presId="urn:microsoft.com/office/officeart/2005/8/layout/chevron1"/>
    <dgm:cxn modelId="{9983B23C-B53D-E646-B473-17C0A0BF6C98}" srcId="{4630BF93-BF9D-C944-BAA5-1D49AFD75AF3}" destId="{B8B4B7FA-043B-8447-AEE5-1EC14371E3AA}" srcOrd="1" destOrd="0" parTransId="{F5019620-5D51-584B-B5B1-C025406EEDE9}" sibTransId="{CA4BBFE4-D431-204E-B942-2EF361416677}"/>
    <dgm:cxn modelId="{6CF13394-0688-C54B-AA25-A09D6AA865BC}" type="presOf" srcId="{4630BF93-BF9D-C944-BAA5-1D49AFD75AF3}" destId="{515AF604-C31D-E84D-A619-1B17041578B7}" srcOrd="0" destOrd="0" presId="urn:microsoft.com/office/officeart/2005/8/layout/chevron1"/>
    <dgm:cxn modelId="{542DA098-1718-8C41-B58C-CB8A34D87CF5}" type="presOf" srcId="{43040850-5E31-2F4E-9C19-B4B3ACF85D74}" destId="{8503EA74-A1B9-914D-B6A2-2FF4BE74EF32}" srcOrd="0" destOrd="0" presId="urn:microsoft.com/office/officeart/2005/8/layout/chevron1"/>
    <dgm:cxn modelId="{560AF9B1-A5EF-E743-A80F-629B87BF97E8}" type="presOf" srcId="{187BE3D2-C031-6A40-83F4-B8E6F22E300D}" destId="{F71FF6A2-BAE8-0C46-9D5A-2ACAE30820AD}" srcOrd="0" destOrd="0" presId="urn:microsoft.com/office/officeart/2005/8/layout/chevron1"/>
    <dgm:cxn modelId="{FF0908CA-4E68-4E4B-A485-1713223A3FB1}" srcId="{4630BF93-BF9D-C944-BAA5-1D49AFD75AF3}" destId="{43040850-5E31-2F4E-9C19-B4B3ACF85D74}" srcOrd="2" destOrd="0" parTransId="{646453A2-D8FD-564C-8910-27BB3CAB5210}" sibTransId="{C31D90D7-7573-4B4E-BE53-F65EA84953B6}"/>
    <dgm:cxn modelId="{F796B0D4-0C2E-F04E-B880-F7C3AEA8B4A3}" type="presOf" srcId="{70B44DAA-900E-B544-A74B-FE0FE59A8575}" destId="{0866ABA5-6F91-0741-9A21-CB4EAD342B99}" srcOrd="0" destOrd="0" presId="urn:microsoft.com/office/officeart/2005/8/layout/chevron1"/>
    <dgm:cxn modelId="{C2FA3915-26F9-3443-B95E-EF304B5858B5}" type="presParOf" srcId="{515AF604-C31D-E84D-A619-1B17041578B7}" destId="{0866ABA5-6F91-0741-9A21-CB4EAD342B99}" srcOrd="0" destOrd="0" presId="urn:microsoft.com/office/officeart/2005/8/layout/chevron1"/>
    <dgm:cxn modelId="{B60B2B5F-17B8-5345-A2AD-E53C3BE7F119}" type="presParOf" srcId="{515AF604-C31D-E84D-A619-1B17041578B7}" destId="{115E5A38-292E-D24A-A3F0-CFA9BBA1FE8E}" srcOrd="1" destOrd="0" presId="urn:microsoft.com/office/officeart/2005/8/layout/chevron1"/>
    <dgm:cxn modelId="{91BF6A43-36C2-4445-A7B9-98AB02D2ABC1}" type="presParOf" srcId="{515AF604-C31D-E84D-A619-1B17041578B7}" destId="{EDEED80D-DAA0-DF4C-916B-E2B5F4860EEC}" srcOrd="2" destOrd="0" presId="urn:microsoft.com/office/officeart/2005/8/layout/chevron1"/>
    <dgm:cxn modelId="{980EE7F3-60EE-204B-B57F-37199D5D0515}" type="presParOf" srcId="{515AF604-C31D-E84D-A619-1B17041578B7}" destId="{19ACD429-4716-7A49-8E17-ECD83A367D9E}" srcOrd="3" destOrd="0" presId="urn:microsoft.com/office/officeart/2005/8/layout/chevron1"/>
    <dgm:cxn modelId="{19B6C29C-795B-2648-A3B8-0D5C304B9828}" type="presParOf" srcId="{515AF604-C31D-E84D-A619-1B17041578B7}" destId="{8503EA74-A1B9-914D-B6A2-2FF4BE74EF32}" srcOrd="4" destOrd="0" presId="urn:microsoft.com/office/officeart/2005/8/layout/chevron1"/>
    <dgm:cxn modelId="{D59A03BC-977A-954F-8411-282C9DB32333}" type="presParOf" srcId="{515AF604-C31D-E84D-A619-1B17041578B7}" destId="{86C34D9F-3874-FC44-8472-CD55F4872A8C}" srcOrd="5" destOrd="0" presId="urn:microsoft.com/office/officeart/2005/8/layout/chevron1"/>
    <dgm:cxn modelId="{4F533CE9-EB9B-F24E-B718-3BBACCABCA7A}" type="presParOf" srcId="{515AF604-C31D-E84D-A619-1B17041578B7}" destId="{F71FF6A2-BAE8-0C46-9D5A-2ACAE30820A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6ABA5-6F91-0741-9A21-CB4EAD342B99}">
      <dsp:nvSpPr>
        <dsp:cNvPr id="0" name=""/>
        <dsp:cNvSpPr/>
      </dsp:nvSpPr>
      <dsp:spPr>
        <a:xfrm>
          <a:off x="1284" y="63106"/>
          <a:ext cx="2210382" cy="676832"/>
        </a:xfrm>
        <a:prstGeom prst="chevron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/>
              <a:cs typeface="Avenir Book"/>
            </a:rPr>
            <a:t>Variant interpretation</a:t>
          </a:r>
        </a:p>
      </dsp:txBody>
      <dsp:txXfrm>
        <a:off x="339700" y="63106"/>
        <a:ext cx="1533550" cy="676832"/>
      </dsp:txXfrm>
    </dsp:sp>
    <dsp:sp modelId="{EDEED80D-DAA0-DF4C-916B-E2B5F4860EEC}">
      <dsp:nvSpPr>
        <dsp:cNvPr id="0" name=""/>
        <dsp:cNvSpPr/>
      </dsp:nvSpPr>
      <dsp:spPr>
        <a:xfrm>
          <a:off x="2042458" y="63106"/>
          <a:ext cx="1692081" cy="676832"/>
        </a:xfrm>
        <a:prstGeom prst="chevron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/>
              <a:cs typeface="Avenir Book"/>
            </a:rPr>
            <a:t>Report write-up</a:t>
          </a:r>
        </a:p>
      </dsp:txBody>
      <dsp:txXfrm>
        <a:off x="2380874" y="63106"/>
        <a:ext cx="1015249" cy="676832"/>
      </dsp:txXfrm>
    </dsp:sp>
    <dsp:sp modelId="{8503EA74-A1B9-914D-B6A2-2FF4BE74EF32}">
      <dsp:nvSpPr>
        <dsp:cNvPr id="0" name=""/>
        <dsp:cNvSpPr/>
      </dsp:nvSpPr>
      <dsp:spPr>
        <a:xfrm>
          <a:off x="3565332" y="63106"/>
          <a:ext cx="1692081" cy="676832"/>
        </a:xfrm>
        <a:prstGeom prst="chevron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/>
              <a:cs typeface="Avenir Book"/>
            </a:rPr>
            <a:t>Quality check</a:t>
          </a:r>
        </a:p>
      </dsp:txBody>
      <dsp:txXfrm>
        <a:off x="3903748" y="63106"/>
        <a:ext cx="1015249" cy="676832"/>
      </dsp:txXfrm>
    </dsp:sp>
    <dsp:sp modelId="{F71FF6A2-BAE8-0C46-9D5A-2ACAE30820AD}">
      <dsp:nvSpPr>
        <dsp:cNvPr id="0" name=""/>
        <dsp:cNvSpPr/>
      </dsp:nvSpPr>
      <dsp:spPr>
        <a:xfrm>
          <a:off x="5088205" y="63106"/>
          <a:ext cx="1692081" cy="676832"/>
        </a:xfrm>
        <a:prstGeom prst="chevr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/>
              <a:cs typeface="Avenir Book"/>
            </a:rPr>
            <a:t>Sign out</a:t>
          </a:r>
        </a:p>
      </dsp:txBody>
      <dsp:txXfrm>
        <a:off x="5426621" y="63106"/>
        <a:ext cx="1015249" cy="67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82C51-8B3F-9140-9A2E-F2BA5004B561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E68F9-C943-8148-8614-F006165A9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3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receive a patient sample, DNA is extracted and assessed for quality and quantity. With our highly automated system, ~1600 samples can be processed and analyzed every 8 hours with limited human intervention. This includes DNA library preparation and next-generation sequencing primarily on Illumina sequencing machines. This is followed by bioinformatic analysis…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E68F9-C943-8148-8614-F006165A96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5" name="Shape 1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Shape 1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E68F9-C943-8148-8614-F006165A96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4618"/>
            <a:ext cx="9570203" cy="557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633984"/>
            <a:ext cx="4344391" cy="122665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596896"/>
            <a:ext cx="9144000" cy="4261104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1407" y="2921935"/>
            <a:ext cx="6373305" cy="193304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21407" y="5126338"/>
            <a:ext cx="6373305" cy="1207978"/>
          </a:xfrm>
        </p:spPr>
        <p:txBody>
          <a:bodyPr anchor="t"/>
          <a:lstStyle>
            <a:lvl1pPr marL="0" indent="0">
              <a:buNone/>
              <a:defRPr lang="en-US" sz="2000" kern="1200" cap="all" spc="3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CONFIDENTIAL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chemeClr val="bg1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83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79513"/>
            <a:ext cx="8229600" cy="4748941"/>
          </a:xfrm>
        </p:spPr>
        <p:txBody>
          <a:bodyPr/>
          <a:lstStyle>
            <a:lvl1pPr>
              <a:defRPr sz="2400"/>
            </a:lvl1pPr>
            <a:lvl2pPr>
              <a:defRPr sz="2400" baseline="0"/>
            </a:lvl2pPr>
            <a:lvl3pPr>
              <a:defRPr baseline="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First Level 24 point Arial</a:t>
            </a:r>
          </a:p>
          <a:p>
            <a:pPr lvl="1"/>
            <a:r>
              <a:rPr lang="en-US" dirty="0"/>
              <a:t>Second level 24 point Arial</a:t>
            </a:r>
          </a:p>
          <a:p>
            <a:pPr lvl="2"/>
            <a:r>
              <a:rPr lang="en-US" dirty="0"/>
              <a:t>Third level 20 point Arial</a:t>
            </a:r>
          </a:p>
          <a:p>
            <a:pPr lvl="3"/>
            <a:r>
              <a:rPr lang="en-US" dirty="0"/>
              <a:t>Fourth level 18 point Arial</a:t>
            </a:r>
          </a:p>
          <a:p>
            <a:pPr lvl="4"/>
            <a:r>
              <a:rPr lang="en-US" dirty="0"/>
              <a:t>Fifth level 16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723279" y="6532512"/>
            <a:ext cx="354012" cy="310854"/>
          </a:xfrm>
          <a:prstGeom prst="rect">
            <a:avLst/>
          </a:prstGeom>
        </p:spPr>
        <p:txBody>
          <a:bodyPr vert="horz" lIns="91435" tIns="45718" rIns="91435" bIns="45718" rtlCol="0" anchor="t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2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3853138"/>
            <a:ext cx="8229600" cy="20831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 baseline="0"/>
            </a:lvl2pPr>
            <a:lvl3pPr>
              <a:defRPr baseline="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678763"/>
            <a:ext cx="8229600" cy="2083112"/>
          </a:xfrm>
        </p:spPr>
        <p:txBody>
          <a:bodyPr/>
          <a:lstStyle>
            <a:lvl1pPr marL="0" indent="0">
              <a:buNone/>
              <a:defRPr sz="2000"/>
            </a:lvl1pPr>
            <a:lvl2pPr marL="282575" indent="-282575">
              <a:buFont typeface="Wingdings" panose="05000000000000000000" pitchFamily="2" charset="2"/>
              <a:buChar char="§"/>
              <a:defRPr sz="1800" baseline="0"/>
            </a:lvl2pPr>
            <a:lvl3pPr marL="742950" indent="-280988">
              <a:buFont typeface="Arial" panose="020B0604020202020204" pitchFamily="34" charset="0"/>
              <a:buChar char="–"/>
              <a:defRPr sz="1600" baseline="0"/>
            </a:lvl3pPr>
            <a:lvl4pPr marL="1144588" indent="-230188">
              <a:buFont typeface="Arial" panose="020B0604020202020204" pitchFamily="34" charset="0"/>
              <a:buChar char="•"/>
              <a:defRPr sz="14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 No Bullet</a:t>
            </a:r>
          </a:p>
          <a:p>
            <a:pPr lvl="1"/>
            <a:r>
              <a:rPr lang="en-US" dirty="0"/>
              <a:t>Second level 18 point Arial</a:t>
            </a:r>
          </a:p>
          <a:p>
            <a:pPr lvl="2"/>
            <a:r>
              <a:rPr lang="en-US" dirty="0"/>
              <a:t>Third level 16 point Arial</a:t>
            </a:r>
          </a:p>
          <a:p>
            <a:pPr lvl="3"/>
            <a:r>
              <a:rPr lang="en-US" dirty="0"/>
              <a:t>Fourth level 14 point Arial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5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3608864"/>
            <a:ext cx="8229600" cy="232738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 baseline="0"/>
            </a:lvl2pPr>
            <a:lvl3pPr>
              <a:defRPr baseline="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179513"/>
            <a:ext cx="8229600" cy="2327386"/>
          </a:xfrm>
        </p:spPr>
        <p:txBody>
          <a:bodyPr/>
          <a:lstStyle>
            <a:lvl1pPr marL="0" indent="0">
              <a:buNone/>
              <a:defRPr sz="2000"/>
            </a:lvl1pPr>
            <a:lvl2pPr marL="282575" indent="-282575">
              <a:buFont typeface="Wingdings" panose="05000000000000000000" pitchFamily="2" charset="2"/>
              <a:buChar char="§"/>
              <a:defRPr sz="1800" baseline="0"/>
            </a:lvl2pPr>
            <a:lvl3pPr marL="742950" indent="-280988">
              <a:buFont typeface="Arial" panose="020B0604020202020204" pitchFamily="34" charset="0"/>
              <a:buChar char="–"/>
              <a:defRPr sz="1600" baseline="0"/>
            </a:lvl3pPr>
            <a:lvl4pPr marL="1144588" indent="-230188">
              <a:buFont typeface="Arial" panose="020B0604020202020204" pitchFamily="34" charset="0"/>
              <a:buChar char="•"/>
              <a:defRPr sz="14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 No Bullet</a:t>
            </a:r>
          </a:p>
          <a:p>
            <a:pPr lvl="1"/>
            <a:r>
              <a:rPr lang="en-US" dirty="0"/>
              <a:t>Second level 18 point Arial</a:t>
            </a:r>
          </a:p>
          <a:p>
            <a:pPr lvl="2"/>
            <a:r>
              <a:rPr lang="en-US" dirty="0"/>
              <a:t>Third level 16 point Arial</a:t>
            </a:r>
          </a:p>
          <a:p>
            <a:pPr lvl="3"/>
            <a:r>
              <a:rPr lang="en-US" dirty="0"/>
              <a:t>Fourth level 14 point Arial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35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78763"/>
            <a:ext cx="3810000" cy="424969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876800" y="1678763"/>
            <a:ext cx="3810000" cy="424969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99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79513"/>
            <a:ext cx="3810000" cy="474894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876800" y="1179513"/>
            <a:ext cx="3810000" cy="474894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8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Imag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7199" y="1677988"/>
            <a:ext cx="8229601" cy="2084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3853136"/>
            <a:ext cx="8229601" cy="2084832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5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3608864"/>
            <a:ext cx="8229601" cy="2327386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7200" y="1179513"/>
            <a:ext cx="8229600" cy="2327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24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Image and Subtitl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78763"/>
            <a:ext cx="3810000" cy="424969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76800" y="1677988"/>
            <a:ext cx="3810000" cy="42504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55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79513"/>
            <a:ext cx="3810000" cy="474894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76800" y="1179513"/>
            <a:ext cx="3810000" cy="47489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, Image and Subtitl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7200" y="1677988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295650" y="1677988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34100" y="1677988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3478213"/>
            <a:ext cx="2552700" cy="2450241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95650" y="3478213"/>
            <a:ext cx="2552700" cy="2450241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34100" y="3478213"/>
            <a:ext cx="2552700" cy="2450241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7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et 1@4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9387">
            <a:off x="4832393" y="-1359743"/>
            <a:ext cx="2853026" cy="10066677"/>
          </a:xfrm>
          <a:prstGeom prst="rect">
            <a:avLst/>
          </a:prstGeom>
          <a:ln>
            <a:noFill/>
          </a:ln>
          <a:effectLst>
            <a:outerShdw blurRad="50800" dist="38100" dir="8100000" sx="103000" sy="103000" algn="tr" rotWithShape="0">
              <a:schemeClr val="bg2">
                <a:lumMod val="75000"/>
                <a:alpha val="40000"/>
              </a:scheme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629" y="953272"/>
            <a:ext cx="5286420" cy="193304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b="0" cap="none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Imag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7200" y="1179513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295650" y="1179513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34100" y="1179513"/>
            <a:ext cx="2552700" cy="17097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2979738"/>
            <a:ext cx="2552700" cy="2948716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295650" y="2979738"/>
            <a:ext cx="2552700" cy="2948716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34100" y="2979738"/>
            <a:ext cx="2552700" cy="2948716"/>
          </a:xfrm>
        </p:spPr>
        <p:txBody>
          <a:bodyPr/>
          <a:lstStyle>
            <a:lvl1pPr>
              <a:defRPr sz="140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First Level 14 point Arial</a:t>
            </a:r>
          </a:p>
          <a:p>
            <a:pPr lvl="1"/>
            <a:r>
              <a:rPr lang="en-US" dirty="0"/>
              <a:t>Second level 14 point Arial</a:t>
            </a:r>
          </a:p>
          <a:p>
            <a:pPr lvl="2"/>
            <a:r>
              <a:rPr lang="en-US" dirty="0"/>
              <a:t>Third level 12 point Arial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7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79513"/>
            <a:ext cx="3810000" cy="4748941"/>
          </a:xfrm>
        </p:spPr>
        <p:txBody>
          <a:bodyPr/>
          <a:lstStyle>
            <a:lvl1pPr>
              <a:defRPr sz="20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First Level 20 point Arial</a:t>
            </a:r>
          </a:p>
          <a:p>
            <a:pPr lvl="1"/>
            <a:r>
              <a:rPr lang="en-US" dirty="0"/>
              <a:t>Second level 20 point Arial</a:t>
            </a:r>
          </a:p>
          <a:p>
            <a:pPr lvl="2"/>
            <a:r>
              <a:rPr lang="en-US" dirty="0"/>
              <a:t>Third level 18 point Arial</a:t>
            </a:r>
          </a:p>
          <a:p>
            <a:pPr lvl="3"/>
            <a:r>
              <a:rPr lang="en-US" dirty="0"/>
              <a:t>Fourth level 16 point Arial</a:t>
            </a:r>
          </a:p>
          <a:p>
            <a:pPr lvl="4"/>
            <a:r>
              <a:rPr lang="en-US" dirty="0"/>
              <a:t>Fifth level 14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4876800" y="1179513"/>
            <a:ext cx="3810000" cy="47482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Graph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986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84347"/>
            <a:ext cx="8229600" cy="1265295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kern="1200" spc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38150" y="2306638"/>
            <a:ext cx="8248650" cy="3509962"/>
          </a:xfrm>
        </p:spPr>
        <p:txBody>
          <a:bodyPr>
            <a:normAutofit/>
          </a:bodyPr>
          <a:lstStyle>
            <a:lvl1pPr marL="0" indent="0">
              <a:buNone/>
              <a:defRPr sz="2000" cap="all" spc="3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0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3813" y="6387733"/>
            <a:ext cx="266178" cy="342625"/>
          </a:xfrm>
          <a:prstGeom prst="rect">
            <a:avLst/>
          </a:prstGeom>
        </p:spPr>
        <p:txBody>
          <a:bodyPr/>
          <a:lstStyle>
            <a:lvl1pPr>
              <a:defRPr sz="5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423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CONFIDENTIAL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chemeClr val="bg1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2313" y="1836847"/>
            <a:ext cx="7772400" cy="193304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224130"/>
            <a:ext cx="7772400" cy="1207978"/>
          </a:xfrm>
        </p:spPr>
        <p:txBody>
          <a:bodyPr anchor="t"/>
          <a:lstStyle>
            <a:lvl1pPr marL="0" indent="0">
              <a:buNone/>
              <a:defRPr lang="en-US" sz="2000" kern="1200" cap="all" spc="3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723279" y="6532512"/>
            <a:ext cx="354012" cy="310854"/>
          </a:xfrm>
          <a:prstGeom prst="rect">
            <a:avLst/>
          </a:prstGeom>
        </p:spPr>
        <p:txBody>
          <a:bodyPr vert="horz" lIns="91435" tIns="45718" rIns="91435" bIns="45718" rtlCol="0" anchor="t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Invitae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3878"/>
            <a:ext cx="1261872" cy="3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239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415089" y="4781226"/>
            <a:ext cx="498188" cy="49818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7536351" y="4628132"/>
            <a:ext cx="502579" cy="502579"/>
          </a:xfrm>
          <a:prstGeom prst="rect">
            <a:avLst/>
          </a:prstGeom>
          <a:solidFill>
            <a:schemeClr val="accent2">
              <a:alpha val="2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2313" y="953132"/>
            <a:ext cx="7772400" cy="193304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40415"/>
            <a:ext cx="7772400" cy="1207978"/>
          </a:xfrm>
        </p:spPr>
        <p:txBody>
          <a:bodyPr anchor="t"/>
          <a:lstStyle>
            <a:lvl1pPr marL="0" indent="0">
              <a:buNone/>
              <a:defRPr lang="en-US" sz="2000" kern="1200" cap="all" spc="3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4752680"/>
            <a:ext cx="1252791" cy="161412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630828" y="4986534"/>
            <a:ext cx="147668" cy="1476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2" idx="0"/>
          </p:cNvCxnSpPr>
          <p:nvPr userDrawn="1"/>
        </p:nvCxnSpPr>
        <p:spPr>
          <a:xfrm flipV="1">
            <a:off x="7704662" y="3955852"/>
            <a:ext cx="1439338" cy="1030682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0"/>
          </p:cNvCxnSpPr>
          <p:nvPr userDrawn="1"/>
        </p:nvCxnSpPr>
        <p:spPr>
          <a:xfrm flipV="1">
            <a:off x="7704662" y="4108252"/>
            <a:ext cx="1591738" cy="878282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3"/>
          </p:cNvCxnSpPr>
          <p:nvPr userDrawn="1"/>
        </p:nvCxnSpPr>
        <p:spPr>
          <a:xfrm flipV="1">
            <a:off x="7778496" y="4741340"/>
            <a:ext cx="1517904" cy="319028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743033" y="5100254"/>
            <a:ext cx="1440590" cy="1294804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2087880" y="5125507"/>
            <a:ext cx="5542949" cy="1945853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7321245" y="4730509"/>
            <a:ext cx="264484" cy="26448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239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 flipH="1">
            <a:off x="1611697" y="5147041"/>
            <a:ext cx="453220" cy="453220"/>
          </a:xfrm>
          <a:prstGeom prst="rect">
            <a:avLst/>
          </a:prstGeom>
          <a:solidFill>
            <a:schemeClr val="tx2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flipH="1">
            <a:off x="1813944" y="5398911"/>
            <a:ext cx="457215" cy="45721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2313" y="953132"/>
            <a:ext cx="7772400" cy="193304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40415"/>
            <a:ext cx="7772400" cy="1207978"/>
          </a:xfrm>
        </p:spPr>
        <p:txBody>
          <a:bodyPr anchor="t"/>
          <a:lstStyle>
            <a:lvl1pPr marL="0" indent="0">
              <a:buNone/>
              <a:defRPr lang="en-US" sz="2000" kern="1200" cap="all" spc="3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22" y="4752680"/>
            <a:ext cx="1252791" cy="161412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H="1">
            <a:off x="1827436" y="5320709"/>
            <a:ext cx="134339" cy="1343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-305181" y="5419761"/>
            <a:ext cx="2193040" cy="1058235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-202039" y="5398911"/>
            <a:ext cx="2137037" cy="584786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 flipV="1">
            <a:off x="-195280" y="4752680"/>
            <a:ext cx="2089886" cy="646231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1961774" y="3736698"/>
            <a:ext cx="7377506" cy="1639387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 flipH="1">
            <a:off x="1245318" y="6026169"/>
            <a:ext cx="240611" cy="240611"/>
          </a:xfrm>
          <a:prstGeom prst="rect">
            <a:avLst/>
          </a:prstGeom>
          <a:solidFill>
            <a:schemeClr val="tx2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flipH="1">
            <a:off x="2383382" y="5691304"/>
            <a:ext cx="318868" cy="31886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2" idx="2"/>
          </p:cNvCxnSpPr>
          <p:nvPr userDrawn="1"/>
        </p:nvCxnSpPr>
        <p:spPr>
          <a:xfrm>
            <a:off x="1894605" y="5455048"/>
            <a:ext cx="1557605" cy="1508999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Text-Heavy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313" y="706438"/>
            <a:ext cx="7772400" cy="4995862"/>
          </a:xfrm>
        </p:spPr>
        <p:txBody>
          <a:bodyPr anchor="ctr">
            <a:normAutofit/>
          </a:bodyPr>
          <a:lstStyle>
            <a:lvl1pPr marL="0" indent="0">
              <a:buNone/>
              <a:defRPr sz="3000" baseline="0"/>
            </a:lvl1pPr>
          </a:lstStyle>
          <a:p>
            <a:pPr lvl="0"/>
            <a:r>
              <a:rPr lang="en-US" dirty="0"/>
              <a:t>Optional text-heavy title slide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723279" y="6532512"/>
            <a:ext cx="354012" cy="310854"/>
          </a:xfrm>
          <a:prstGeom prst="rect">
            <a:avLst/>
          </a:prstGeom>
        </p:spPr>
        <p:txBody>
          <a:bodyPr vert="horz" lIns="91435" tIns="45718" rIns="91435" bIns="45718" rtlCol="0" anchor="t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</a:t>
            </a:r>
            <a:r>
              <a:rPr lang="en-US" sz="700" dirty="0">
                <a:solidFill>
                  <a:schemeClr val="tx1"/>
                </a:solidFill>
                <a:latin typeface="+mn-lt"/>
                <a:cs typeface="Arial"/>
                <a:sym typeface="AmeriGarmnd BT" pitchFamily="-108" charset="0"/>
              </a:rPr>
              <a:t>2018 Invitae </a:t>
            </a: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71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787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11" y="1537265"/>
            <a:ext cx="2597779" cy="33470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CONFIDENTIAL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chemeClr val="bg1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78763"/>
            <a:ext cx="8229600" cy="4249691"/>
          </a:xfrm>
        </p:spPr>
        <p:txBody>
          <a:bodyPr/>
          <a:lstStyle>
            <a:lvl1pPr>
              <a:defRPr sz="2400"/>
            </a:lvl1pPr>
            <a:lvl2pPr>
              <a:defRPr sz="2400" baseline="0"/>
            </a:lvl2pPr>
            <a:lvl3pPr>
              <a:defRPr baseline="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First Level 24 point Arial</a:t>
            </a:r>
          </a:p>
          <a:p>
            <a:pPr lvl="1"/>
            <a:r>
              <a:rPr lang="en-US" dirty="0"/>
              <a:t>Second level 24 point Arial</a:t>
            </a:r>
          </a:p>
          <a:p>
            <a:pPr lvl="2"/>
            <a:r>
              <a:rPr lang="en-US" dirty="0"/>
              <a:t>Third level 20 point Arial</a:t>
            </a:r>
          </a:p>
          <a:p>
            <a:pPr lvl="3"/>
            <a:r>
              <a:rPr lang="en-US" dirty="0"/>
              <a:t>Fourth level 18 point Arial</a:t>
            </a:r>
          </a:p>
          <a:p>
            <a:pPr lvl="4"/>
            <a:r>
              <a:rPr lang="en-US" dirty="0"/>
              <a:t>Fifth level 16 point Arial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86662"/>
            <a:ext cx="822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79513"/>
            <a:ext cx="8229600" cy="407987"/>
          </a:xfrm>
        </p:spPr>
        <p:txBody>
          <a:bodyPr anchor="ctr">
            <a:normAutofit/>
          </a:bodyPr>
          <a:lstStyle>
            <a:lvl1pPr marL="0" indent="0">
              <a:buNone/>
              <a:defRPr sz="18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392996"/>
            <a:ext cx="1261872" cy="3562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76452" y="6498931"/>
            <a:ext cx="4470423" cy="280077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indent="0" algn="r" defTabSz="4754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/>
                </a:solidFill>
                <a:latin typeface="Arial"/>
                <a:cs typeface="Arial"/>
                <a:sym typeface="AmeriGarmnd BT" pitchFamily="-108" charset="0"/>
              </a:rPr>
              <a:t>© 2018 Invitae Corporation. All Rights Reserved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.  </a:t>
            </a:r>
            <a:r>
              <a:rPr lang="en-US" sz="7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r>
              <a:rPr lang="en-US" sz="700" kern="1200" dirty="0">
                <a:solidFill>
                  <a:srgbClr val="0888B2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CONFIDENTIAL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AmeriGarmnd BT" pitchFamily="-108" charset="0"/>
              </a:rPr>
              <a:t>  </a:t>
            </a:r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|  </a:t>
            </a:r>
            <a:fld id="{65666C73-0B19-B044-9074-B628D7F4992A}" type="slidenum">
              <a:rPr kumimoji="0" lang="en-US" sz="7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pPr marL="0" marR="0" indent="0" algn="r" defTabSz="4754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00" kern="1200" dirty="0">
                <a:solidFill>
                  <a:srgbClr val="645F58"/>
                </a:solidFill>
                <a:latin typeface="Arial"/>
                <a:ea typeface="+mn-ea"/>
                <a:cs typeface="Arial"/>
                <a:sym typeface="ScalaSansOT-Bold" pitchFamily="-108" charset="0"/>
              </a:rPr>
              <a:t> </a:t>
            </a:r>
            <a:endParaRPr lang="en-US" sz="700" kern="1200" dirty="0">
              <a:solidFill>
                <a:srgbClr val="645F58"/>
              </a:solidFill>
              <a:latin typeface="Arial"/>
              <a:ea typeface="+mn-ea"/>
              <a:cs typeface="Arial"/>
              <a:sym typeface="AmeriGarmnd BT" pitchFamily="-108" charset="0"/>
            </a:endParaRPr>
          </a:p>
          <a:p>
            <a:pPr algn="r"/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1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446" y="7297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91832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756" r:id="rId3"/>
    <p:sldLayoutId id="2147483857" r:id="rId4"/>
    <p:sldLayoutId id="2147483858" r:id="rId5"/>
    <p:sldLayoutId id="2147483727" r:id="rId6"/>
    <p:sldLayoutId id="2147483777" r:id="rId7"/>
    <p:sldLayoutId id="2147483742" r:id="rId8"/>
    <p:sldLayoutId id="2147483757" r:id="rId9"/>
    <p:sldLayoutId id="2147483758" r:id="rId10"/>
    <p:sldLayoutId id="2147483759" r:id="rId11"/>
    <p:sldLayoutId id="2147483760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9" r:id="rId21"/>
    <p:sldLayoutId id="2147483778" r:id="rId22"/>
    <p:sldLayoutId id="2147483861" r:id="rId23"/>
  </p:sldLayoutIdLst>
  <p:txStyles>
    <p:titleStyle>
      <a:lvl1pPr marL="0" marR="0" indent="0" algn="l" defTabSz="457200" rtl="0" eaLnBrk="1" fontAlgn="auto" latinLnBrk="0" hangingPunct="1">
        <a:lnSpc>
          <a:spcPts val="3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kern="1200" spc="0" baseline="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14B-5A78-BF4E-8655-3FCE09B3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Undiagnosed-1: </a:t>
            </a:r>
            <a:br>
              <a:rPr lang="en-US" dirty="0"/>
            </a:br>
            <a:r>
              <a:rPr lang="en-US" dirty="0"/>
              <a:t>Clinical Genetic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CC74-5DB9-5F42-8422-41B992F4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 Esplin, MD,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facmg</a:t>
            </a:r>
            <a:r>
              <a:rPr lang="en-US" dirty="0"/>
              <a:t>, </a:t>
            </a:r>
            <a:r>
              <a:rPr lang="en-US" dirty="0" err="1"/>
              <a:t>facp</a:t>
            </a:r>
            <a:endParaRPr lang="en-US" dirty="0"/>
          </a:p>
          <a:p>
            <a:r>
              <a:rPr lang="en-US" dirty="0"/>
              <a:t>Clinical geneticist</a:t>
            </a:r>
          </a:p>
        </p:txBody>
      </p:sp>
    </p:spTree>
    <p:extLst>
      <p:ext uri="{BB962C8B-B14F-4D97-AF65-F5344CB8AC3E}">
        <p14:creationId xmlns:p14="http://schemas.microsoft.com/office/powerpoint/2010/main" val="93520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nvitae_Logo_white_121718.png" descr="invitae_Logo_white_1217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93" y="5328349"/>
            <a:ext cx="954416" cy="372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Google Shape;126;p22" descr="Google Shape;126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34" y="5856193"/>
            <a:ext cx="842654" cy="2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8" name="Google Shape;54;p13"/>
          <p:cNvSpPr/>
          <p:nvPr/>
        </p:nvSpPr>
        <p:spPr>
          <a:xfrm>
            <a:off x="11361" y="397921"/>
            <a:ext cx="9144000" cy="473833"/>
          </a:xfrm>
          <a:prstGeom prst="rect">
            <a:avLst/>
          </a:prstGeom>
          <a:gradFill>
            <a:gsLst>
              <a:gs pos="0">
                <a:srgbClr val="0AACA0"/>
              </a:gs>
              <a:gs pos="100000">
                <a:srgbClr val="0888B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9" name="We’ve begun by transforming how genetics is being used…"/>
          <p:cNvSpPr txBox="1">
            <a:spLocks noGrp="1"/>
          </p:cNvSpPr>
          <p:nvPr>
            <p:ph type="title" idx="4294967295"/>
          </p:nvPr>
        </p:nvSpPr>
        <p:spPr>
          <a:xfrm>
            <a:off x="150931" y="315275"/>
            <a:ext cx="6464923" cy="537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100" b="1">
                <a:solidFill>
                  <a:srgbClr val="FFFFFF"/>
                </a:solidFill>
              </a:defRPr>
            </a:lvl1pPr>
          </a:lstStyle>
          <a:p>
            <a:r>
              <a:rPr sz="1600" dirty="0"/>
              <a:t>Scalable advanced technology and automation</a:t>
            </a:r>
          </a:p>
        </p:txBody>
      </p:sp>
      <p:sp>
        <p:nvSpPr>
          <p:cNvPr id="1030" name="Line"/>
          <p:cNvSpPr/>
          <p:nvPr/>
        </p:nvSpPr>
        <p:spPr>
          <a:xfrm flipV="1">
            <a:off x="1944462" y="3324893"/>
            <a:ext cx="2" cy="256973"/>
          </a:xfrm>
          <a:prstGeom prst="line">
            <a:avLst/>
          </a:prstGeom>
          <a:ln w="12700">
            <a:solidFill>
              <a:srgbClr val="1A70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03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604" y="2530459"/>
            <a:ext cx="7001636" cy="631553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DNA extraction and QC"/>
          <p:cNvSpPr txBox="1"/>
          <p:nvPr/>
        </p:nvSpPr>
        <p:spPr>
          <a:xfrm>
            <a:off x="1017399" y="2663145"/>
            <a:ext cx="1483494" cy="44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1000" dirty="0"/>
              <a:t>DNA extraction</a:t>
            </a:r>
            <a:br>
              <a:rPr sz="1000" dirty="0"/>
            </a:br>
            <a:r>
              <a:rPr sz="1000" dirty="0"/>
              <a:t>and QC</a:t>
            </a:r>
          </a:p>
        </p:txBody>
      </p:sp>
      <p:sp>
        <p:nvSpPr>
          <p:cNvPr id="1033" name="GENE…"/>
          <p:cNvSpPr txBox="1"/>
          <p:nvPr/>
        </p:nvSpPr>
        <p:spPr>
          <a:xfrm>
            <a:off x="2613074" y="2663145"/>
            <a:ext cx="956634" cy="44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1000" dirty="0"/>
              <a:t>GENE</a:t>
            </a:r>
          </a:p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1000" dirty="0"/>
              <a:t>TARGETING</a:t>
            </a:r>
          </a:p>
        </p:txBody>
      </p:sp>
      <p:sp>
        <p:nvSpPr>
          <p:cNvPr id="1034" name="NEXT-GENERATION…"/>
          <p:cNvSpPr txBox="1"/>
          <p:nvPr/>
        </p:nvSpPr>
        <p:spPr>
          <a:xfrm>
            <a:off x="3846052" y="2671929"/>
            <a:ext cx="1489623" cy="4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950" dirty="0"/>
              <a:t>NEXT-GENERATION</a:t>
            </a:r>
          </a:p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950" dirty="0"/>
              <a:t>SEQUENCING</a:t>
            </a:r>
          </a:p>
        </p:txBody>
      </p:sp>
      <p:sp>
        <p:nvSpPr>
          <p:cNvPr id="1035" name="BIOINFORMATICS"/>
          <p:cNvSpPr txBox="1"/>
          <p:nvPr/>
        </p:nvSpPr>
        <p:spPr>
          <a:xfrm>
            <a:off x="5197340" y="2755477"/>
            <a:ext cx="1483494" cy="26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lvl1pPr>
          </a:lstStyle>
          <a:p>
            <a:r>
              <a:rPr sz="1000" dirty="0"/>
              <a:t>BIOINFORMATICS</a:t>
            </a:r>
          </a:p>
        </p:txBody>
      </p:sp>
      <p:sp>
        <p:nvSpPr>
          <p:cNvPr id="1036" name="VARIANT…"/>
          <p:cNvSpPr txBox="1"/>
          <p:nvPr/>
        </p:nvSpPr>
        <p:spPr>
          <a:xfrm>
            <a:off x="6606618" y="2663145"/>
            <a:ext cx="1483494" cy="44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1000" dirty="0"/>
              <a:t>VARIANT</a:t>
            </a:r>
          </a:p>
          <a:p>
            <a:pPr>
              <a:lnSpc>
                <a:spcPct val="120000"/>
              </a:lnSpc>
              <a:defRPr sz="700" b="1" cap="all">
                <a:solidFill>
                  <a:srgbClr val="FFFFFF"/>
                </a:solidFill>
              </a:defRPr>
            </a:pPr>
            <a:r>
              <a:rPr sz="1000" dirty="0"/>
              <a:t>CLASSIFICATION</a:t>
            </a:r>
          </a:p>
        </p:txBody>
      </p:sp>
      <p:sp>
        <p:nvSpPr>
          <p:cNvPr id="1037" name="Rectangle"/>
          <p:cNvSpPr/>
          <p:nvPr/>
        </p:nvSpPr>
        <p:spPr>
          <a:xfrm>
            <a:off x="970568" y="1386448"/>
            <a:ext cx="220790" cy="237928"/>
          </a:xfrm>
          <a:prstGeom prst="rect">
            <a:avLst/>
          </a:prstGeom>
          <a:gradFill>
            <a:gsLst>
              <a:gs pos="0">
                <a:srgbClr val="60A09F"/>
              </a:gs>
              <a:gs pos="100000">
                <a:srgbClr val="4977A2"/>
              </a:gs>
            </a:gsLst>
            <a:lin ang="5942344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38" name="Rectangle"/>
          <p:cNvSpPr/>
          <p:nvPr/>
        </p:nvSpPr>
        <p:spPr>
          <a:xfrm>
            <a:off x="970568" y="1780148"/>
            <a:ext cx="220790" cy="23792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39" name="Standards-based processes  with Invitae improvements"/>
          <p:cNvSpPr txBox="1"/>
          <p:nvPr/>
        </p:nvSpPr>
        <p:spPr>
          <a:xfrm>
            <a:off x="1243642" y="1371147"/>
            <a:ext cx="1918756" cy="44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700">
                <a:solidFill>
                  <a:srgbClr val="585858"/>
                </a:solidFill>
              </a:defRPr>
            </a:pPr>
            <a:r>
              <a:rPr sz="1000" dirty="0"/>
              <a:t>Standards-based processes </a:t>
            </a:r>
            <a:br>
              <a:rPr sz="1000" dirty="0"/>
            </a:br>
            <a:r>
              <a:rPr sz="1000" dirty="0"/>
              <a:t>with Invitae improvements</a:t>
            </a:r>
          </a:p>
        </p:txBody>
      </p:sp>
      <p:sp>
        <p:nvSpPr>
          <p:cNvPr id="1040" name="Standard clinical processes"/>
          <p:cNvSpPr txBox="1"/>
          <p:nvPr/>
        </p:nvSpPr>
        <p:spPr>
          <a:xfrm>
            <a:off x="1243642" y="1828348"/>
            <a:ext cx="1263096" cy="44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585858"/>
                </a:solidFill>
              </a:defRPr>
            </a:lvl1pPr>
          </a:lstStyle>
          <a:p>
            <a:r>
              <a:rPr sz="1000"/>
              <a:t>Standard clinical processes</a:t>
            </a:r>
          </a:p>
        </p:txBody>
      </p:sp>
      <p:sp>
        <p:nvSpPr>
          <p:cNvPr id="1041" name="VALIDATION"/>
          <p:cNvSpPr txBox="1"/>
          <p:nvPr/>
        </p:nvSpPr>
        <p:spPr>
          <a:xfrm>
            <a:off x="3851195" y="3249299"/>
            <a:ext cx="742421" cy="19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600" b="1">
                <a:solidFill>
                  <a:srgbClr val="1A70AB"/>
                </a:solidFill>
              </a:defRPr>
            </a:lvl1pPr>
          </a:lstStyle>
          <a:p>
            <a:r>
              <a:t>VALIDATION</a:t>
            </a:r>
          </a:p>
        </p:txBody>
      </p:sp>
      <p:sp>
        <p:nvSpPr>
          <p:cNvPr id="1042" name="Line"/>
          <p:cNvSpPr/>
          <p:nvPr/>
        </p:nvSpPr>
        <p:spPr>
          <a:xfrm>
            <a:off x="948586" y="3327530"/>
            <a:ext cx="2880842" cy="3"/>
          </a:xfrm>
          <a:prstGeom prst="line">
            <a:avLst/>
          </a:prstGeom>
          <a:ln w="12700">
            <a:solidFill>
              <a:srgbClr val="1A70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3" name="Line"/>
          <p:cNvSpPr/>
          <p:nvPr/>
        </p:nvSpPr>
        <p:spPr>
          <a:xfrm>
            <a:off x="4599836" y="3327530"/>
            <a:ext cx="2827166" cy="3"/>
          </a:xfrm>
          <a:prstGeom prst="line">
            <a:avLst/>
          </a:prstGeom>
          <a:ln w="12700">
            <a:solidFill>
              <a:srgbClr val="1A70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4" name="350–400x"/>
          <p:cNvSpPr txBox="1"/>
          <p:nvPr/>
        </p:nvSpPr>
        <p:spPr>
          <a:xfrm>
            <a:off x="2187541" y="4171318"/>
            <a:ext cx="1048971" cy="3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1600" b="1">
                <a:solidFill>
                  <a:srgbClr val="585858"/>
                </a:solidFill>
              </a:defRPr>
            </a:lvl1pPr>
          </a:lstStyle>
          <a:p>
            <a:r>
              <a:t>350–400x </a:t>
            </a:r>
          </a:p>
        </p:txBody>
      </p:sp>
      <p:sp>
        <p:nvSpPr>
          <p:cNvPr id="1045" name="Average"/>
          <p:cNvSpPr txBox="1"/>
          <p:nvPr/>
        </p:nvSpPr>
        <p:spPr>
          <a:xfrm>
            <a:off x="2675376" y="4482528"/>
            <a:ext cx="505306" cy="22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585858"/>
                </a:solidFill>
              </a:defRPr>
            </a:lvl1pPr>
          </a:lstStyle>
          <a:p>
            <a:r>
              <a:t>Average</a:t>
            </a:r>
          </a:p>
        </p:txBody>
      </p:sp>
      <p:sp>
        <p:nvSpPr>
          <p:cNvPr id="1046" name="Google Shape;681;p66"/>
          <p:cNvSpPr txBox="1"/>
          <p:nvPr/>
        </p:nvSpPr>
        <p:spPr>
          <a:xfrm>
            <a:off x="6649387" y="4903839"/>
            <a:ext cx="1800418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00">
                <a:solidFill>
                  <a:srgbClr val="7F7F7F"/>
                </a:solidFill>
              </a:defRPr>
            </a:pPr>
            <a:r>
              <a:rPr sz="500"/>
              <a:t>Richards </a:t>
            </a:r>
            <a:r>
              <a:rPr sz="500" i="1"/>
              <a:t>et al., Genet Med </a:t>
            </a:r>
            <a:r>
              <a:rPr sz="500"/>
              <a:t>2015</a:t>
            </a:r>
          </a:p>
          <a:p>
            <a:pPr>
              <a:defRPr sz="500">
                <a:solidFill>
                  <a:srgbClr val="7F7F7F"/>
                </a:solidFill>
              </a:defRPr>
            </a:pPr>
            <a:r>
              <a:rPr sz="500"/>
              <a:t>Nykamp et al., </a:t>
            </a:r>
            <a:r>
              <a:rPr sz="500">
                <a:solidFill>
                  <a:srgbClr val="646464"/>
                </a:solidFill>
              </a:rPr>
              <a:t>Genet Med. 2017 Oct;19(10):1105-1117.</a:t>
            </a:r>
          </a:p>
        </p:txBody>
      </p:sp>
      <p:grpSp>
        <p:nvGrpSpPr>
          <p:cNvPr id="1049" name="Group"/>
          <p:cNvGrpSpPr/>
          <p:nvPr/>
        </p:nvGrpSpPr>
        <p:grpSpPr>
          <a:xfrm>
            <a:off x="6238737" y="3617080"/>
            <a:ext cx="2249340" cy="948345"/>
            <a:chOff x="0" y="0"/>
            <a:chExt cx="2249338" cy="948344"/>
          </a:xfrm>
        </p:grpSpPr>
        <p:pic>
          <p:nvPicPr>
            <p:cNvPr id="1047" name="Google Shape;680;p66" descr="Google Shape;680;p66"/>
            <p:cNvPicPr>
              <a:picLocks noChangeAspect="1"/>
            </p:cNvPicPr>
            <p:nvPr/>
          </p:nvPicPr>
          <p:blipFill>
            <a:blip r:embed="rId6">
              <a:extLst/>
            </a:blip>
            <a:srcRect t="29782"/>
            <a:stretch>
              <a:fillRect/>
            </a:stretch>
          </p:blipFill>
          <p:spPr>
            <a:xfrm>
              <a:off x="41003" y="284766"/>
              <a:ext cx="2167333" cy="663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8" name="Google Shape;687;p66" descr="Google Shape;687;p6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7482" r="3326" b="79372"/>
            <a:stretch>
              <a:fillRect/>
            </a:stretch>
          </p:blipFill>
          <p:spPr>
            <a:xfrm>
              <a:off x="0" y="0"/>
              <a:ext cx="2249339" cy="292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0" name="Screen Shot 2019-02-08 at 3.11.00 PM.png" descr="Screen Shot 2019-02-08 at 3.11.0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2624" y="3892997"/>
            <a:ext cx="1200151" cy="86398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42586"/>
              </a:srgbClr>
            </a:outerShdw>
          </a:effectLst>
        </p:spPr>
      </p:pic>
      <p:sp>
        <p:nvSpPr>
          <p:cNvPr id="1051" name="Circle"/>
          <p:cNvSpPr/>
          <p:nvPr/>
        </p:nvSpPr>
        <p:spPr>
          <a:xfrm>
            <a:off x="1907151" y="3553580"/>
            <a:ext cx="74627" cy="74627"/>
          </a:xfrm>
          <a:prstGeom prst="ellipse">
            <a:avLst/>
          </a:prstGeom>
          <a:solidFill>
            <a:srgbClr val="1A70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52" name="Line"/>
          <p:cNvSpPr/>
          <p:nvPr/>
        </p:nvSpPr>
        <p:spPr>
          <a:xfrm flipV="1">
            <a:off x="4725763" y="3324893"/>
            <a:ext cx="2" cy="256973"/>
          </a:xfrm>
          <a:prstGeom prst="line">
            <a:avLst/>
          </a:prstGeom>
          <a:ln w="12700">
            <a:solidFill>
              <a:srgbClr val="1A70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53" name="Line"/>
          <p:cNvSpPr/>
          <p:nvPr/>
        </p:nvSpPr>
        <p:spPr>
          <a:xfrm flipV="1">
            <a:off x="6916514" y="3324893"/>
            <a:ext cx="2" cy="256973"/>
          </a:xfrm>
          <a:prstGeom prst="line">
            <a:avLst/>
          </a:prstGeom>
          <a:ln w="12700">
            <a:solidFill>
              <a:srgbClr val="1A70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54" name="Circle"/>
          <p:cNvSpPr/>
          <p:nvPr/>
        </p:nvSpPr>
        <p:spPr>
          <a:xfrm>
            <a:off x="6879203" y="3553580"/>
            <a:ext cx="74627" cy="74627"/>
          </a:xfrm>
          <a:prstGeom prst="ellipse">
            <a:avLst/>
          </a:prstGeom>
          <a:solidFill>
            <a:srgbClr val="1A70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55" name="Circle"/>
          <p:cNvSpPr/>
          <p:nvPr/>
        </p:nvSpPr>
        <p:spPr>
          <a:xfrm>
            <a:off x="4690303" y="3558078"/>
            <a:ext cx="74627" cy="74627"/>
          </a:xfrm>
          <a:prstGeom prst="ellipse">
            <a:avLst/>
          </a:prstGeom>
          <a:solidFill>
            <a:srgbClr val="1A70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056" name="Google Shape;678;p66" descr="Google Shape;678;p6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00187" y="4670836"/>
            <a:ext cx="699848" cy="2177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7" name="Google Shape;119;p21"/>
          <p:cNvSpPr txBox="1"/>
          <p:nvPr/>
        </p:nvSpPr>
        <p:spPr>
          <a:xfrm>
            <a:off x="4414235" y="5904374"/>
            <a:ext cx="4470304" cy="141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999" tIns="31999" rIns="31999" bIns="31999">
            <a:spAutoFit/>
          </a:bodyPr>
          <a:lstStyle/>
          <a:p>
            <a:pPr algn="r">
              <a:defRPr sz="500">
                <a:solidFill>
                  <a:schemeClr val="accent2"/>
                </a:solidFill>
              </a:defRPr>
            </a:pPr>
            <a:r>
              <a:rPr sz="500" dirty="0"/>
              <a:t>© 2019 Invitae Corporation. All Rights Reserved.  |  </a:t>
            </a:r>
            <a:r>
              <a:rPr sz="500" b="1" dirty="0"/>
              <a:t>CONFIDENTIAL</a:t>
            </a:r>
          </a:p>
        </p:txBody>
      </p:sp>
      <p:sp>
        <p:nvSpPr>
          <p:cNvPr id="1058" name="Advanced customized bioinformatics…"/>
          <p:cNvSpPr txBox="1"/>
          <p:nvPr/>
        </p:nvSpPr>
        <p:spPr>
          <a:xfrm>
            <a:off x="3771637" y="5077355"/>
            <a:ext cx="1679185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500">
                <a:solidFill>
                  <a:srgbClr val="7F7F7F"/>
                </a:solidFill>
              </a:defRPr>
            </a:pPr>
            <a:r>
              <a:rPr sz="500"/>
              <a:t>Advanced customized bioinformatics</a:t>
            </a:r>
            <a:endParaRPr sz="500">
              <a:solidFill>
                <a:srgbClr val="000000"/>
              </a:solidFill>
            </a:endParaRPr>
          </a:p>
          <a:p>
            <a:pPr>
              <a:defRPr sz="500">
                <a:solidFill>
                  <a:srgbClr val="7F7F7F"/>
                </a:solidFill>
              </a:defRPr>
            </a:pPr>
            <a:r>
              <a:rPr sz="500"/>
              <a:t>Lincoln </a:t>
            </a:r>
            <a:r>
              <a:rPr sz="500" i="1"/>
              <a:t>et al., J Mol Diag </a:t>
            </a:r>
            <a:r>
              <a:rPr sz="500"/>
              <a:t>2015</a:t>
            </a:r>
          </a:p>
        </p:txBody>
      </p:sp>
      <p:sp>
        <p:nvSpPr>
          <p:cNvPr id="1059" name="HIGH &amp; EVEN COVERAGE"/>
          <p:cNvSpPr txBox="1"/>
          <p:nvPr/>
        </p:nvSpPr>
        <p:spPr>
          <a:xfrm>
            <a:off x="2187541" y="4087102"/>
            <a:ext cx="1389395" cy="18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0000"/>
              </a:lnSpc>
              <a:defRPr sz="600" b="1" spc="-18">
                <a:solidFill>
                  <a:srgbClr val="585858"/>
                </a:solidFill>
              </a:defRPr>
            </a:lvl1pPr>
          </a:lstStyle>
          <a:p>
            <a:r>
              <a:t>HIGH &amp; EVEN COVERAGE</a:t>
            </a:r>
          </a:p>
        </p:txBody>
      </p:sp>
      <p:pic>
        <p:nvPicPr>
          <p:cNvPr id="1060" name="Google Shape;705;p66" descr="Google Shape;705;p6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53286" y="3648842"/>
            <a:ext cx="2102587" cy="1420217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Rectangle"/>
          <p:cNvSpPr/>
          <p:nvPr/>
        </p:nvSpPr>
        <p:spPr>
          <a:xfrm>
            <a:off x="4237154" y="3684302"/>
            <a:ext cx="722751" cy="520921"/>
          </a:xfrm>
          <a:prstGeom prst="rect">
            <a:avLst/>
          </a:prstGeom>
          <a:solidFill>
            <a:srgbClr val="189CBF"/>
          </a:solidFill>
          <a:ln w="25400">
            <a:solidFill>
              <a:srgbClr val="189CBF"/>
            </a:solidFill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endParaRPr sz="1100"/>
          </a:p>
        </p:txBody>
      </p:sp>
      <p:sp>
        <p:nvSpPr>
          <p:cNvPr id="1062" name="GATK Haplotype Mapper"/>
          <p:cNvSpPr txBox="1"/>
          <p:nvPr/>
        </p:nvSpPr>
        <p:spPr>
          <a:xfrm>
            <a:off x="4249854" y="3697631"/>
            <a:ext cx="722751" cy="47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sz="1100"/>
              <a:t>GATK </a:t>
            </a:r>
            <a:r>
              <a:rPr sz="800"/>
              <a:t>Haplotype Mapper</a:t>
            </a:r>
          </a:p>
        </p:txBody>
      </p:sp>
      <p:pic>
        <p:nvPicPr>
          <p:cNvPr id="106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07329" y="1236110"/>
            <a:ext cx="1048972" cy="1048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34522" y="1271104"/>
            <a:ext cx="699848" cy="10393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3118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5965825"/>
            <a:ext cx="2219325" cy="6904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229600" cy="46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9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Avenir Book" charset="0"/>
                <a:cs typeface="Avenir Book" charset="0"/>
              </a:rPr>
              <a:t>Rigorous variant interpretation and reporting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457200" y="1092742"/>
            <a:ext cx="8229600" cy="493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n-lt"/>
                <a:ea typeface="Avenir Book" charset="0"/>
                <a:cs typeface="Avenir Book" charset="0"/>
              </a:rPr>
              <a:t>Linear process of variant interpretation involving scientists, genetic counselors, and laboratory directors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Avenir Book" charset="0"/>
                <a:cs typeface="Avenir Book" charset="0"/>
              </a:rPr>
              <a:t>Rigorous application of Sherloc to ensure transparency and consistency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Avenir Book" charset="0"/>
                <a:cs typeface="Avenir Book" charset="0"/>
              </a:rPr>
              <a:t>Performed in an auditable custom-built software platform</a:t>
            </a:r>
            <a:endParaRPr lang="en-US" sz="1600" strike="sngStrike" dirty="0">
              <a:solidFill>
                <a:schemeClr val="tx1"/>
              </a:solidFill>
              <a:latin typeface="+mn-lt"/>
              <a:ea typeface="Avenir Book" charset="0"/>
              <a:cs typeface="Avenir Book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036320" y="2498877"/>
            <a:ext cx="6996510" cy="4007430"/>
            <a:chOff x="400368" y="1089587"/>
            <a:chExt cx="8498604" cy="5142099"/>
          </a:xfrm>
        </p:grpSpPr>
        <p:grpSp>
          <p:nvGrpSpPr>
            <p:cNvPr id="184" name="Group 183"/>
            <p:cNvGrpSpPr/>
            <p:nvPr/>
          </p:nvGrpSpPr>
          <p:grpSpPr>
            <a:xfrm>
              <a:off x="457199" y="1277989"/>
              <a:ext cx="2793742" cy="1073081"/>
              <a:chOff x="457199" y="1277989"/>
              <a:chExt cx="2793742" cy="1073081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869831" y="1277989"/>
                <a:ext cx="1435751" cy="315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venir Medium"/>
                    <a:cs typeface="Avenir Medium"/>
                  </a:rPr>
                  <a:t>Variant scientists</a:t>
                </a:r>
              </a:p>
            </p:txBody>
          </p:sp>
          <p:sp>
            <p:nvSpPr>
              <p:cNvPr id="240" name="Right Brace 239"/>
              <p:cNvSpPr/>
              <p:nvPr/>
            </p:nvSpPr>
            <p:spPr>
              <a:xfrm rot="16200000">
                <a:off x="1710929" y="811059"/>
                <a:ext cx="286281" cy="2793742"/>
              </a:xfrm>
              <a:prstGeom prst="rightBrace">
                <a:avLst/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/>
                  <a:cs typeface="Arial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1851668" y="1658972"/>
                <a:ext cx="0" cy="529211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2612865" y="1089587"/>
              <a:ext cx="2103211" cy="1431631"/>
              <a:chOff x="2598421" y="1093137"/>
              <a:chExt cx="2103211" cy="1431631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2897565" y="1093137"/>
                <a:ext cx="1607640" cy="315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venir Medium"/>
                    <a:cs typeface="Avenir Medium"/>
                  </a:rPr>
                  <a:t>Genetic counselors</a:t>
                </a:r>
              </a:p>
            </p:txBody>
          </p:sp>
          <p:cxnSp>
            <p:nvCxnSpPr>
              <p:cNvPr id="237" name="Straight Connector 236"/>
              <p:cNvCxnSpPr/>
              <p:nvPr/>
            </p:nvCxnSpPr>
            <p:spPr>
              <a:xfrm flipH="1">
                <a:off x="3998685" y="1427699"/>
                <a:ext cx="10" cy="923598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ight Brace 237"/>
              <p:cNvSpPr/>
              <p:nvPr/>
            </p:nvSpPr>
            <p:spPr>
              <a:xfrm rot="16200000">
                <a:off x="3506887" y="1330022"/>
                <a:ext cx="286280" cy="2103211"/>
              </a:xfrm>
              <a:prstGeom prst="rightBrace">
                <a:avLst>
                  <a:gd name="adj1" fmla="val 8333"/>
                  <a:gd name="adj2" fmla="val 66620"/>
                </a:avLst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/>
                  <a:cs typeface="Arial"/>
                </a:endParaRPr>
              </a:p>
            </p:txBody>
          </p:sp>
        </p:grpSp>
        <p:graphicFrame>
          <p:nvGraphicFramePr>
            <p:cNvPr id="186" name="Diagram 185"/>
            <p:cNvGraphicFramePr/>
            <p:nvPr>
              <p:extLst/>
            </p:nvPr>
          </p:nvGraphicFramePr>
          <p:xfrm>
            <a:off x="449281" y="2456511"/>
            <a:ext cx="8237519" cy="10304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87" name="Group 186"/>
            <p:cNvGrpSpPr/>
            <p:nvPr/>
          </p:nvGrpSpPr>
          <p:grpSpPr>
            <a:xfrm>
              <a:off x="4350436" y="1439353"/>
              <a:ext cx="2205038" cy="903397"/>
              <a:chOff x="4350436" y="1439353"/>
              <a:chExt cx="2205038" cy="903397"/>
            </a:xfrm>
          </p:grpSpPr>
          <p:sp>
            <p:nvSpPr>
              <p:cNvPr id="234" name="Right Brace 233"/>
              <p:cNvSpPr/>
              <p:nvPr/>
            </p:nvSpPr>
            <p:spPr>
              <a:xfrm rot="16200000">
                <a:off x="5291831" y="1115076"/>
                <a:ext cx="286279" cy="2169069"/>
              </a:xfrm>
              <a:prstGeom prst="rightBrace">
                <a:avLst>
                  <a:gd name="adj1" fmla="val 8333"/>
                  <a:gd name="adj2" fmla="val 64504"/>
                </a:avLst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940035" y="1439353"/>
                <a:ext cx="1615439" cy="51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Avenir Medium"/>
                    <a:cs typeface="Avenir Medium"/>
                  </a:rPr>
                  <a:t>Medical geneticists</a:t>
                </a:r>
              </a:p>
              <a:p>
                <a:pPr algn="ctr"/>
                <a:r>
                  <a:rPr lang="en-US" sz="1000" dirty="0">
                    <a:latin typeface="Avenir Medium"/>
                    <a:cs typeface="Avenir Medium"/>
                  </a:rPr>
                  <a:t>Senior scientists</a:t>
                </a: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4800674" y="1093137"/>
              <a:ext cx="3973372" cy="1440291"/>
              <a:chOff x="4800674" y="1093137"/>
              <a:chExt cx="3973372" cy="1440291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7599712" y="1432875"/>
                <a:ext cx="0" cy="953375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ight Brace 231"/>
              <p:cNvSpPr/>
              <p:nvPr/>
            </p:nvSpPr>
            <p:spPr>
              <a:xfrm rot="16200000">
                <a:off x="6644220" y="403603"/>
                <a:ext cx="286279" cy="3973372"/>
              </a:xfrm>
              <a:prstGeom prst="rightBrace">
                <a:avLst>
                  <a:gd name="adj1" fmla="val 8333"/>
                  <a:gd name="adj2" fmla="val 70528"/>
                </a:avLst>
              </a:prstGeom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316066" y="1093137"/>
                <a:ext cx="1807873" cy="315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venir Medium"/>
                    <a:cs typeface="Avenir Medium"/>
                  </a:rPr>
                  <a:t>Licensed lab directors 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400369" y="3512202"/>
              <a:ext cx="8373677" cy="365734"/>
              <a:chOff x="400369" y="3512202"/>
              <a:chExt cx="8373677" cy="365734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897565" y="3585327"/>
                <a:ext cx="5876481" cy="292609"/>
                <a:chOff x="2288250" y="73508"/>
                <a:chExt cx="6367693" cy="596811"/>
              </a:xfrm>
            </p:grpSpPr>
            <p:sp>
              <p:nvSpPr>
                <p:cNvPr id="229" name="Chevron 228"/>
                <p:cNvSpPr/>
                <p:nvPr/>
              </p:nvSpPr>
              <p:spPr>
                <a:xfrm>
                  <a:off x="2288250" y="73510"/>
                  <a:ext cx="6367693" cy="596809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0" name="Chevron 6"/>
                <p:cNvSpPr/>
                <p:nvPr/>
              </p:nvSpPr>
              <p:spPr>
                <a:xfrm>
                  <a:off x="2671168" y="73508"/>
                  <a:ext cx="4133919" cy="5595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>
                      <a:latin typeface="Avenir Book"/>
                      <a:cs typeface="Avenir Book"/>
                    </a:rPr>
                    <a:t>Exhaustive searches of the literature and databases.</a:t>
                  </a: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400369" y="3512202"/>
                <a:ext cx="2850572" cy="361533"/>
                <a:chOff x="183255" y="384"/>
                <a:chExt cx="2338686" cy="719048"/>
              </a:xfrm>
            </p:grpSpPr>
            <p:sp>
              <p:nvSpPr>
                <p:cNvPr id="227" name="Chevron 226"/>
                <p:cNvSpPr/>
                <p:nvPr/>
              </p:nvSpPr>
              <p:spPr>
                <a:xfrm>
                  <a:off x="183255" y="384"/>
                  <a:ext cx="2338686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8" name="Chevron 4"/>
                <p:cNvSpPr/>
                <p:nvPr/>
              </p:nvSpPr>
              <p:spPr>
                <a:xfrm>
                  <a:off x="542779" y="384"/>
                  <a:ext cx="1619638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>
                      <a:latin typeface="Avenir Book"/>
                      <a:cs typeface="Avenir Book"/>
                    </a:rPr>
                    <a:t>Research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400368" y="3982926"/>
              <a:ext cx="8373678" cy="365760"/>
              <a:chOff x="400368" y="3943834"/>
              <a:chExt cx="8373678" cy="365760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2897564" y="4005309"/>
                <a:ext cx="5876482" cy="292608"/>
                <a:chOff x="2288250" y="73510"/>
                <a:chExt cx="6367694" cy="596810"/>
              </a:xfrm>
            </p:grpSpPr>
            <p:sp>
              <p:nvSpPr>
                <p:cNvPr id="223" name="Chevron 222"/>
                <p:cNvSpPr/>
                <p:nvPr/>
              </p:nvSpPr>
              <p:spPr>
                <a:xfrm>
                  <a:off x="2288250" y="73510"/>
                  <a:ext cx="6367694" cy="59681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4" name="Chevron 6"/>
                <p:cNvSpPr/>
                <p:nvPr/>
              </p:nvSpPr>
              <p:spPr>
                <a:xfrm>
                  <a:off x="2768681" y="73510"/>
                  <a:ext cx="4806695" cy="5968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>
                      <a:latin typeface="Avenir Book"/>
                      <a:cs typeface="Avenir Book"/>
                    </a:rPr>
                    <a:t>Are published assertions convincing? </a:t>
                  </a:r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400368" y="3943834"/>
                <a:ext cx="2850572" cy="365760"/>
                <a:chOff x="183255" y="384"/>
                <a:chExt cx="2338686" cy="719048"/>
              </a:xfrm>
            </p:grpSpPr>
            <p:sp>
              <p:nvSpPr>
                <p:cNvPr id="221" name="Chevron 220"/>
                <p:cNvSpPr/>
                <p:nvPr/>
              </p:nvSpPr>
              <p:spPr>
                <a:xfrm>
                  <a:off x="183255" y="384"/>
                  <a:ext cx="2338686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2" name="Chevron 4"/>
                <p:cNvSpPr/>
                <p:nvPr/>
              </p:nvSpPr>
              <p:spPr>
                <a:xfrm>
                  <a:off x="542779" y="384"/>
                  <a:ext cx="1619638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>
                      <a:latin typeface="Avenir Book"/>
                      <a:cs typeface="Avenir Book"/>
                    </a:rPr>
                    <a:t>Critical evaluation</a:t>
                  </a:r>
                  <a:endParaRPr lang="en-US" sz="1000" kern="1200" dirty="0">
                    <a:latin typeface="Avenir Book"/>
                    <a:cs typeface="Avenir Book"/>
                  </a:endParaRP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49281" y="4453676"/>
              <a:ext cx="8373678" cy="365760"/>
              <a:chOff x="449281" y="4378669"/>
              <a:chExt cx="8373678" cy="365760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946477" y="4440144"/>
                <a:ext cx="5876482" cy="292608"/>
                <a:chOff x="2288250" y="73510"/>
                <a:chExt cx="6367694" cy="596810"/>
              </a:xfrm>
            </p:grpSpPr>
            <p:sp>
              <p:nvSpPr>
                <p:cNvPr id="217" name="Chevron 216"/>
                <p:cNvSpPr/>
                <p:nvPr/>
              </p:nvSpPr>
              <p:spPr>
                <a:xfrm>
                  <a:off x="2288250" y="73510"/>
                  <a:ext cx="6367694" cy="59681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Chevron 6"/>
                <p:cNvSpPr/>
                <p:nvPr/>
              </p:nvSpPr>
              <p:spPr>
                <a:xfrm>
                  <a:off x="2734297" y="73510"/>
                  <a:ext cx="5837239" cy="5968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spc="-50" dirty="0">
                      <a:latin typeface="Avenir Book"/>
                      <a:cs typeface="Avenir Book"/>
                    </a:rPr>
                    <a:t>How does this evidence contribute to an argument? </a:t>
                  </a: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449281" y="4378669"/>
                <a:ext cx="2850572" cy="365760"/>
                <a:chOff x="183255" y="384"/>
                <a:chExt cx="2338686" cy="719048"/>
              </a:xfrm>
            </p:grpSpPr>
            <p:sp>
              <p:nvSpPr>
                <p:cNvPr id="215" name="Chevron 214"/>
                <p:cNvSpPr/>
                <p:nvPr/>
              </p:nvSpPr>
              <p:spPr>
                <a:xfrm>
                  <a:off x="183255" y="384"/>
                  <a:ext cx="2338686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6" name="Chevron 4"/>
                <p:cNvSpPr/>
                <p:nvPr/>
              </p:nvSpPr>
              <p:spPr>
                <a:xfrm>
                  <a:off x="397795" y="384"/>
                  <a:ext cx="1931062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>
                      <a:latin typeface="Avenir Book"/>
                      <a:cs typeface="Avenir Book"/>
                    </a:rPr>
                    <a:t>Evidence structuring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504294" y="4924426"/>
              <a:ext cx="8394678" cy="365760"/>
              <a:chOff x="449281" y="4868944"/>
              <a:chExt cx="8394678" cy="365760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2946477" y="4930419"/>
                <a:ext cx="5897482" cy="292608"/>
                <a:chOff x="2288250" y="73510"/>
                <a:chExt cx="6390449" cy="596810"/>
              </a:xfrm>
            </p:grpSpPr>
            <p:sp>
              <p:nvSpPr>
                <p:cNvPr id="211" name="Chevron 210"/>
                <p:cNvSpPr/>
                <p:nvPr/>
              </p:nvSpPr>
              <p:spPr>
                <a:xfrm>
                  <a:off x="2288250" y="73510"/>
                  <a:ext cx="6367694" cy="59681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2" name="Chevron 6"/>
                <p:cNvSpPr/>
                <p:nvPr/>
              </p:nvSpPr>
              <p:spPr>
                <a:xfrm>
                  <a:off x="2746921" y="73510"/>
                  <a:ext cx="5931778" cy="5968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spc="-50" dirty="0">
                      <a:latin typeface="Avenir Book"/>
                      <a:cs typeface="Avenir Book"/>
                    </a:rPr>
                    <a:t>Does all the evidence combined meet our threshold?</a:t>
                  </a: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449281" y="4868944"/>
                <a:ext cx="2850572" cy="365760"/>
                <a:chOff x="183255" y="384"/>
                <a:chExt cx="2338686" cy="719048"/>
              </a:xfrm>
            </p:grpSpPr>
            <p:sp>
              <p:nvSpPr>
                <p:cNvPr id="209" name="Chevron 208"/>
                <p:cNvSpPr/>
                <p:nvPr/>
              </p:nvSpPr>
              <p:spPr>
                <a:xfrm>
                  <a:off x="183255" y="384"/>
                  <a:ext cx="2338686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0" name="Chevron 4"/>
                <p:cNvSpPr/>
                <p:nvPr/>
              </p:nvSpPr>
              <p:spPr>
                <a:xfrm>
                  <a:off x="275788" y="384"/>
                  <a:ext cx="2215583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spc="-40" dirty="0">
                      <a:latin typeface="Avenir Book"/>
                      <a:cs typeface="Avenir Book"/>
                    </a:rPr>
                    <a:t>Synthesis and classification</a:t>
                  </a:r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2441897" y="5395176"/>
              <a:ext cx="6384727" cy="365760"/>
              <a:chOff x="2441897" y="5362476"/>
              <a:chExt cx="6384727" cy="365760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2950142" y="5377736"/>
                <a:ext cx="5876482" cy="292608"/>
                <a:chOff x="2288250" y="73510"/>
                <a:chExt cx="6367694" cy="596810"/>
              </a:xfrm>
            </p:grpSpPr>
            <p:sp>
              <p:nvSpPr>
                <p:cNvPr id="205" name="Chevron 204"/>
                <p:cNvSpPr/>
                <p:nvPr/>
              </p:nvSpPr>
              <p:spPr>
                <a:xfrm>
                  <a:off x="2288250" y="73510"/>
                  <a:ext cx="6367694" cy="59681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06" name="Chevron 6"/>
                <p:cNvSpPr/>
                <p:nvPr/>
              </p:nvSpPr>
              <p:spPr>
                <a:xfrm>
                  <a:off x="3826298" y="73510"/>
                  <a:ext cx="4779142" cy="5968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spc="-50" dirty="0">
                      <a:latin typeface="Avenir Book"/>
                      <a:cs typeface="Avenir Book"/>
                    </a:rPr>
                    <a:t>Summarize evidence and logic in a clear way.</a:t>
                  </a: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2441897" y="5362476"/>
                <a:ext cx="1857734" cy="365760"/>
                <a:chOff x="183255" y="384"/>
                <a:chExt cx="2338686" cy="719048"/>
              </a:xfrm>
            </p:grpSpPr>
            <p:sp>
              <p:nvSpPr>
                <p:cNvPr id="203" name="Chevron 202"/>
                <p:cNvSpPr/>
                <p:nvPr/>
              </p:nvSpPr>
              <p:spPr>
                <a:xfrm>
                  <a:off x="183255" y="384"/>
                  <a:ext cx="2338686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Chevron 4"/>
                <p:cNvSpPr/>
                <p:nvPr/>
              </p:nvSpPr>
              <p:spPr>
                <a:xfrm>
                  <a:off x="542779" y="384"/>
                  <a:ext cx="1619638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>
                      <a:latin typeface="Avenir Book"/>
                      <a:cs typeface="Avenir Book"/>
                    </a:rPr>
                    <a:t>Write-up</a:t>
                  </a:r>
                  <a:endParaRPr lang="en-US" sz="1000" kern="1200" dirty="0">
                    <a:latin typeface="Avenir Book"/>
                    <a:cs typeface="Avenir Book"/>
                  </a:endParaRP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4350436" y="5865926"/>
              <a:ext cx="4522796" cy="365760"/>
              <a:chOff x="4350436" y="5865926"/>
              <a:chExt cx="4522796" cy="365760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4870333" y="5881186"/>
                <a:ext cx="4002899" cy="292608"/>
                <a:chOff x="2306786" y="73510"/>
                <a:chExt cx="6367694" cy="596810"/>
              </a:xfrm>
            </p:grpSpPr>
            <p:sp>
              <p:nvSpPr>
                <p:cNvPr id="199" name="Chevron 198"/>
                <p:cNvSpPr/>
                <p:nvPr/>
              </p:nvSpPr>
              <p:spPr>
                <a:xfrm>
                  <a:off x="2306786" y="73510"/>
                  <a:ext cx="6367694" cy="596810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00" name="Chevron 6"/>
                <p:cNvSpPr/>
                <p:nvPr/>
              </p:nvSpPr>
              <p:spPr>
                <a:xfrm>
                  <a:off x="4695863" y="73510"/>
                  <a:ext cx="3904476" cy="5968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780" tIns="8890" rIns="0" bIns="889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spc="-50" dirty="0">
                      <a:latin typeface="Avenir Book"/>
                      <a:cs typeface="Avenir Book"/>
                    </a:rPr>
                    <a:t>Check, then check again.</a:t>
                  </a:r>
                  <a:endParaRPr lang="en-US" sz="1000" kern="1200" spc="-50" dirty="0">
                    <a:latin typeface="Avenir Book"/>
                    <a:cs typeface="Avenir Book"/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4350436" y="5865926"/>
                <a:ext cx="1965630" cy="365760"/>
                <a:chOff x="183255" y="384"/>
                <a:chExt cx="1430701" cy="719048"/>
              </a:xfrm>
            </p:grpSpPr>
            <p:sp>
              <p:nvSpPr>
                <p:cNvPr id="197" name="Chevron 196"/>
                <p:cNvSpPr/>
                <p:nvPr/>
              </p:nvSpPr>
              <p:spPr>
                <a:xfrm>
                  <a:off x="183255" y="384"/>
                  <a:ext cx="1430701" cy="719048"/>
                </a:xfrm>
                <a:prstGeom prst="chevron">
                  <a:avLst/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8" name="Chevron 4"/>
                <p:cNvSpPr/>
                <p:nvPr/>
              </p:nvSpPr>
              <p:spPr>
                <a:xfrm>
                  <a:off x="650885" y="384"/>
                  <a:ext cx="802655" cy="7190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12700" rIns="0" bIns="12700" numCol="1" spcCol="1270" anchor="ctr" anchorCtr="0">
                  <a:noAutofit/>
                </a:bodyPr>
                <a:lstStyle/>
                <a:p>
                  <a:pPr lvl="0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>
                      <a:latin typeface="Avenir Book"/>
                      <a:cs typeface="Avenir Book"/>
                    </a:rPr>
                    <a:t>QC</a:t>
                  </a:r>
                  <a:endParaRPr lang="en-US" sz="1000" kern="1200" dirty="0">
                    <a:latin typeface="Avenir Book"/>
                    <a:cs typeface="Avenir Book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65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6ED6-8E80-9547-83A7-D66F8494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EBBF-65AD-E043-9497-96F80B17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Patient’s clinical history</a:t>
            </a:r>
          </a:p>
          <a:p>
            <a:endParaRPr lang="en-US" dirty="0"/>
          </a:p>
          <a:p>
            <a:pPr lvl="1"/>
            <a:r>
              <a:rPr lang="en-US" dirty="0"/>
              <a:t>30 year old male with history of gastroesophageal reflux, gastroparesis, emesis, failure to thrive, low body weight, visceral hypersensitivity, fatigue, low IgG, leukopenia, elevated urine lactate.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Family history of paternal half-sister with hereditary fructose intolerance</a:t>
            </a:r>
          </a:p>
        </p:txBody>
      </p:sp>
    </p:spTree>
    <p:extLst>
      <p:ext uri="{BB962C8B-B14F-4D97-AF65-F5344CB8AC3E}">
        <p14:creationId xmlns:p14="http://schemas.microsoft.com/office/powerpoint/2010/main" val="972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1CA1-04AB-C241-8FE4-B6106680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genetic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6291-B06B-A84F-8FCC-343932BB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Multigene panels</a:t>
            </a:r>
          </a:p>
          <a:p>
            <a:pPr lvl="1"/>
            <a:r>
              <a:rPr lang="en-US" dirty="0"/>
              <a:t>Metabolic gene panel 					(577 genes)</a:t>
            </a:r>
          </a:p>
          <a:p>
            <a:pPr lvl="1"/>
            <a:r>
              <a:rPr lang="en-US" dirty="0"/>
              <a:t>Cardiovascular/Neuromuscular panel 	(323 genes)</a:t>
            </a:r>
          </a:p>
          <a:p>
            <a:pPr lvl="1"/>
            <a:r>
              <a:rPr lang="en-US" dirty="0"/>
              <a:t>Carrier panel 								(301 genes)</a:t>
            </a:r>
          </a:p>
          <a:p>
            <a:pPr lvl="1"/>
            <a:r>
              <a:rPr lang="en-US" dirty="0"/>
              <a:t>Rare disease panel 						(</a:t>
            </a:r>
            <a:r>
              <a:rPr lang="en-US" u="sng" dirty="0"/>
              <a:t>526 genes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											1727 genes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Exome, boosted </a:t>
            </a:r>
          </a:p>
          <a:p>
            <a:pPr lvl="2"/>
            <a:r>
              <a:rPr lang="en-US" dirty="0"/>
              <a:t>data on… 								~20,000 genes </a:t>
            </a:r>
          </a:p>
          <a:p>
            <a:pPr lvl="2"/>
            <a:r>
              <a:rPr lang="en-US" dirty="0"/>
              <a:t>phenotype-based candidate list of… 		     3783 genes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7C93-00E4-CC44-BED8-8C39D507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findings confirmed…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2D34-D4EB-BA45-B678-0C16F6EC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ALDOB (AR)					</a:t>
            </a:r>
          </a:p>
          <a:p>
            <a:pPr lvl="1"/>
            <a:r>
              <a:rPr lang="en-US" dirty="0"/>
              <a:t>Pathogenic/VUS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TTN (AD/AR)					</a:t>
            </a:r>
          </a:p>
          <a:p>
            <a:pPr lvl="1"/>
            <a:r>
              <a:rPr lang="en-US" dirty="0"/>
              <a:t>Likely Pathogenic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GYG1	(AR)</a:t>
            </a:r>
          </a:p>
          <a:p>
            <a:pPr lvl="1"/>
            <a:r>
              <a:rPr lang="en-US" dirty="0"/>
              <a:t>Likely Pathogenic 			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858A0E-92EB-1C40-9168-6A1148B39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04694"/>
              </p:ext>
            </p:extLst>
          </p:nvPr>
        </p:nvGraphicFramePr>
        <p:xfrm>
          <a:off x="5153893" y="1179513"/>
          <a:ext cx="325383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49">
                  <a:extLst>
                    <a:ext uri="{9D8B030D-6E8A-4147-A177-3AD203B41FA5}">
                      <a16:colId xmlns:a16="http://schemas.microsoft.com/office/drawing/2014/main" val="2203474999"/>
                    </a:ext>
                  </a:extLst>
                </a:gridCol>
                <a:gridCol w="2315689">
                  <a:extLst>
                    <a:ext uri="{9D8B030D-6E8A-4147-A177-3AD203B41FA5}">
                      <a16:colId xmlns:a16="http://schemas.microsoft.com/office/drawing/2014/main" val="2385282958"/>
                    </a:ext>
                  </a:extLst>
                </a:gridCol>
              </a:tblGrid>
              <a:tr h="1724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Fructose Disorder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25329"/>
                  </a:ext>
                </a:extLst>
              </a:tr>
              <a:tr h="17248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Hereditary Fructose Intolerance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2103"/>
                  </a:ext>
                </a:extLst>
              </a:tr>
              <a:tr h="172489">
                <a:tc>
                  <a:txBody>
                    <a:bodyPr/>
                    <a:lstStyle/>
                    <a:p>
                      <a:r>
                        <a:rPr lang="en-US" sz="1000" dirty="0"/>
                        <a:t>Deficiency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Aldolase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88527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r>
                        <a:rPr lang="en-US" sz="1000" dirty="0"/>
                        <a:t>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Hypoglycemia</a:t>
                      </a:r>
                    </a:p>
                    <a:p>
                      <a:r>
                        <a:rPr lang="en-US" sz="1000" dirty="0"/>
                        <a:t>Hepatomegaly</a:t>
                      </a:r>
                    </a:p>
                    <a:p>
                      <a:r>
                        <a:rPr lang="en-US" sz="1000" dirty="0"/>
                        <a:t>Jaundice</a:t>
                      </a:r>
                    </a:p>
                    <a:p>
                      <a:r>
                        <a:rPr lang="en-US" sz="1000" dirty="0"/>
                        <a:t>Vomiting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09894"/>
                  </a:ext>
                </a:extLst>
              </a:tr>
              <a:tr h="172489">
                <a:tc>
                  <a:txBody>
                    <a:bodyPr/>
                    <a:lstStyle/>
                    <a:p>
                      <a:r>
                        <a:rPr lang="en-US" sz="10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Avoid Sucrose &amp; Fructose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648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1317A8E-F2AB-1C48-92E9-BAEE5CA0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05" y="3050474"/>
            <a:ext cx="2343526" cy="1533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AC78E-48B6-1A46-8A3C-899700BD43DD}"/>
              </a:ext>
            </a:extLst>
          </p:cNvPr>
          <p:cNvSpPr txBox="1"/>
          <p:nvPr/>
        </p:nvSpPr>
        <p:spPr>
          <a:xfrm>
            <a:off x="5873349" y="4598208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Dilated cardiomyopathy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0BC7E-31BE-B342-AD91-7F2F8E7C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941" y="4899954"/>
            <a:ext cx="2075668" cy="1555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C223C-A75C-B34C-B3FD-D59A434B630E}"/>
              </a:ext>
            </a:extLst>
          </p:cNvPr>
          <p:cNvSpPr txBox="1"/>
          <p:nvPr/>
        </p:nvSpPr>
        <p:spPr>
          <a:xfrm>
            <a:off x="6593997" y="5195745"/>
            <a:ext cx="234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Glycogen storage disorder – accumulation in liver, muscle, heart</a:t>
            </a:r>
          </a:p>
        </p:txBody>
      </p:sp>
    </p:spTree>
    <p:extLst>
      <p:ext uri="{BB962C8B-B14F-4D97-AF65-F5344CB8AC3E}">
        <p14:creationId xmlns:p14="http://schemas.microsoft.com/office/powerpoint/2010/main" val="3954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D6C-D6E5-E94B-90C7-0858198E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“findings” to explore?...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B5D4-8B46-224B-80B0-830988C1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9513"/>
            <a:ext cx="4114800" cy="4748941"/>
          </a:xfrm>
        </p:spPr>
        <p:txBody>
          <a:bodyPr>
            <a:normAutofit/>
          </a:bodyPr>
          <a:lstStyle/>
          <a:p>
            <a:r>
              <a:rPr lang="en-US" dirty="0"/>
              <a:t>Variants of Uncertain Significance</a:t>
            </a:r>
          </a:p>
          <a:p>
            <a:endParaRPr lang="en-US" dirty="0"/>
          </a:p>
          <a:p>
            <a:pPr lvl="1"/>
            <a:r>
              <a:rPr lang="en-US" sz="1200" dirty="0"/>
              <a:t>NFIX – AD </a:t>
            </a:r>
            <a:r>
              <a:rPr lang="en-US" sz="1200" dirty="0" err="1"/>
              <a:t>Sotos</a:t>
            </a:r>
            <a:r>
              <a:rPr lang="en-US" sz="1200" dirty="0"/>
              <a:t> syndrome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TTC21B – AR nephronophthisis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WDR19 – AR asphyxiating thoracic dystrophy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EXOSC3 – AR pontocerebellar hypoplasia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RYR2 – AD CPVT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SGCB – AR limb-girdle muscular dystrophy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data, analyses…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1F4C-8448-AB41-8BD4-85B0E533CBC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AMPD1 – MMDD disorder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IL17RC - ???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LRBA – AR LRBA deficiency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RMRP – CHH-AD disorder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TH – tyrosine hydroxylase deficiency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UNC93B1 – HSV encephalitis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VPS13B – AR Cohen syndrome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C54E-4B79-A140-B1FD-77BF9E5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171F-7582-3148-8A8A-AD459BBE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it fit the Patient?</a:t>
            </a:r>
          </a:p>
        </p:txBody>
      </p:sp>
    </p:spTree>
    <p:extLst>
      <p:ext uri="{BB962C8B-B14F-4D97-AF65-F5344CB8AC3E}">
        <p14:creationId xmlns:p14="http://schemas.microsoft.com/office/powerpoint/2010/main" val="3133984710"/>
      </p:ext>
    </p:extLst>
  </p:cSld>
  <p:clrMapOvr>
    <a:masterClrMapping/>
  </p:clrMapOvr>
</p:sld>
</file>

<file path=ppt/theme/theme1.xml><?xml version="1.0" encoding="utf-8"?>
<a:theme xmlns:a="http://schemas.openxmlformats.org/drawingml/2006/main" name="Invitae_Master_Template">
  <a:themeElements>
    <a:clrScheme name="Custom 1">
      <a:dk1>
        <a:srgbClr val="646464"/>
      </a:dk1>
      <a:lt1>
        <a:srgbClr val="FFFFFF"/>
      </a:lt1>
      <a:dk2>
        <a:srgbClr val="0888B2"/>
      </a:dk2>
      <a:lt2>
        <a:srgbClr val="FFFFFF"/>
      </a:lt2>
      <a:accent1>
        <a:srgbClr val="1A70AB"/>
      </a:accent1>
      <a:accent2>
        <a:srgbClr val="0AACA0"/>
      </a:accent2>
      <a:accent3>
        <a:srgbClr val="66BF7E"/>
      </a:accent3>
      <a:accent4>
        <a:srgbClr val="A3CF71"/>
      </a:accent4>
      <a:accent5>
        <a:srgbClr val="FF9300"/>
      </a:accent5>
      <a:accent6>
        <a:srgbClr val="F3B72F"/>
      </a:accent6>
      <a:hlink>
        <a:srgbClr val="273B88"/>
      </a:hlink>
      <a:folHlink>
        <a:srgbClr val="646464"/>
      </a:folHlink>
    </a:clrScheme>
    <a:fontScheme name="Custom 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vitae_Master-template-Confidential-footer_2018" id="{98004768-655A-C14F-9548-681992A1F84C}" vid="{31A9A108-E4A3-4F4F-B691-EB5F5CEED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16353</TotalTime>
  <Words>441</Words>
  <Application>Microsoft Macintosh PowerPoint</Application>
  <PresentationFormat>On-screen Show (4:3)</PresentationFormat>
  <Paragraphs>133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Book</vt:lpstr>
      <vt:lpstr>Avenir Medium</vt:lpstr>
      <vt:lpstr>Calibri</vt:lpstr>
      <vt:lpstr>Noto Sans Symbols</vt:lpstr>
      <vt:lpstr>Times New Roman</vt:lpstr>
      <vt:lpstr>Wingdings</vt:lpstr>
      <vt:lpstr>Invitae_Master_Template</vt:lpstr>
      <vt:lpstr>Undiagnosed-1:  Clinical Genetic Testing</vt:lpstr>
      <vt:lpstr>Scalable advanced technology and automation</vt:lpstr>
      <vt:lpstr>PowerPoint Presentation</vt:lpstr>
      <vt:lpstr>Rigorous variant interpretation and reporting</vt:lpstr>
      <vt:lpstr>Clinical Testing strategy</vt:lpstr>
      <vt:lpstr>Diagnostic genetic testing</vt:lpstr>
      <vt:lpstr>Previous findings confirmed…</vt:lpstr>
      <vt:lpstr>Additional “findings” to explore?...</vt:lpstr>
      <vt:lpstr>Final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Conference Room1</cp:lastModifiedBy>
  <cp:revision>592</cp:revision>
  <dcterms:created xsi:type="dcterms:W3CDTF">2015-03-25T03:11:11Z</dcterms:created>
  <dcterms:modified xsi:type="dcterms:W3CDTF">2019-06-08T02:11:48Z</dcterms:modified>
  <cp:category/>
</cp:coreProperties>
</file>