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</a:t>
            </a:r>
            <a:r>
              <a:rPr lang="en"/>
              <a:t>Help bill understand his disease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Improve treatment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1) Help Bill Understand His Disease 2) Improve treatment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91178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codeOmics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2849"/>
            <a:ext cx="4389100" cy="53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313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do we want to achieve?</a:t>
            </a:r>
            <a:endParaRPr sz="3600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181650" y="1335975"/>
            <a:ext cx="8780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p</a:t>
            </a:r>
            <a:r>
              <a:rPr lang="en" sz="2400"/>
              <a:t>recision</a:t>
            </a:r>
            <a:r>
              <a:rPr lang="en" sz="2400"/>
              <a:t> phenotyping . tcga</a:t>
            </a:r>
            <a:r>
              <a:rPr lang="en" sz="2400"/>
              <a:t>  . </a:t>
            </a:r>
            <a:r>
              <a:rPr lang="en" sz="2400"/>
              <a:t>gene ontology .</a:t>
            </a:r>
            <a:r>
              <a:rPr lang="en" sz="2400"/>
              <a:t> drug biomarker </a:t>
            </a:r>
            <a:endParaRPr sz="240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25"/>
            <a:ext cx="717000" cy="87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0" y="2668675"/>
            <a:ext cx="2800228" cy="1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07350" y="2532100"/>
            <a:ext cx="1916401" cy="19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572000" y="3435375"/>
            <a:ext cx="24048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understand</a:t>
            </a:r>
            <a:endParaRPr b="1" sz="2400"/>
          </a:p>
        </p:txBody>
      </p:sp>
      <p:sp>
        <p:nvSpPr>
          <p:cNvPr id="67" name="Shape 67"/>
          <p:cNvSpPr txBox="1"/>
          <p:nvPr/>
        </p:nvSpPr>
        <p:spPr>
          <a:xfrm>
            <a:off x="2139175" y="2571750"/>
            <a:ext cx="165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treat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     Biomarkers to Precision Drugs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0" y="322056"/>
            <a:ext cx="879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52" y="2076450"/>
            <a:ext cx="6175798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3462175"/>
            <a:ext cx="1674791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550" y="1637550"/>
            <a:ext cx="1880224" cy="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246150" y="1101321"/>
            <a:ext cx="1047900" cy="840600"/>
          </a:xfrm>
          <a:prstGeom prst="snip1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Bill’s Genetic Data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6726475" y="313650"/>
            <a:ext cx="1479900" cy="7851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Drug - Gene Interactions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3892775" y="332100"/>
            <a:ext cx="1326000" cy="7482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Functional Pathways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366413" y="3815563"/>
            <a:ext cx="1479924" cy="1066824"/>
          </a:xfrm>
          <a:prstGeom prst="flowChartMultidocumen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TCGA Patient Data</a:t>
            </a:r>
            <a:endParaRPr>
              <a:solidFill>
                <a:srgbClr val="F3F3F3"/>
              </a:solidFill>
            </a:endParaRPr>
          </a:p>
        </p:txBody>
      </p:sp>
      <p:cxnSp>
        <p:nvCxnSpPr>
          <p:cNvPr id="85" name="Shape 85"/>
          <p:cNvCxnSpPr>
            <a:stCxn id="81" idx="0"/>
            <a:endCxn id="86" idx="1"/>
          </p:cNvCxnSpPr>
          <p:nvPr/>
        </p:nvCxnSpPr>
        <p:spPr>
          <a:xfrm>
            <a:off x="1294050" y="1521621"/>
            <a:ext cx="2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Shape 87"/>
          <p:cNvSpPr/>
          <p:nvPr/>
        </p:nvSpPr>
        <p:spPr>
          <a:xfrm>
            <a:off x="3022300" y="1240575"/>
            <a:ext cx="1183900" cy="5621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Mutations</a:t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6878475" y="2571750"/>
            <a:ext cx="1776900" cy="748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Treatment Options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151000" y="2571738"/>
            <a:ext cx="1598400" cy="748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Patients</a:t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814313" y="2571750"/>
            <a:ext cx="1598400" cy="748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&amp; Unique Mutations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804150" y="2571750"/>
            <a:ext cx="1598400" cy="748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Affected Functional Pathways</a:t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115725" y="1240563"/>
            <a:ext cx="1183900" cy="5621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Groups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313113" y="4067900"/>
            <a:ext cx="1183900" cy="5621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Mutations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566225" y="1240563"/>
            <a:ext cx="1183900" cy="562125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SNPs</a:t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963825" y="4054138"/>
            <a:ext cx="1183900" cy="589638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Groups</a:t>
            </a:r>
            <a:endParaRPr/>
          </a:p>
        </p:txBody>
      </p:sp>
      <p:cxnSp>
        <p:nvCxnSpPr>
          <p:cNvPr id="95" name="Shape 95"/>
          <p:cNvCxnSpPr>
            <a:stCxn id="86" idx="3"/>
            <a:endCxn id="87" idx="1"/>
          </p:cNvCxnSpPr>
          <p:nvPr/>
        </p:nvCxnSpPr>
        <p:spPr>
          <a:xfrm>
            <a:off x="2750125" y="1521625"/>
            <a:ext cx="2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Shape 96"/>
          <p:cNvCxnSpPr>
            <a:stCxn id="87" idx="3"/>
            <a:endCxn id="92" idx="1"/>
          </p:cNvCxnSpPr>
          <p:nvPr/>
        </p:nvCxnSpPr>
        <p:spPr>
          <a:xfrm>
            <a:off x="4206200" y="1521638"/>
            <a:ext cx="9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4555813" y="1045325"/>
            <a:ext cx="3159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Shape 98"/>
          <p:cNvCxnSpPr>
            <a:stCxn id="82" idx="3"/>
            <a:endCxn id="88" idx="0"/>
          </p:cNvCxnSpPr>
          <p:nvPr/>
        </p:nvCxnSpPr>
        <p:spPr>
          <a:xfrm>
            <a:off x="7466425" y="1098750"/>
            <a:ext cx="300600" cy="14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Shape 99"/>
          <p:cNvCxnSpPr>
            <a:stCxn id="87" idx="2"/>
          </p:cNvCxnSpPr>
          <p:nvPr/>
        </p:nvCxnSpPr>
        <p:spPr>
          <a:xfrm flipH="1" rot="-5400000">
            <a:off x="5373900" y="43050"/>
            <a:ext cx="545700" cy="4065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Shape 100"/>
          <p:cNvCxnSpPr>
            <a:stCxn id="92" idx="3"/>
          </p:cNvCxnSpPr>
          <p:nvPr/>
        </p:nvCxnSpPr>
        <p:spPr>
          <a:xfrm>
            <a:off x="6299625" y="1521625"/>
            <a:ext cx="1307700" cy="490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1" name="Shape 101"/>
          <p:cNvCxnSpPr>
            <a:stCxn id="92" idx="2"/>
          </p:cNvCxnSpPr>
          <p:nvPr/>
        </p:nvCxnSpPr>
        <p:spPr>
          <a:xfrm flipH="1">
            <a:off x="5567575" y="1802688"/>
            <a:ext cx="14010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Shape 102"/>
          <p:cNvCxnSpPr>
            <a:stCxn id="87" idx="2"/>
          </p:cNvCxnSpPr>
          <p:nvPr/>
        </p:nvCxnSpPr>
        <p:spPr>
          <a:xfrm flipH="1">
            <a:off x="3591750" y="1802700"/>
            <a:ext cx="225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Shape 103"/>
          <p:cNvCxnSpPr>
            <a:stCxn id="93" idx="0"/>
          </p:cNvCxnSpPr>
          <p:nvPr/>
        </p:nvCxnSpPr>
        <p:spPr>
          <a:xfrm flipH="1" rot="10800000">
            <a:off x="2905063" y="3316400"/>
            <a:ext cx="6468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1935775" y="3308288"/>
            <a:ext cx="969300" cy="7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>
            <a:stCxn id="87" idx="2"/>
          </p:cNvCxnSpPr>
          <p:nvPr/>
        </p:nvCxnSpPr>
        <p:spPr>
          <a:xfrm flipH="1">
            <a:off x="1991850" y="1802700"/>
            <a:ext cx="16224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>
            <a:stCxn id="93" idx="3"/>
            <a:endCxn id="94" idx="1"/>
          </p:cNvCxnSpPr>
          <p:nvPr/>
        </p:nvCxnSpPr>
        <p:spPr>
          <a:xfrm>
            <a:off x="3497013" y="4348963"/>
            <a:ext cx="4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84" idx="3"/>
            <a:endCxn id="93" idx="1"/>
          </p:cNvCxnSpPr>
          <p:nvPr/>
        </p:nvCxnSpPr>
        <p:spPr>
          <a:xfrm>
            <a:off x="1846337" y="4348975"/>
            <a:ext cx="46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Shape 108"/>
          <p:cNvCxnSpPr>
            <a:stCxn id="94" idx="3"/>
            <a:endCxn id="88" idx="2"/>
          </p:cNvCxnSpPr>
          <p:nvPr/>
        </p:nvCxnSpPr>
        <p:spPr>
          <a:xfrm flipH="1" rot="10800000">
            <a:off x="5147725" y="3319956"/>
            <a:ext cx="2619300" cy="102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Shape 109"/>
          <p:cNvSpPr/>
          <p:nvPr/>
        </p:nvSpPr>
        <p:spPr>
          <a:xfrm>
            <a:off x="129475" y="2468950"/>
            <a:ext cx="8615100" cy="93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Dashboard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42125" y="147625"/>
            <a:ext cx="27255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Pipeline</a:t>
            </a:r>
            <a:endParaRPr sz="36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25"/>
            <a:ext cx="717000" cy="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8675"/>
            <a:ext cx="336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SNPs that are present in Bill’s cancer and are also present in specific cancer subtypes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302" y="552350"/>
            <a:ext cx="5463699" cy="43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717000" y="1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Bill’s cancer mutations to TCGA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300"/>
            <a:ext cx="717000" cy="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17000" y="1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Pathways are significantly under / over represented in Bill’s tumor?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33300" y="1883850"/>
            <a:ext cx="40773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missense mutations → genes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genes → pathways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Bill’s → tcga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600" y="1767725"/>
            <a:ext cx="4528600" cy="280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300"/>
            <a:ext cx="717000" cy="8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8296375" y="4570925"/>
            <a:ext cx="1352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Fisher’s test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233300" y="1883850"/>
            <a:ext cx="40773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missense mutations → genes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genes → pathways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00" y="1120150"/>
            <a:ext cx="4189577" cy="3925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Shape 135"/>
          <p:cNvCxnSpPr/>
          <p:nvPr/>
        </p:nvCxnSpPr>
        <p:spPr>
          <a:xfrm rot="10800000">
            <a:off x="7024550" y="1018825"/>
            <a:ext cx="0" cy="3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2332800" y="4300950"/>
            <a:ext cx="265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 binding (GO: </a:t>
            </a:r>
            <a:r>
              <a:rPr lang="en"/>
              <a:t>antigen</a:t>
            </a:r>
            <a:r>
              <a:rPr lang="en"/>
              <a:t> processing and presentation)</a:t>
            </a:r>
            <a:endParaRPr/>
          </a:p>
        </p:txBody>
      </p:sp>
      <p:cxnSp>
        <p:nvCxnSpPr>
          <p:cNvPr id="137" name="Shape 137"/>
          <p:cNvCxnSpPr/>
          <p:nvPr/>
        </p:nvCxnSpPr>
        <p:spPr>
          <a:xfrm flipH="1" rot="10800000">
            <a:off x="4733100" y="4447850"/>
            <a:ext cx="83280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5447225" y="1913250"/>
            <a:ext cx="921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depleted</a:t>
            </a:r>
            <a:endParaRPr b="1"/>
          </a:p>
        </p:txBody>
      </p:sp>
      <p:sp>
        <p:nvSpPr>
          <p:cNvPr id="139" name="Shape 139"/>
          <p:cNvSpPr txBox="1"/>
          <p:nvPr/>
        </p:nvSpPr>
        <p:spPr>
          <a:xfrm>
            <a:off x="7367450" y="1913250"/>
            <a:ext cx="99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enriched</a:t>
            </a:r>
            <a:endParaRPr b="1"/>
          </a:p>
        </p:txBody>
      </p:sp>
      <p:sp>
        <p:nvSpPr>
          <p:cNvPr id="140" name="Shape 140"/>
          <p:cNvSpPr txBox="1"/>
          <p:nvPr/>
        </p:nvSpPr>
        <p:spPr>
          <a:xfrm>
            <a:off x="8296375" y="4725300"/>
            <a:ext cx="1352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Fisher’s test</a:t>
            </a:r>
            <a:endParaRPr sz="900"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717000" y="14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Pathways are significantly under / over represented in Bill’s tumor?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300"/>
            <a:ext cx="717000" cy="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28700" y="1237200"/>
            <a:ext cx="84036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mutations → response to drug therapy / drug resistance to drug therapy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775" y="1577725"/>
            <a:ext cx="5124001" cy="34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  Biomarkers to Precision Drugs</a:t>
            </a:r>
            <a:endParaRPr sz="3600"/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0" y="322056"/>
            <a:ext cx="8791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1756969" y="3193325"/>
            <a:ext cx="1271700" cy="572700"/>
          </a:xfrm>
          <a:prstGeom prst="can">
            <a:avLst>
              <a:gd fmla="val 25000" name="adj"/>
            </a:avLst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</a:rPr>
              <a:t>     Drug  effect</a:t>
            </a:r>
            <a:endParaRPr sz="1100">
              <a:solidFill>
                <a:srgbClr val="F3F3F3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187750" y="3316543"/>
            <a:ext cx="792122" cy="326288"/>
          </a:xfrm>
          <a:prstGeom prst="flowChartInternal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Mutation</a:t>
            </a:r>
            <a:endParaRPr sz="1000"/>
          </a:p>
        </p:txBody>
      </p:sp>
      <p:cxnSp>
        <p:nvCxnSpPr>
          <p:cNvPr id="153" name="Shape 153"/>
          <p:cNvCxnSpPr>
            <a:stCxn id="152" idx="3"/>
            <a:endCxn id="151" idx="2"/>
          </p:cNvCxnSpPr>
          <p:nvPr/>
        </p:nvCxnSpPr>
        <p:spPr>
          <a:xfrm>
            <a:off x="979872" y="3479688"/>
            <a:ext cx="7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     Biomarkers to Precision Drugs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0" y="322056"/>
            <a:ext cx="8791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52" y="2076450"/>
            <a:ext cx="6175798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800" y="3462175"/>
            <a:ext cx="1674791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550" y="1637550"/>
            <a:ext cx="1880224" cy="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