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ortal.gdc.cancer.gov/exploration?filters=%7B%22op%22%3A%22and%22%2C%22content%22%3A%5B%7B%22op%22%3A%22in%22%2C%22content%22%3A%7B%22field%22%3A%22cases.disease_type%22%2C%22value%22%3A%5B%22Kidney%20Renal%20Papillary%20Cell%20Carcinoma%22%5D%7D%7D%2C%7B%22op%22%3A%22in%22%2C%22content%22%3A%7B%22field%22%3A%22cases.primary_site%22%2C%22value%22%3A%5B%22Kidney%22%5D%7D%7D%5D%7D&amp;searchTableTab=cases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9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SVAI/geviz" TargetMode="External"/><Relationship Id="rId4" Type="http://schemas.openxmlformats.org/officeDocument/2006/relationships/hyperlink" Target="https://docs.gdc.cancer.gov/Data/Bioinformatics_Pipelines/Expression_mRNA_Pipelin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Expression Visualization (GEViz)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378475"/>
            <a:ext cx="8520600" cy="10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Navi Tansaraviput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Natnicha Vanitchanant</a:t>
            </a:r>
            <a:endParaRPr sz="14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Thanapat Worasaran</a:t>
            </a:r>
            <a:endParaRPr sz="14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Maytas Monsereenusorn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4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537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50"/>
              <a:buChar char="-"/>
            </a:pPr>
            <a:r>
              <a:rPr lang="en" sz="1950" u="sng">
                <a:solidFill>
                  <a:schemeClr val="hlink"/>
                </a:solidFill>
                <a:hlinkClick r:id="rId3"/>
              </a:rPr>
              <a:t>GDC data portal</a:t>
            </a:r>
            <a:r>
              <a:rPr lang="en" sz="1950">
                <a:solidFill>
                  <a:schemeClr val="dk1"/>
                </a:solidFill>
              </a:rPr>
              <a:t> is very useful, but has limited visualization available</a:t>
            </a:r>
            <a:endParaRPr sz="1950">
              <a:solidFill>
                <a:schemeClr val="dk1"/>
              </a:solidFill>
            </a:endParaRPr>
          </a:p>
          <a:p>
            <a:pPr indent="-352425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Char char="-"/>
            </a:pPr>
            <a:r>
              <a:rPr lang="en" sz="1950">
                <a:solidFill>
                  <a:schemeClr val="dk1"/>
                </a:solidFill>
              </a:rPr>
              <a:t>Less freedom in choosing inputs, limited in color by field and no visualization for gene expression</a:t>
            </a:r>
            <a:endParaRPr sz="1950">
              <a:solidFill>
                <a:schemeClr val="dk1"/>
              </a:solidFill>
            </a:endParaRPr>
          </a:p>
          <a:p>
            <a:pPr indent="-352425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Char char="-"/>
            </a:pPr>
            <a:r>
              <a:rPr lang="en" sz="1950">
                <a:solidFill>
                  <a:schemeClr val="dk1"/>
                </a:solidFill>
              </a:rPr>
              <a:t>Goal: visualize gene expression data</a:t>
            </a:r>
            <a:endParaRPr sz="195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050" y="2118866"/>
            <a:ext cx="3642777" cy="905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9907" y="3155500"/>
            <a:ext cx="4656016" cy="190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9525" y="1557012"/>
            <a:ext cx="3642775" cy="137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7">
            <a:alphaModFix/>
          </a:blip>
          <a:srcRect b="0" l="0" r="45995" t="0"/>
          <a:stretch/>
        </p:blipFill>
        <p:spPr>
          <a:xfrm>
            <a:off x="371051" y="3190800"/>
            <a:ext cx="2374050" cy="183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 rotWithShape="1">
          <a:blip r:embed="rId8">
            <a:alphaModFix/>
          </a:blip>
          <a:srcRect b="0" l="0" r="0" t="9173"/>
          <a:stretch/>
        </p:blipFill>
        <p:spPr>
          <a:xfrm>
            <a:off x="6266950" y="154976"/>
            <a:ext cx="2771775" cy="4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268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rabicPeriod"/>
            </a:pPr>
            <a:r>
              <a:rPr lang="en" sz="1950">
                <a:solidFill>
                  <a:schemeClr val="dk1"/>
                </a:solidFill>
              </a:rPr>
              <a:t>Extract data from tables in isb-cgc using BigQuery (study name = KIRP)</a:t>
            </a:r>
            <a:endParaRPr sz="1950">
              <a:solidFill>
                <a:schemeClr val="dk1"/>
              </a:solidFill>
            </a:endParaRPr>
          </a:p>
          <a:p>
            <a:pPr indent="-352425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lphaLcPeriod"/>
            </a:pPr>
            <a:r>
              <a:rPr lang="en" sz="1950">
                <a:solidFill>
                  <a:schemeClr val="dk1"/>
                </a:solidFill>
              </a:rPr>
              <a:t>mRNA data </a:t>
            </a:r>
            <a:r>
              <a:rPr lang="en" sz="1950">
                <a:solidFill>
                  <a:schemeClr val="dk1"/>
                </a:solidFill>
              </a:rPr>
              <a:t>from tcga_201607_beta.mRNA_UNC_HiSeq_RSEM</a:t>
            </a:r>
            <a:endParaRPr sz="1950">
              <a:solidFill>
                <a:schemeClr val="dk1"/>
              </a:solidFill>
            </a:endParaRPr>
          </a:p>
          <a:p>
            <a:pPr indent="-352425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lphaLcPeriod"/>
            </a:pPr>
            <a:r>
              <a:rPr lang="en" sz="1950">
                <a:solidFill>
                  <a:schemeClr val="dk1"/>
                </a:solidFill>
              </a:rPr>
              <a:t>Patients clinical data from tcga_201607_beta.Clinical_data</a:t>
            </a:r>
            <a:endParaRPr sz="1950">
              <a:solidFill>
                <a:schemeClr val="dk1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</a:endParaRPr>
          </a:p>
          <a:p>
            <a:pPr indent="-352425" lvl="0" marL="457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rabicPeriod"/>
            </a:pPr>
            <a:r>
              <a:rPr lang="en" sz="1950">
                <a:solidFill>
                  <a:schemeClr val="dk1"/>
                </a:solidFill>
              </a:rPr>
              <a:t>Visualize gene expression data in ipython notebook</a:t>
            </a:r>
            <a:endParaRPr sz="1950">
              <a:solidFill>
                <a:schemeClr val="dk1"/>
              </a:solidFill>
            </a:endParaRPr>
          </a:p>
          <a:p>
            <a:pPr indent="-352425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lphaLcPeriod"/>
            </a:pPr>
            <a:r>
              <a:rPr lang="en" sz="1950">
                <a:solidFill>
                  <a:schemeClr val="dk1"/>
                </a:solidFill>
              </a:rPr>
              <a:t>Distribution of gene expression across patients for a particular gene</a:t>
            </a:r>
            <a:endParaRPr sz="1950">
              <a:solidFill>
                <a:schemeClr val="dk1"/>
              </a:solidFill>
            </a:endParaRPr>
          </a:p>
          <a:p>
            <a:pPr indent="-352425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lphaLcPeriod"/>
            </a:pPr>
            <a:r>
              <a:rPr lang="en" sz="1950">
                <a:solidFill>
                  <a:schemeClr val="dk1"/>
                </a:solidFill>
              </a:rPr>
              <a:t>Correlation of gene expression for 2 genes</a:t>
            </a:r>
            <a:endParaRPr sz="1950">
              <a:solidFill>
                <a:schemeClr val="dk1"/>
              </a:solidFill>
            </a:endParaRPr>
          </a:p>
          <a:p>
            <a:pPr indent="-352425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lphaLcPeriod"/>
            </a:pPr>
            <a:r>
              <a:rPr lang="en" sz="1950">
                <a:solidFill>
                  <a:schemeClr val="dk1"/>
                </a:solidFill>
              </a:rPr>
              <a:t>Color plots by any chosen clinical data field (i.e. gender, tumor type)</a:t>
            </a:r>
            <a:endParaRPr sz="1950">
              <a:solidFill>
                <a:schemeClr val="dk1"/>
              </a:solidFill>
            </a:endParaRP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4288" y="103562"/>
            <a:ext cx="153835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1675" y="53999"/>
            <a:ext cx="676350" cy="6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6948" y="153125"/>
            <a:ext cx="353546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10350" y="725825"/>
            <a:ext cx="168230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expression by patient colored by gender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07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Input: MET</a:t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7293900" y="2492100"/>
            <a:ext cx="1850100" cy="23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count      257.000000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mean     13270.533349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std       9503.889011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min       1023.173800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25%       6894.579800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50%      11057.759900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75%      16155.091600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max      59641.815200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Name: MET, dtype: float64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25" y="1505150"/>
            <a:ext cx="7276574" cy="336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2 genes colored by tumor type</a:t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5317850" y="1087050"/>
            <a:ext cx="3281700" cy="29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Char char="-"/>
            </a:pPr>
            <a:r>
              <a:rPr lang="en" sz="1800">
                <a:solidFill>
                  <a:srgbClr val="4D4D4D"/>
                </a:solidFill>
                <a:highlight>
                  <a:srgbClr val="FFFFFF"/>
                </a:highlight>
              </a:rPr>
              <a:t>Alterations in the MET pathway were associated with type 1, and activation of the NRF2-ARE pathway was associated with type 2</a:t>
            </a:r>
            <a:r>
              <a:rPr baseline="30000" lang="en" sz="1800">
                <a:solidFill>
                  <a:srgbClr val="4D4D4D"/>
                </a:solidFill>
                <a:highlight>
                  <a:srgbClr val="FFFFFF"/>
                </a:highlight>
              </a:rPr>
              <a:t>1</a:t>
            </a:r>
            <a:endParaRPr sz="1800"/>
          </a:p>
        </p:txBody>
      </p:sp>
      <p:sp>
        <p:nvSpPr>
          <p:cNvPr id="91" name="Shape 91"/>
          <p:cNvSpPr txBox="1"/>
          <p:nvPr/>
        </p:nvSpPr>
        <p:spPr>
          <a:xfrm>
            <a:off x="0" y="4523700"/>
            <a:ext cx="91440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900">
                <a:solidFill>
                  <a:srgbClr val="222222"/>
                </a:solidFill>
                <a:highlight>
                  <a:srgbClr val="FFFFFF"/>
                </a:highlight>
              </a:rPr>
              <a:t>1</a:t>
            </a: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</a:rPr>
              <a:t>Cancer Genome Atlas Research Network. Comprehensive molecular characterization of papillary renal-cell carcinoma. New England Journal of Medicine. 2016 Jan 14;374(2):135-45.</a:t>
            </a:r>
            <a:endParaRPr sz="900"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050200"/>
            <a:ext cx="510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Input: MET and NFE2L2</a:t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1540100"/>
            <a:ext cx="5182950" cy="298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iPython notebook can be extended and used by other researchers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Calculate separate statistics for subgroups (ex. Tumor type)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GUI to support easy choosing of gene symbol, visualization type, color by clinical data parameter, etc.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Calculate correlation for every possible pair of genes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Correlations Between Genes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600" y="2197725"/>
            <a:ext cx="1347299" cy="1161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63" y="3481925"/>
            <a:ext cx="1288985" cy="116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301" y="2179229"/>
            <a:ext cx="1347300" cy="118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01925" y="3494350"/>
            <a:ext cx="1288976" cy="118254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4977825" y="4575575"/>
            <a:ext cx="385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https://github.com/TheLoneNut/CorrelationMatrixClustering/blob/master/CorrelationMatrixClustering.ipynb</a:t>
            </a:r>
            <a:endParaRPr sz="600"/>
          </a:p>
        </p:txBody>
      </p:sp>
      <p:sp>
        <p:nvSpPr>
          <p:cNvPr id="110" name="Shape 110"/>
          <p:cNvSpPr txBox="1"/>
          <p:nvPr/>
        </p:nvSpPr>
        <p:spPr>
          <a:xfrm>
            <a:off x="4740075" y="1952475"/>
            <a:ext cx="32934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</a:t>
            </a:r>
            <a:r>
              <a:rPr lang="en"/>
              <a:t>Matrix</a:t>
            </a:r>
            <a:r>
              <a:rPr lang="en"/>
              <a:t> Clustering (example)</a:t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81100" y="2320425"/>
            <a:ext cx="2557201" cy="221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93900" y="2320425"/>
            <a:ext cx="2449026" cy="221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292699" y="1017725"/>
            <a:ext cx="7859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 mutations in the tumour caused by (hopefully) small number of driver mutations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Passenger mutation that came from the same driver mutations will have correlation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By calculating correlations between all gene pairs, we should be able to identify the number of driver gene in the tumour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https://github.com/SVAI/geviz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TCGA gene expression pipeline: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https://docs.gdc.cancer.gov/Data/Bioinformatics_Pipelines/Expression_mRNA_Pipeline/</a:t>
            </a:r>
            <a:r>
              <a:rPr lang="en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