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19"/>
  </p:notesMasterIdLst>
  <p:sldIdLst>
    <p:sldId id="256" r:id="rId7"/>
    <p:sldId id="259" r:id="rId8"/>
    <p:sldId id="257" r:id="rId9"/>
    <p:sldId id="281" r:id="rId10"/>
    <p:sldId id="264" r:id="rId11"/>
    <p:sldId id="278" r:id="rId12"/>
    <p:sldId id="265" r:id="rId13"/>
    <p:sldId id="280" r:id="rId14"/>
    <p:sldId id="267" r:id="rId15"/>
    <p:sldId id="271" r:id="rId16"/>
    <p:sldId id="276" r:id="rId17"/>
    <p:sldId id="279" r:id="rId18"/>
  </p:sldIdLst>
  <p:sldSz cx="10969625" cy="6170613"/>
  <p:notesSz cx="6858000" cy="9144000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C16DE3-BD1E-34F6-F6B9-7AC41FBCF94E}" name="Prathima Mathad Shivayogi (SX/ETL3)" initials="PMS(" userId="S::mpr4kor@bosch.com::bd8da80b-398c-40f9-8716-df3869b8484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617B9-A5E1-418A-9A38-DB86DFFA0649}" v="14" dt="2024-03-18T10:57:49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8" autoAdjust="0"/>
  </p:normalViewPr>
  <p:slideViewPr>
    <p:cSldViewPr snapToGrid="0">
      <p:cViewPr varScale="1">
        <p:scale>
          <a:sx n="80" d="100"/>
          <a:sy n="80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3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50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3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3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389E-AFDA-E8F5-A155-4C4739D0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B988-D6AB-53A7-4437-48A912F4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1FF77-ED13-4490-E9E8-E18384C1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0C3-6D2C-4958-8FE7-E73E5B53773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19A5-6D43-65BE-79B8-0058CED0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E16F-4BFC-2F09-E387-B386972E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3566-5C98-47B4-B975-B45BED3EE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4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Internal</a:t>
            </a:r>
            <a:r>
              <a:rPr kumimoji="0" lang="en-US" sz="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SX/ETL3 | 2023-04-19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Bosch Global Software Technologies Private Limited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  <p:sldLayoutId id="2147483754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200" y="2602898"/>
            <a:ext cx="9657849" cy="1507549"/>
          </a:xfrm>
        </p:spPr>
        <p:txBody>
          <a:bodyPr/>
          <a:lstStyle/>
          <a:p>
            <a:r>
              <a:rPr lang="en-US"/>
              <a:t>GROW ETL Collaboration – Governance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SX/ETL3 – Feb 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2BD8F513-874F-8722-FB26-FBBCC0A98EF4}"/>
              </a:ext>
            </a:extLst>
          </p:cNvPr>
          <p:cNvSpPr txBox="1">
            <a:spLocks/>
          </p:cNvSpPr>
          <p:nvPr/>
        </p:nvSpPr>
        <p:spPr>
          <a:xfrm>
            <a:off x="205371" y="1829476"/>
            <a:ext cx="4467088" cy="810207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550" b="1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Project Scope</a:t>
            </a:r>
          </a:p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1200">
                <a:latin typeface="Bosch Office Sans" pitchFamily="34" charset="0"/>
              </a:rPr>
              <a:t>To enable and to create a Unified Digital Enterprise by providing Digital twin solution for Gas Turbines, Motor Pump and Cooling Tower Fan</a:t>
            </a:r>
            <a:endParaRPr kumimoji="0" lang="en-US" sz="155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5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957A1EB2-F2BD-9D51-DDBE-994EC486269C}"/>
              </a:ext>
            </a:extLst>
          </p:cNvPr>
          <p:cNvSpPr txBox="1">
            <a:spLocks/>
          </p:cNvSpPr>
          <p:nvPr/>
        </p:nvSpPr>
        <p:spPr>
          <a:xfrm>
            <a:off x="4777218" y="1837008"/>
            <a:ext cx="5983602" cy="2349653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1700" b="1" u="sng" dirty="0">
                <a:latin typeface="+mj-lt"/>
              </a:rPr>
              <a:t>Highlights </a:t>
            </a:r>
          </a:p>
          <a:p>
            <a:pPr marL="171450" indent="-171450" defTabSz="91433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ea typeface="+mn-lt"/>
                <a:cs typeface="+mn-lt"/>
              </a:rPr>
              <a:t>C-Suite and Common Causes of Failure:-</a:t>
            </a:r>
            <a:r>
              <a:rPr lang="en-US" sz="1200" dirty="0"/>
              <a:t>|</a:t>
            </a:r>
            <a:r>
              <a:rPr lang="en-US" sz="1200" b="0" dirty="0"/>
              <a:t> </a:t>
            </a:r>
            <a:r>
              <a:rPr lang="en-US" sz="1200" b="1" dirty="0"/>
              <a:t>Feb 16</a:t>
            </a:r>
            <a:endParaRPr lang="en-US" sz="1200" b="1" kern="1200" dirty="0">
              <a:latin typeface="+mn-lt"/>
            </a:endParaRPr>
          </a:p>
          <a:p>
            <a:pPr marL="0" indent="0" defTabSz="91433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200" b="1" dirty="0"/>
          </a:p>
          <a:p>
            <a:pPr marL="0" indent="0" defTabSz="91433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 dirty="0"/>
              <a:t> DS:- </a:t>
            </a:r>
            <a:r>
              <a:rPr lang="en-US" sz="1200" dirty="0">
                <a:ea typeface="+mn-lt"/>
                <a:cs typeface="+mn-lt"/>
              </a:rPr>
              <a:t>Main logic for C-suite and common causes of failure.</a:t>
            </a:r>
            <a:endParaRPr lang="en-US" sz="1200" dirty="0"/>
          </a:p>
          <a:p>
            <a:pPr marL="0" indent="0" defTabSz="91433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dirty="0"/>
              <a:t> </a:t>
            </a:r>
            <a:r>
              <a:rPr lang="en-US" sz="1200" b="1" dirty="0"/>
              <a:t>DE:-</a:t>
            </a:r>
            <a:r>
              <a:rPr lang="en-US" sz="1200" dirty="0"/>
              <a:t> </a:t>
            </a:r>
            <a:r>
              <a:rPr lang="en-US" sz="1200" dirty="0">
                <a:ea typeface="+mn-lt"/>
                <a:cs typeface="+mn-lt"/>
              </a:rPr>
              <a:t>Back-end engineering changes to show the anomaly and threshold changes for common causes of failure. Additionally, APIs were introduced to compute the OE of all 3 assets and some other minor changes concerning front-end team requirements.</a:t>
            </a:r>
            <a:endParaRPr lang="en-US" sz="1200" dirty="0"/>
          </a:p>
          <a:p>
            <a:pPr marL="0" indent="0" defTabSz="91433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 dirty="0"/>
              <a:t> Front end:- </a:t>
            </a:r>
            <a:r>
              <a:rPr lang="en-US" sz="1200" dirty="0">
                <a:ea typeface="+mn-lt"/>
                <a:cs typeface="+mn-lt"/>
              </a:rPr>
              <a:t>Threshold display for engineering and operational insights was introduced along with some other minor changes.</a:t>
            </a:r>
            <a:endParaRPr lang="en-US" dirty="0"/>
          </a:p>
          <a:p>
            <a:pPr marL="0" indent="0" defTabSz="91433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 dirty="0"/>
              <a:t>  </a:t>
            </a:r>
            <a:endParaRPr lang="en-US" dirty="0"/>
          </a:p>
          <a:p>
            <a:pPr marL="171450" indent="-171450" defTabSz="91433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ea typeface="+mn-lt"/>
                <a:cs typeface="+mn-lt"/>
              </a:rPr>
              <a:t>Audit support</a:t>
            </a:r>
            <a:r>
              <a:rPr lang="en-US" sz="1200" dirty="0"/>
              <a:t>:-|</a:t>
            </a:r>
            <a:r>
              <a:rPr lang="en-US" sz="1200" b="0" dirty="0"/>
              <a:t> </a:t>
            </a:r>
            <a:r>
              <a:rPr lang="en-US" sz="1200" b="1" dirty="0"/>
              <a:t>Feb 8</a:t>
            </a:r>
            <a:endParaRPr lang="en-US" sz="1200" kern="12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 DS,DE, &amp; Frontend: </a:t>
            </a:r>
            <a:r>
              <a:rPr lang="en-US" sz="1200" dirty="0">
                <a:ea typeface="+mn-lt"/>
                <a:cs typeface="+mn-lt"/>
              </a:rPr>
              <a:t>Supported in preparation and execution of the audit process. Got a green flag for the delivery of our project.</a:t>
            </a:r>
            <a:r>
              <a:rPr lang="en-US" sz="1200" dirty="0"/>
              <a:t> </a:t>
            </a:r>
            <a:endParaRPr lang="en-US" sz="1200" b="1" dirty="0"/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/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a typeface="+mn-lt"/>
                <a:cs typeface="+mn-lt"/>
              </a:rPr>
              <a:t>Anomaly reports for the Pump and Gas turbine delivered along with cost optimization concerning the resources used.</a:t>
            </a:r>
            <a:endParaRPr lang="en-US" sz="1200" b="1" dirty="0">
              <a:latin typeface="+mn-lt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/>
          </a:p>
          <a:p>
            <a:pPr marL="210820" indent="-256540"/>
            <a:endParaRPr lang="en-US" sz="1200" kern="0" dirty="0"/>
          </a:p>
          <a:p>
            <a:pPr marL="210820" indent="-256540"/>
            <a:endParaRPr lang="en-US" sz="1200" dirty="0"/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B027B93D-1B9B-2C38-5480-8334AD3C8EBF}"/>
              </a:ext>
            </a:extLst>
          </p:cNvPr>
          <p:cNvSpPr txBox="1">
            <a:spLocks/>
          </p:cNvSpPr>
          <p:nvPr/>
        </p:nvSpPr>
        <p:spPr>
          <a:xfrm>
            <a:off x="4795018" y="4256691"/>
            <a:ext cx="5965802" cy="966922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b="1" u="sng">
                <a:latin typeface="+mj-lt"/>
              </a:rPr>
              <a:t> </a:t>
            </a:r>
          </a:p>
        </p:txBody>
      </p:sp>
      <p:graphicFrame>
        <p:nvGraphicFramePr>
          <p:cNvPr id="3" name="Table 26">
            <a:extLst>
              <a:ext uri="{FF2B5EF4-FFF2-40B4-BE49-F238E27FC236}">
                <a16:creationId xmlns:a16="http://schemas.microsoft.com/office/drawing/2014/main" id="{62820AEE-AFFE-6B2C-1024-2169E148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68831"/>
              </p:ext>
            </p:extLst>
          </p:nvPr>
        </p:nvGraphicFramePr>
        <p:xfrm>
          <a:off x="205371" y="1013602"/>
          <a:ext cx="5388604" cy="684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19">
                  <a:extLst>
                    <a:ext uri="{9D8B030D-6E8A-4147-A177-3AD203B41FA5}">
                      <a16:colId xmlns:a16="http://schemas.microsoft.com/office/drawing/2014/main" val="1233955646"/>
                    </a:ext>
                  </a:extLst>
                </a:gridCol>
                <a:gridCol w="979463">
                  <a:extLst>
                    <a:ext uri="{9D8B030D-6E8A-4147-A177-3AD203B41FA5}">
                      <a16:colId xmlns:a16="http://schemas.microsoft.com/office/drawing/2014/main" val="1300790624"/>
                    </a:ext>
                  </a:extLst>
                </a:gridCol>
                <a:gridCol w="1451911">
                  <a:extLst>
                    <a:ext uri="{9D8B030D-6E8A-4147-A177-3AD203B41FA5}">
                      <a16:colId xmlns:a16="http://schemas.microsoft.com/office/drawing/2014/main" val="2950186871"/>
                    </a:ext>
                  </a:extLst>
                </a:gridCol>
                <a:gridCol w="1451911">
                  <a:extLst>
                    <a:ext uri="{9D8B030D-6E8A-4147-A177-3AD203B41FA5}">
                      <a16:colId xmlns:a16="http://schemas.microsoft.com/office/drawing/2014/main" val="2991016380"/>
                    </a:ext>
                  </a:extLst>
                </a:gridCol>
              </a:tblGrid>
              <a:tr h="312662">
                <a:tc>
                  <a:txBody>
                    <a:bodyPr/>
                    <a:lstStyle/>
                    <a:p>
                      <a:r>
                        <a:rPr lang="en-US" sz="1000"/>
                        <a:t># </a:t>
                      </a: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 count</a:t>
                      </a:r>
                      <a:endParaRPr lang="en-US" sz="1000"/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#Datascience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# Data Engineering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#Front-end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39272"/>
                  </a:ext>
                </a:extLst>
              </a:tr>
              <a:tr h="288612">
                <a:tc>
                  <a:txBody>
                    <a:bodyPr/>
                    <a:lstStyle/>
                    <a:p>
                      <a:r>
                        <a:rPr lang="en-US" sz="1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486164"/>
                  </a:ext>
                </a:extLst>
              </a:tr>
            </a:tbl>
          </a:graphicData>
        </a:graphic>
      </p:graphicFrame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127475C4-B4C7-C382-50AF-FEB513E1A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35767"/>
              </p:ext>
            </p:extLst>
          </p:nvPr>
        </p:nvGraphicFramePr>
        <p:xfrm>
          <a:off x="5821526" y="1001089"/>
          <a:ext cx="49427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681">
                  <a:extLst>
                    <a:ext uri="{9D8B030D-6E8A-4147-A177-3AD203B41FA5}">
                      <a16:colId xmlns:a16="http://schemas.microsoft.com/office/drawing/2014/main" val="1995174961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164772865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3655632215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1487252430"/>
                    </a:ext>
                  </a:extLst>
                </a:gridCol>
              </a:tblGrid>
              <a:tr h="373733">
                <a:tc>
                  <a:txBody>
                    <a:bodyPr/>
                    <a:lstStyle/>
                    <a:p>
                      <a:r>
                        <a:rPr lang="en-US" sz="1000"/>
                        <a:t>Date(as on today)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Scope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Overall status 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Time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27811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US" sz="1000"/>
                        <a:t>29-Feb-2024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79270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59E7601E-45B3-8EAB-ED79-AAFCF7AEB636}"/>
              </a:ext>
            </a:extLst>
          </p:cNvPr>
          <p:cNvSpPr txBox="1">
            <a:spLocks/>
          </p:cNvSpPr>
          <p:nvPr/>
        </p:nvSpPr>
        <p:spPr>
          <a:xfrm>
            <a:off x="118535" y="511689"/>
            <a:ext cx="10885473" cy="4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Project Name: </a:t>
            </a:r>
            <a:r>
              <a:rPr lang="en-US" sz="1800" b="1"/>
              <a:t>PPGPL – Customer Project</a:t>
            </a:r>
            <a:r>
              <a:rPr lang="en-US" sz="1800"/>
              <a:t>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D5E73C-24C0-AF8A-D455-A90D38F64BA2}"/>
              </a:ext>
            </a:extLst>
          </p:cNvPr>
          <p:cNvSpPr txBox="1">
            <a:spLocks/>
          </p:cNvSpPr>
          <p:nvPr/>
        </p:nvSpPr>
        <p:spPr>
          <a:xfrm>
            <a:off x="118535" y="80574"/>
            <a:ext cx="10885473" cy="4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Bosch Office Sans"/>
              </a:rPr>
              <a:t>GROW – ETL Governance Updates – Feb’24</a:t>
            </a:r>
            <a:endParaRPr lang="en-US" sz="2800">
              <a:latin typeface="Bosch Office Sans" pitchFamily="2" charset="0"/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D889FB2-745D-0C31-8D42-20BA4A197643}"/>
              </a:ext>
            </a:extLst>
          </p:cNvPr>
          <p:cNvSpPr txBox="1">
            <a:spLocks/>
          </p:cNvSpPr>
          <p:nvPr/>
        </p:nvSpPr>
        <p:spPr>
          <a:xfrm>
            <a:off x="205371" y="2713447"/>
            <a:ext cx="4467088" cy="2510166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5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D8CDA-4C9C-DC1A-3C43-C98961D6FFA1}"/>
              </a:ext>
            </a:extLst>
          </p:cNvPr>
          <p:cNvSpPr txBox="1"/>
          <p:nvPr/>
        </p:nvSpPr>
        <p:spPr>
          <a:xfrm>
            <a:off x="205371" y="2713447"/>
            <a:ext cx="3909428" cy="18623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1550" b="1" u="sng">
                <a:latin typeface="+mj-lt"/>
              </a:rPr>
              <a:t>Key Next Steps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>
                <a:latin typeface="+mn-lt"/>
              </a:rPr>
              <a:t>Phase 2B proposal to be delivered to the customer.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>
                <a:latin typeface="+mn-lt"/>
              </a:rPr>
              <a:t>DS team will work on the pump cavitation ML model development.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>
                <a:latin typeface="+mn-lt"/>
              </a:rPr>
              <a:t>DE support to re-deploy the pump cavitation model.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100">
              <a:latin typeface="+mn-lt"/>
            </a:endParaRP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10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4F9F2-9095-A236-A27E-B98DD2538AB6}"/>
              </a:ext>
            </a:extLst>
          </p:cNvPr>
          <p:cNvSpPr txBox="1"/>
          <p:nvPr/>
        </p:nvSpPr>
        <p:spPr>
          <a:xfrm>
            <a:off x="4777218" y="4342118"/>
            <a:ext cx="5861045" cy="8217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u="sng">
                <a:latin typeface="+mj-lt"/>
              </a:rPr>
              <a:t>Key Risks/Measures</a:t>
            </a:r>
          </a:p>
          <a:p>
            <a:pPr marL="210820" lvl="1" indent="-256540" algn="l" defTabSz="914333" rtl="0" eaLnBrk="1" latinLnBrk="0" hangingPunct="1">
              <a:buFont typeface="Arial" panose="020B0604020202020204" pitchFamily="34" charset="0"/>
              <a:buChar char="•"/>
            </a:pPr>
            <a:endParaRPr lang="en-US" sz="1100">
              <a:solidFill>
                <a:srgbClr val="000000"/>
              </a:solidFill>
              <a:latin typeface="+mn-lt"/>
            </a:endParaRPr>
          </a:p>
          <a:p>
            <a:pPr marL="210820" lvl="1" indent="-256540" defTabSz="914333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0000"/>
                </a:solidFill>
                <a:latin typeface="+mn-lt"/>
              </a:rPr>
              <a:t>Dependencies with the simulation team to deliver fault models for the impeller cavitation and water hammer effect.</a:t>
            </a:r>
            <a:endParaRPr lang="en-US" sz="1100" b="0" i="0" kern="120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856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2BD8F513-874F-8722-FB26-FBBCC0A98EF4}"/>
              </a:ext>
            </a:extLst>
          </p:cNvPr>
          <p:cNvSpPr txBox="1">
            <a:spLocks/>
          </p:cNvSpPr>
          <p:nvPr/>
        </p:nvSpPr>
        <p:spPr>
          <a:xfrm>
            <a:off x="205371" y="1829476"/>
            <a:ext cx="4467088" cy="810207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en-US" sz="2200" b="1" u="sng">
                <a:latin typeface="+mj-lt"/>
              </a:rPr>
              <a:t>Project Scope: </a:t>
            </a:r>
          </a:p>
          <a:p>
            <a:pPr algn="l"/>
            <a:r>
              <a:rPr lang="en-US" sz="1800">
                <a:latin typeface="Bosch Office Sans"/>
              </a:rPr>
              <a:t>To enable and to create </a:t>
            </a:r>
            <a:r>
              <a:rPr lang="en-US" sz="1800" b="0" i="0" u="none" strike="noStrike" baseline="0">
                <a:latin typeface="Bosch Office Sans"/>
              </a:rPr>
              <a:t>proof of value (</a:t>
            </a:r>
            <a:r>
              <a:rPr lang="en-US" sz="1800" b="0" i="0" u="none" strike="noStrike" baseline="0" err="1">
                <a:latin typeface="Bosch Office Sans"/>
              </a:rPr>
              <a:t>PoV</a:t>
            </a:r>
            <a:r>
              <a:rPr lang="en-US" sz="1800" b="0" i="0" u="none" strike="noStrike" baseline="0">
                <a:latin typeface="Bosch Office Sans"/>
              </a:rPr>
              <a:t>) predictive maintenance solution for KSB's centrifugal pump and supporting facilities</a:t>
            </a:r>
            <a:endParaRPr kumimoji="0" lang="en-US" sz="155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Bosch Office Sans"/>
            </a:endParaRPr>
          </a:p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endParaRPr lang="en-US" sz="1200" i="0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5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957A1EB2-F2BD-9D51-DDBE-994EC486269C}"/>
              </a:ext>
            </a:extLst>
          </p:cNvPr>
          <p:cNvSpPr txBox="1">
            <a:spLocks/>
          </p:cNvSpPr>
          <p:nvPr/>
        </p:nvSpPr>
        <p:spPr>
          <a:xfrm>
            <a:off x="4786268" y="1827961"/>
            <a:ext cx="6056009" cy="2358700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1700" b="1" u="sng">
                <a:latin typeface="+mj-lt"/>
              </a:rPr>
              <a:t>Highlights</a:t>
            </a:r>
            <a:endParaRPr lang="en-US" sz="1200" u="sng" kern="0">
              <a:solidFill>
                <a:srgbClr val="000000"/>
              </a:solidFill>
              <a:latin typeface="+mj-lt"/>
            </a:endParaRPr>
          </a:p>
          <a:p>
            <a:pPr marL="210820" lvl="1" indent="-256540" defTabSz="914333">
              <a:spcBef>
                <a:spcPct val="0"/>
              </a:spcBef>
            </a:pPr>
            <a:r>
              <a:rPr lang="en-US" sz="1100">
                <a:latin typeface="Bosch Office Sans"/>
              </a:rPr>
              <a:t>Data Summary on the overall data shared by customer | </a:t>
            </a:r>
            <a:r>
              <a:rPr lang="en-US" sz="1100" b="1">
                <a:latin typeface="Bosch Office Sans"/>
              </a:rPr>
              <a:t>Feb 8</a:t>
            </a:r>
          </a:p>
          <a:p>
            <a:pPr marL="210820" lvl="1" indent="-256540" defTabSz="914333">
              <a:spcBef>
                <a:spcPct val="0"/>
              </a:spcBef>
            </a:pPr>
            <a:r>
              <a:rPr lang="en-US" sz="1100">
                <a:latin typeface="Bosch Office Sans"/>
              </a:rPr>
              <a:t>Analysis on the data received on Cavitation and Coupling from Customer  | </a:t>
            </a:r>
            <a:r>
              <a:rPr lang="en-US" sz="1100" b="1">
                <a:latin typeface="Bosch Office Sans"/>
              </a:rPr>
              <a:t>Feb 12</a:t>
            </a:r>
          </a:p>
          <a:p>
            <a:pPr marL="210820" lvl="1" indent="-256540" defTabSz="914333">
              <a:spcBef>
                <a:spcPct val="0"/>
              </a:spcBef>
            </a:pPr>
            <a:r>
              <a:rPr lang="en-US" sz="1100">
                <a:latin typeface="Bosch Office Sans"/>
              </a:rPr>
              <a:t>Expecting cavitation data (Low Cavitation, Medium Cavitation, High Cavitation data) from customer  to start data modelling tasks on cavitation. </a:t>
            </a:r>
            <a:endParaRPr lang="en-US" sz="1100" b="1">
              <a:latin typeface="Bosch Office Sans"/>
            </a:endParaRPr>
          </a:p>
          <a:p>
            <a:pPr marL="210820" lvl="1" indent="-256540" defTabSz="914333">
              <a:spcBef>
                <a:spcPct val="0"/>
              </a:spcBef>
            </a:pPr>
            <a:r>
              <a:rPr lang="en-US" sz="1100">
                <a:latin typeface="Bosch Office Sans"/>
              </a:rPr>
              <a:t>Modelling activity started for cavitation and coupling on the existing data| </a:t>
            </a:r>
            <a:r>
              <a:rPr lang="en-US" sz="1100" b="1">
                <a:latin typeface="Bosch Office Sans"/>
              </a:rPr>
              <a:t>Feb 22</a:t>
            </a:r>
            <a:endParaRPr lang="en-US" sz="1300" b="1">
              <a:latin typeface="Bosch Office Sans"/>
            </a:endParaRPr>
          </a:p>
          <a:p>
            <a:pPr marL="210820" lvl="1" indent="-256540" defTabSz="914333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latin typeface="Bosch Office Sans"/>
              </a:rPr>
              <a:t>Base API Code is up and running on the webapp. | </a:t>
            </a:r>
            <a:r>
              <a:rPr lang="en-US" sz="1100" b="1">
                <a:latin typeface="Bosch Office Sans"/>
              </a:rPr>
              <a:t>Feb 20</a:t>
            </a:r>
          </a:p>
          <a:p>
            <a:pPr marL="210820" lvl="1" indent="-256540" defTabSz="914333">
              <a:spcBef>
                <a:spcPct val="0"/>
              </a:spcBef>
            </a:pPr>
            <a:r>
              <a:rPr lang="en-US" sz="1100">
                <a:latin typeface="Bosch Office Sans"/>
              </a:rPr>
              <a:t>Creation of users for accessing UI in AD is completed. | </a:t>
            </a:r>
            <a:r>
              <a:rPr lang="en-US" sz="1100" b="1">
                <a:latin typeface="Bosch Office Sans"/>
              </a:rPr>
              <a:t>Feb 21</a:t>
            </a:r>
            <a:endParaRPr lang="en-US" sz="1100">
              <a:latin typeface="Bosch Office Sans"/>
            </a:endParaRPr>
          </a:p>
          <a:p>
            <a:pPr marL="210820" lvl="1" indent="-256540" defTabSz="914333">
              <a:spcBef>
                <a:spcPct val="0"/>
              </a:spcBef>
            </a:pPr>
            <a:r>
              <a:rPr lang="en-US" sz="1100">
                <a:latin typeface="Bosch Office Sans"/>
              </a:rPr>
              <a:t>Demonstration of user interface to the customer on 23rd | </a:t>
            </a:r>
            <a:r>
              <a:rPr lang="en-US" sz="1100" b="1">
                <a:latin typeface="Bosch Office Sans"/>
              </a:rPr>
              <a:t>Feb 23</a:t>
            </a:r>
            <a:endParaRPr lang="en-US" sz="1100">
              <a:latin typeface="Bosch Office Sans"/>
            </a:endParaRPr>
          </a:p>
          <a:p>
            <a:pPr marL="210820" lvl="1" indent="-256540" defTabSz="914333">
              <a:spcBef>
                <a:spcPct val="0"/>
              </a:spcBef>
            </a:pPr>
            <a:r>
              <a:rPr lang="en-US" sz="1100">
                <a:latin typeface="Bosch Office Sans"/>
              </a:rPr>
              <a:t>Activities for data availability in cosmos is started | </a:t>
            </a:r>
            <a:r>
              <a:rPr lang="en-US" sz="1100" b="1">
                <a:latin typeface="Bosch Office Sans"/>
              </a:rPr>
              <a:t>Feb 23</a:t>
            </a:r>
            <a:endParaRPr lang="en-US" sz="1100">
              <a:latin typeface="Bosch Office Sans"/>
            </a:endParaRPr>
          </a:p>
          <a:p>
            <a:pPr marL="210820" lvl="1" indent="-256540" defTabSz="914333">
              <a:spcBef>
                <a:spcPct val="0"/>
              </a:spcBef>
            </a:pPr>
            <a:endParaRPr lang="en-US" sz="1100">
              <a:latin typeface="Bosch Office Sans"/>
            </a:endParaRPr>
          </a:p>
          <a:p>
            <a:pPr indent="0"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None/>
            </a:pPr>
            <a:endParaRPr lang="en-US" sz="1100"/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US" sz="11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</a:pPr>
            <a:endParaRPr lang="en-US" sz="1100"/>
          </a:p>
          <a:p>
            <a:pPr marL="210820" indent="-256540"/>
            <a:endParaRPr lang="en-US" sz="1200"/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B027B93D-1B9B-2C38-5480-8334AD3C8EBF}"/>
              </a:ext>
            </a:extLst>
          </p:cNvPr>
          <p:cNvSpPr txBox="1">
            <a:spLocks/>
          </p:cNvSpPr>
          <p:nvPr/>
        </p:nvSpPr>
        <p:spPr>
          <a:xfrm>
            <a:off x="4785968" y="4256691"/>
            <a:ext cx="6056309" cy="1409616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b="1" u="sng">
                <a:latin typeface="+mj-lt"/>
              </a:rPr>
              <a:t> </a:t>
            </a:r>
          </a:p>
        </p:txBody>
      </p:sp>
      <p:graphicFrame>
        <p:nvGraphicFramePr>
          <p:cNvPr id="3" name="Table 26">
            <a:extLst>
              <a:ext uri="{FF2B5EF4-FFF2-40B4-BE49-F238E27FC236}">
                <a16:creationId xmlns:a16="http://schemas.microsoft.com/office/drawing/2014/main" id="{62820AEE-AFFE-6B2C-1024-2169E148720D}"/>
              </a:ext>
            </a:extLst>
          </p:cNvPr>
          <p:cNvGraphicFramePr>
            <a:graphicFrameLocks noGrp="1"/>
          </p:cNvGraphicFramePr>
          <p:nvPr/>
        </p:nvGraphicFramePr>
        <p:xfrm>
          <a:off x="205371" y="1013602"/>
          <a:ext cx="5388606" cy="60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04">
                  <a:extLst>
                    <a:ext uri="{9D8B030D-6E8A-4147-A177-3AD203B41FA5}">
                      <a16:colId xmlns:a16="http://schemas.microsoft.com/office/drawing/2014/main" val="1233955646"/>
                    </a:ext>
                  </a:extLst>
                </a:gridCol>
                <a:gridCol w="1340704">
                  <a:extLst>
                    <a:ext uri="{9D8B030D-6E8A-4147-A177-3AD203B41FA5}">
                      <a16:colId xmlns:a16="http://schemas.microsoft.com/office/drawing/2014/main" val="1300790624"/>
                    </a:ext>
                  </a:extLst>
                </a:gridCol>
                <a:gridCol w="1987398">
                  <a:extLst>
                    <a:ext uri="{9D8B030D-6E8A-4147-A177-3AD203B41FA5}">
                      <a16:colId xmlns:a16="http://schemas.microsoft.com/office/drawing/2014/main" val="2950186871"/>
                    </a:ext>
                  </a:extLst>
                </a:gridCol>
              </a:tblGrid>
              <a:tr h="312662">
                <a:tc>
                  <a:txBody>
                    <a:bodyPr/>
                    <a:lstStyle/>
                    <a:p>
                      <a:r>
                        <a:rPr lang="en-US" sz="1000"/>
                        <a:t># </a:t>
                      </a: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 count</a:t>
                      </a:r>
                      <a:endParaRPr lang="en-US" sz="1000"/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#Datascience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# Data Engineering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39272"/>
                  </a:ext>
                </a:extLst>
              </a:tr>
              <a:tr h="288612"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486164"/>
                  </a:ext>
                </a:extLst>
              </a:tr>
            </a:tbl>
          </a:graphicData>
        </a:graphic>
      </p:graphicFrame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127475C4-B4C7-C382-50AF-FEB513E1A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1659"/>
              </p:ext>
            </p:extLst>
          </p:nvPr>
        </p:nvGraphicFramePr>
        <p:xfrm>
          <a:off x="5821526" y="1001089"/>
          <a:ext cx="49427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681">
                  <a:extLst>
                    <a:ext uri="{9D8B030D-6E8A-4147-A177-3AD203B41FA5}">
                      <a16:colId xmlns:a16="http://schemas.microsoft.com/office/drawing/2014/main" val="1995174961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164772865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3655632215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1487252430"/>
                    </a:ext>
                  </a:extLst>
                </a:gridCol>
              </a:tblGrid>
              <a:tr h="373733">
                <a:tc>
                  <a:txBody>
                    <a:bodyPr/>
                    <a:lstStyle/>
                    <a:p>
                      <a:r>
                        <a:rPr lang="en-US" sz="1000"/>
                        <a:t>Date (as on today)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Scope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Overall status 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Time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27811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US" sz="1000"/>
                        <a:t>22-feb-2024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79270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59E7601E-45B3-8EAB-ED79-AAFCF7AEB636}"/>
              </a:ext>
            </a:extLst>
          </p:cNvPr>
          <p:cNvSpPr txBox="1">
            <a:spLocks/>
          </p:cNvSpPr>
          <p:nvPr/>
        </p:nvSpPr>
        <p:spPr>
          <a:xfrm>
            <a:off x="118535" y="511689"/>
            <a:ext cx="10885473" cy="4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Project Name: </a:t>
            </a:r>
            <a:r>
              <a:rPr lang="en-US" sz="1800" b="1"/>
              <a:t>KSB – Customer Project</a:t>
            </a:r>
            <a:r>
              <a:rPr lang="en-US" sz="1800"/>
              <a:t>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D5E73C-24C0-AF8A-D455-A90D38F64BA2}"/>
              </a:ext>
            </a:extLst>
          </p:cNvPr>
          <p:cNvSpPr txBox="1">
            <a:spLocks/>
          </p:cNvSpPr>
          <p:nvPr/>
        </p:nvSpPr>
        <p:spPr>
          <a:xfrm>
            <a:off x="118535" y="80574"/>
            <a:ext cx="10885473" cy="4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Bosch Office Sans"/>
              </a:rPr>
              <a:t>GROW – ETL Governance Updates – Feb’24</a:t>
            </a:r>
            <a:endParaRPr lang="en-US" sz="2800">
              <a:latin typeface="Bosch Office Sans" pitchFamily="2" charset="0"/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D889FB2-745D-0C31-8D42-20BA4A197643}"/>
              </a:ext>
            </a:extLst>
          </p:cNvPr>
          <p:cNvSpPr txBox="1">
            <a:spLocks/>
          </p:cNvSpPr>
          <p:nvPr/>
        </p:nvSpPr>
        <p:spPr>
          <a:xfrm>
            <a:off x="205371" y="2713446"/>
            <a:ext cx="4467088" cy="2945477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5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D8CDA-4C9C-DC1A-3C43-C98961D6FFA1}"/>
              </a:ext>
            </a:extLst>
          </p:cNvPr>
          <p:cNvSpPr txBox="1"/>
          <p:nvPr/>
        </p:nvSpPr>
        <p:spPr>
          <a:xfrm>
            <a:off x="205371" y="2713447"/>
            <a:ext cx="4293960" cy="17340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1550" b="1" u="sng">
                <a:latin typeface="+mj-lt"/>
              </a:rPr>
              <a:t>Key Next Steps</a:t>
            </a:r>
          </a:p>
          <a:p>
            <a:pPr marL="171450" indent="-17145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>
                <a:latin typeface="+mn-lt"/>
              </a:rPr>
              <a:t>Data analysis and AI ML model development for Cavitation and Coupling faults in KSB's centrifugal pump.</a:t>
            </a: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>
                <a:latin typeface="Bosch Office Sans"/>
              </a:rPr>
              <a:t>Data pipeline development for Cavitation and Coupling faults in KSB's centrifugal pump.</a:t>
            </a:r>
            <a:endParaRPr lang="en-US" sz="11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1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4F9F2-9095-A236-A27E-B98DD2538AB6}"/>
              </a:ext>
            </a:extLst>
          </p:cNvPr>
          <p:cNvSpPr txBox="1"/>
          <p:nvPr/>
        </p:nvSpPr>
        <p:spPr>
          <a:xfrm>
            <a:off x="4786268" y="4342118"/>
            <a:ext cx="5851995" cy="13295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u="sng">
                <a:latin typeface="+mj-lt"/>
              </a:rPr>
              <a:t>Key Risks/Measures</a:t>
            </a:r>
          </a:p>
          <a:p>
            <a:pPr marL="210820" lvl="1" indent="-256540" algn="l" defTabSz="914333" rtl="0" eaLnBrk="1" latinLnBrk="0" hangingPunct="1">
              <a:buFont typeface="Arial" panose="020B0604020202020204" pitchFamily="34" charset="0"/>
              <a:buChar char="•"/>
            </a:pPr>
            <a:endParaRPr lang="en-US" sz="1100">
              <a:solidFill>
                <a:srgbClr val="000000"/>
              </a:solidFill>
              <a:latin typeface="+mn-lt"/>
            </a:endParaRPr>
          </a:p>
          <a:p>
            <a:pPr marL="210820" lvl="1" indent="-256540" defTabSz="914333">
              <a:buFont typeface="Arial" panose="020B0604020202020204" pitchFamily="34" charset="0"/>
              <a:buChar char="•"/>
            </a:pPr>
            <a:r>
              <a:rPr lang="en-US" sz="1100" b="0" i="0" kern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Simulation effort , timeline and approach yet to be finalized </a:t>
            </a:r>
            <a:r>
              <a:rPr lang="en-US" sz="1100">
                <a:solidFill>
                  <a:srgbClr val="000000"/>
                </a:solidFill>
                <a:latin typeface="+mn-lt"/>
              </a:rPr>
              <a:t>( cavitation )</a:t>
            </a:r>
            <a:endParaRPr lang="en-US" sz="1100" b="0" i="0" kern="1200">
              <a:solidFill>
                <a:srgbClr val="000000"/>
              </a:solidFill>
              <a:effectLst/>
              <a:latin typeface="+mn-lt"/>
            </a:endParaRPr>
          </a:p>
          <a:p>
            <a:pPr marL="210820" lvl="1" indent="-256540" defTabSz="914333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0000"/>
                </a:solidFill>
                <a:latin typeface="+mn-lt"/>
              </a:rPr>
              <a:t>Data Collection &amp; scope changes from  customer can lead to delays</a:t>
            </a:r>
          </a:p>
          <a:p>
            <a:pPr marL="210820" lvl="1" indent="-256540" defTabSz="914333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0000"/>
                </a:solidFill>
                <a:latin typeface="+mn-lt"/>
              </a:rPr>
              <a:t>Data schema format confirmation from customer is pending.</a:t>
            </a:r>
            <a:endParaRPr lang="en-US">
              <a:solidFill>
                <a:srgbClr val="000000"/>
              </a:solidFill>
            </a:endParaRPr>
          </a:p>
          <a:p>
            <a:pPr marL="210820" lvl="1" indent="-256540" defTabSz="914333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0000"/>
                </a:solidFill>
                <a:latin typeface="+mn-lt"/>
              </a:rPr>
              <a:t>Data ingestion mechanism confirmation is required.</a:t>
            </a:r>
            <a:endParaRPr lang="en-US"/>
          </a:p>
          <a:p>
            <a:pPr marL="210820" lvl="1" indent="-256540" defTabSz="914333">
              <a:buFont typeface="Arial" panose="020B0604020202020204" pitchFamily="34" charset="0"/>
              <a:buChar char="•"/>
            </a:pPr>
            <a:endParaRPr lang="en-US" sz="110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54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2BD8F513-874F-8722-FB26-FBBCC0A98EF4}"/>
              </a:ext>
            </a:extLst>
          </p:cNvPr>
          <p:cNvSpPr txBox="1">
            <a:spLocks/>
          </p:cNvSpPr>
          <p:nvPr/>
        </p:nvSpPr>
        <p:spPr>
          <a:xfrm>
            <a:off x="205371" y="1829476"/>
            <a:ext cx="4467088" cy="810207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en-US" sz="2200" b="1" u="sng">
                <a:latin typeface="+mj-lt"/>
              </a:rPr>
              <a:t>Project Scope: </a:t>
            </a:r>
          </a:p>
          <a:p>
            <a:r>
              <a:rPr lang="en-US" sz="1800">
                <a:ea typeface="+mn-lt"/>
                <a:cs typeface="+mn-lt"/>
              </a:rPr>
              <a:t>Predicting roughing mill faults and avoid failure of the universal cross bearing ,and other connected state </a:t>
            </a:r>
            <a:r>
              <a:rPr lang="en-US" sz="1800" b="0" i="0" u="none" strike="noStrike" baseline="0">
                <a:ea typeface="+mn-lt"/>
                <a:cs typeface="+mn-lt"/>
              </a:rPr>
              <a:t>of </a:t>
            </a:r>
            <a:r>
              <a:rPr lang="en-US" sz="1800">
                <a:ea typeface="+mn-lt"/>
                <a:cs typeface="+mn-lt"/>
              </a:rPr>
              <a:t>lubrication </a:t>
            </a:r>
            <a:r>
              <a:rPr lang="en-US" sz="1800" b="0" i="0" u="none" strike="noStrike" baseline="0">
                <a:ea typeface="+mn-lt"/>
                <a:cs typeface="+mn-lt"/>
              </a:rPr>
              <a:t>and </a:t>
            </a:r>
            <a:r>
              <a:rPr lang="en-US" sz="1800">
                <a:ea typeface="+mn-lt"/>
                <a:cs typeface="+mn-lt"/>
              </a:rPr>
              <a:t>lubrication failure</a:t>
            </a:r>
            <a:endParaRPr lang="en-US"/>
          </a:p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endParaRPr lang="en-US" sz="1200" i="0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5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957A1EB2-F2BD-9D51-DDBE-994EC486269C}"/>
              </a:ext>
            </a:extLst>
          </p:cNvPr>
          <p:cNvSpPr txBox="1">
            <a:spLocks/>
          </p:cNvSpPr>
          <p:nvPr/>
        </p:nvSpPr>
        <p:spPr>
          <a:xfrm>
            <a:off x="4777218" y="1837008"/>
            <a:ext cx="5983602" cy="2349653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1700" b="1" u="sng">
                <a:latin typeface="+mj-lt"/>
              </a:rPr>
              <a:t>Highlights </a:t>
            </a:r>
            <a:endParaRPr lang="en-US" sz="1200" ker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Data Science review identified existing analysis as inconclusive. Action required: Acquire detailed JSW data at critical bearing lifecycle stages.Specifics: Collect sets of 5 data samples after bearing installation, at mid-life, and before expected end-of-life.</a:t>
            </a:r>
            <a:r>
              <a:rPr lang="en-US" sz="1100">
                <a:solidFill>
                  <a:srgbClr val="000000"/>
                </a:solidFill>
                <a:ea typeface="+mn-lt"/>
                <a:cs typeface="+mn-lt"/>
              </a:rPr>
              <a:t> |</a:t>
            </a:r>
            <a:r>
              <a:rPr lang="en-US" sz="1100" b="1">
                <a:solidFill>
                  <a:srgbClr val="000000"/>
                </a:solidFill>
                <a:ea typeface="+mn-lt"/>
                <a:cs typeface="+mn-lt"/>
              </a:rPr>
              <a:t>Feb 12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100" b="1"/>
          </a:p>
          <a:p>
            <a:pPr marL="210820" indent="-256540"/>
            <a:endParaRPr lang="en-US" sz="1200" b="1"/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B027B93D-1B9B-2C38-5480-8334AD3C8EBF}"/>
              </a:ext>
            </a:extLst>
          </p:cNvPr>
          <p:cNvSpPr txBox="1">
            <a:spLocks/>
          </p:cNvSpPr>
          <p:nvPr/>
        </p:nvSpPr>
        <p:spPr>
          <a:xfrm>
            <a:off x="4795018" y="4256691"/>
            <a:ext cx="5965802" cy="1409616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b="1" u="sng">
                <a:latin typeface="+mj-lt"/>
              </a:rPr>
              <a:t> </a:t>
            </a:r>
          </a:p>
        </p:txBody>
      </p:sp>
      <p:graphicFrame>
        <p:nvGraphicFramePr>
          <p:cNvPr id="3" name="Table 26">
            <a:extLst>
              <a:ext uri="{FF2B5EF4-FFF2-40B4-BE49-F238E27FC236}">
                <a16:creationId xmlns:a16="http://schemas.microsoft.com/office/drawing/2014/main" id="{62820AEE-AFFE-6B2C-1024-2169E148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93313"/>
              </p:ext>
            </p:extLst>
          </p:nvPr>
        </p:nvGraphicFramePr>
        <p:xfrm>
          <a:off x="205371" y="1013602"/>
          <a:ext cx="5388606" cy="60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04">
                  <a:extLst>
                    <a:ext uri="{9D8B030D-6E8A-4147-A177-3AD203B41FA5}">
                      <a16:colId xmlns:a16="http://schemas.microsoft.com/office/drawing/2014/main" val="1233955646"/>
                    </a:ext>
                  </a:extLst>
                </a:gridCol>
                <a:gridCol w="1340704">
                  <a:extLst>
                    <a:ext uri="{9D8B030D-6E8A-4147-A177-3AD203B41FA5}">
                      <a16:colId xmlns:a16="http://schemas.microsoft.com/office/drawing/2014/main" val="1300790624"/>
                    </a:ext>
                  </a:extLst>
                </a:gridCol>
                <a:gridCol w="1987398">
                  <a:extLst>
                    <a:ext uri="{9D8B030D-6E8A-4147-A177-3AD203B41FA5}">
                      <a16:colId xmlns:a16="http://schemas.microsoft.com/office/drawing/2014/main" val="2950186871"/>
                    </a:ext>
                  </a:extLst>
                </a:gridCol>
              </a:tblGrid>
              <a:tr h="312662">
                <a:tc>
                  <a:txBody>
                    <a:bodyPr/>
                    <a:lstStyle/>
                    <a:p>
                      <a:r>
                        <a:rPr lang="en-US" sz="1000"/>
                        <a:t># </a:t>
                      </a: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 count</a:t>
                      </a:r>
                      <a:endParaRPr lang="en-US" sz="1000"/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#Datascience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# Data Engineering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39272"/>
                  </a:ext>
                </a:extLst>
              </a:tr>
              <a:tr h="288612"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486164"/>
                  </a:ext>
                </a:extLst>
              </a:tr>
            </a:tbl>
          </a:graphicData>
        </a:graphic>
      </p:graphicFrame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127475C4-B4C7-C382-50AF-FEB513E1A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77754"/>
              </p:ext>
            </p:extLst>
          </p:nvPr>
        </p:nvGraphicFramePr>
        <p:xfrm>
          <a:off x="5821526" y="1001089"/>
          <a:ext cx="49427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681">
                  <a:extLst>
                    <a:ext uri="{9D8B030D-6E8A-4147-A177-3AD203B41FA5}">
                      <a16:colId xmlns:a16="http://schemas.microsoft.com/office/drawing/2014/main" val="1995174961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164772865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3655632215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1487252430"/>
                    </a:ext>
                  </a:extLst>
                </a:gridCol>
              </a:tblGrid>
              <a:tr h="373733">
                <a:tc>
                  <a:txBody>
                    <a:bodyPr/>
                    <a:lstStyle/>
                    <a:p>
                      <a:r>
                        <a:rPr lang="en-US" sz="1000"/>
                        <a:t>Date(as on today)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Scope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Overall status 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Time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27811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US" sz="1000"/>
                        <a:t>31-Jan-2024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79270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59E7601E-45B3-8EAB-ED79-AAFCF7AEB636}"/>
              </a:ext>
            </a:extLst>
          </p:cNvPr>
          <p:cNvSpPr txBox="1">
            <a:spLocks/>
          </p:cNvSpPr>
          <p:nvPr/>
        </p:nvSpPr>
        <p:spPr>
          <a:xfrm>
            <a:off x="118535" y="511689"/>
            <a:ext cx="10885473" cy="4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Project Name: </a:t>
            </a:r>
            <a:r>
              <a:rPr lang="en-US" sz="1800" b="1"/>
              <a:t>JSW – Customer Project</a:t>
            </a:r>
            <a:r>
              <a:rPr lang="en-US" sz="1800"/>
              <a:t>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D5E73C-24C0-AF8A-D455-A90D38F64BA2}"/>
              </a:ext>
            </a:extLst>
          </p:cNvPr>
          <p:cNvSpPr txBox="1">
            <a:spLocks/>
          </p:cNvSpPr>
          <p:nvPr/>
        </p:nvSpPr>
        <p:spPr>
          <a:xfrm>
            <a:off x="118535" y="80574"/>
            <a:ext cx="10885473" cy="4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Bosch Office Sans" pitchFamily="2" charset="0"/>
              </a:rPr>
              <a:t>GROW – ETL Governance Updates – Feb’24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D889FB2-745D-0C31-8D42-20BA4A197643}"/>
              </a:ext>
            </a:extLst>
          </p:cNvPr>
          <p:cNvSpPr txBox="1">
            <a:spLocks/>
          </p:cNvSpPr>
          <p:nvPr/>
        </p:nvSpPr>
        <p:spPr>
          <a:xfrm>
            <a:off x="205371" y="2713446"/>
            <a:ext cx="4467088" cy="2945477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5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D8CDA-4C9C-DC1A-3C43-C98961D6FFA1}"/>
              </a:ext>
            </a:extLst>
          </p:cNvPr>
          <p:cNvSpPr txBox="1"/>
          <p:nvPr/>
        </p:nvSpPr>
        <p:spPr>
          <a:xfrm>
            <a:off x="205371" y="2713447"/>
            <a:ext cx="3909428" cy="20118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1400" b="1" u="sng">
                <a:latin typeface="+mj-lt"/>
              </a:rPr>
              <a:t>Key Next Steps</a:t>
            </a:r>
          </a:p>
          <a:p>
            <a:pPr fontAlgn="auto">
              <a:defRPr/>
            </a:pPr>
            <a:endParaRPr lang="en-US" sz="1200">
              <a:latin typeface="+mn-lt"/>
            </a:endParaRPr>
          </a:p>
          <a:p>
            <a:pPr fontAlgn="auto">
              <a:buFont typeface="Arial" panose="020B0604020202020204" pitchFamily="34" charset="0"/>
              <a:buChar char="•"/>
              <a:defRPr/>
            </a:pPr>
            <a:r>
              <a:rPr lang="en-US" sz="1200">
                <a:latin typeface="+mn-lt"/>
              </a:rPr>
              <a:t>   New Sample Data Collection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200">
                <a:latin typeface="+mn-lt"/>
              </a:rPr>
              <a:t>   Synthetic Data Generation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200">
                <a:latin typeface="+mn-lt"/>
              </a:rPr>
              <a:t>   Machine Learning Model Development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200">
                <a:latin typeface="+mn-lt"/>
              </a:rPr>
              <a:t>   Failure Prediction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200">
                <a:latin typeface="+mn-lt"/>
              </a:rPr>
              <a:t>   Meta Model Deployment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200">
                <a:latin typeface="+mn-lt"/>
              </a:rPr>
              <a:t>   Lubrication Timing Prediction: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100">
              <a:latin typeface="+mn-lt"/>
            </a:endParaRPr>
          </a:p>
          <a:p>
            <a:pPr marL="410845" lvl="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4F9F2-9095-A236-A27E-B98DD2538AB6}"/>
              </a:ext>
            </a:extLst>
          </p:cNvPr>
          <p:cNvSpPr txBox="1"/>
          <p:nvPr/>
        </p:nvSpPr>
        <p:spPr>
          <a:xfrm>
            <a:off x="4795219" y="4258335"/>
            <a:ext cx="5852352" cy="15681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u="sng">
                <a:latin typeface="+mj-lt"/>
              </a:rPr>
              <a:t>Key Risks/Measures</a:t>
            </a:r>
          </a:p>
          <a:p>
            <a:pPr marL="210820" lvl="1" indent="-256540" algn="l" defTabSz="914333" rtl="0" eaLnBrk="1" latinLnBrk="0" hangingPunct="1">
              <a:buFont typeface="Arial" panose="020B0604020202020204" pitchFamily="34" charset="0"/>
              <a:buChar char="•"/>
            </a:pPr>
            <a:endParaRPr lang="en-US" sz="1100">
              <a:solidFill>
                <a:srgbClr val="000000"/>
              </a:solidFill>
              <a:latin typeface="+mn-lt"/>
            </a:endParaRPr>
          </a:p>
          <a:p>
            <a:pPr defTabSz="914333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D0D0D"/>
                </a:solidFill>
                <a:latin typeface="+mn-lt"/>
              </a:rPr>
              <a:t>C</a:t>
            </a:r>
            <a:r>
              <a:rPr lang="en-US" sz="1200">
                <a:solidFill>
                  <a:srgbClr val="0D0D0D"/>
                </a:solidFill>
                <a:latin typeface="+mn-lt"/>
                <a:ea typeface="+mn-lt"/>
                <a:cs typeface="+mn-lt"/>
              </a:rPr>
              <a:t>ollect high-quality samples from JSW to discern patterns confirming if current sensors can detect failure with 60% accuracy.</a:t>
            </a:r>
          </a:p>
          <a:p>
            <a:pPr defTabSz="914333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D0D0D"/>
                </a:solidFill>
                <a:latin typeface="+mn-lt"/>
                <a:ea typeface="+mn-lt"/>
                <a:cs typeface="+mn-lt"/>
              </a:rPr>
              <a:t>Created high-frequency data by simulation team from existing low-frequency records, test with customer-defined set points at pre-failure, failure, and post-failure stag</a:t>
            </a:r>
            <a:r>
              <a:rPr lang="en-US" sz="1200">
                <a:solidFill>
                  <a:srgbClr val="0D0D0D"/>
                </a:solidFill>
                <a:latin typeface="+mn-lt"/>
              </a:rPr>
              <a:t>es and validate the abnormalities if any.</a:t>
            </a:r>
            <a:endParaRPr lang="en-US" sz="1200">
              <a:solidFill>
                <a:srgbClr val="0D0D0D"/>
              </a:solidFill>
            </a:endParaRPr>
          </a:p>
          <a:p>
            <a:pPr marL="210820" lvl="1" indent="-256540" defTabSz="914333">
              <a:buFont typeface="Arial" panose="020B0604020202020204" pitchFamily="34" charset="0"/>
              <a:buChar char="•"/>
            </a:pP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5046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F4DA5-290E-DAA9-2D1D-04FC6D199D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>
                <a:latin typeface="Bosch Office Sans" pitchFamily="2" charset="0"/>
              </a:rPr>
              <a:t>GROW – ETL Governance Updates – </a:t>
            </a:r>
            <a:r>
              <a:rPr lang="en-US" dirty="0">
                <a:latin typeface="Bosch Office Sans" pitchFamily="2" charset="0"/>
              </a:rPr>
              <a:t>Feb</a:t>
            </a:r>
            <a:r>
              <a:rPr lang="en-US" sz="2800" dirty="0">
                <a:latin typeface="Bosch Office Sans" pitchFamily="2" charset="0"/>
              </a:rPr>
              <a:t>’24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BB22D-608D-08D8-FA09-09A95E03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90B6029-98E8-102D-49C3-FCB89A6F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Key Decisions/Discussion Points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D553B24-6669-EF66-F94F-57CB16A8B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43621"/>
              </p:ext>
            </p:extLst>
          </p:nvPr>
        </p:nvGraphicFramePr>
        <p:xfrm>
          <a:off x="205200" y="1120141"/>
          <a:ext cx="10139447" cy="3332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795">
                  <a:extLst>
                    <a:ext uri="{9D8B030D-6E8A-4147-A177-3AD203B41FA5}">
                      <a16:colId xmlns:a16="http://schemas.microsoft.com/office/drawing/2014/main" val="1936363048"/>
                    </a:ext>
                  </a:extLst>
                </a:gridCol>
                <a:gridCol w="7631652">
                  <a:extLst>
                    <a:ext uri="{9D8B030D-6E8A-4147-A177-3AD203B41FA5}">
                      <a16:colId xmlns:a16="http://schemas.microsoft.com/office/drawing/2014/main" val="3914583704"/>
                    </a:ext>
                  </a:extLst>
                </a:gridCol>
              </a:tblGrid>
              <a:tr h="762278">
                <a:tc>
                  <a:txBody>
                    <a:bodyPr/>
                    <a:lstStyle/>
                    <a:p>
                      <a:r>
                        <a:rPr lang="en-US" sz="1600"/>
                        <a:t>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04176"/>
                  </a:ext>
                </a:extLst>
              </a:tr>
              <a:tr h="56911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Resource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Demands to </a:t>
                      </a:r>
                      <a:r>
                        <a:rPr lang="en-US" sz="1100"/>
                        <a:t>be provided </a:t>
                      </a:r>
                      <a:r>
                        <a:rPr lang="en-US" sz="1100" dirty="0"/>
                        <a:t>for all associates for next three months</a:t>
                      </a:r>
                    </a:p>
                    <a:p>
                      <a:pPr marL="171450" marR="0" lvl="0" indent="-17145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Details on seven new resources shared for Adnoc; awaiting confirmation of their demands.</a:t>
                      </a:r>
                      <a:endParaRPr lang="en-US" sz="1100" dirty="0"/>
                    </a:p>
                    <a:p>
                      <a:pPr marL="171450" marR="0" lvl="0" indent="-17145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Demands to be fulfilled for 3 more data scientists role for Adnoc.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81197"/>
                  </a:ext>
                </a:extLst>
              </a:tr>
              <a:tr h="49291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Resource Availability - </a:t>
                      </a:r>
                      <a:r>
                        <a:rPr lang="en-US" sz="1100" b="1" dirty="0" err="1"/>
                        <a:t>WinGD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Prince allocation is assigned to Pauline in March.</a:t>
                      </a:r>
                    </a:p>
                    <a:p>
                      <a:pPr marL="171450" marR="0" lvl="0" indent="-17145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Pauline shares DSR with commendable progress in the completing the tasks shared by Fedrick.</a:t>
                      </a:r>
                    </a:p>
                    <a:p>
                      <a:pPr marL="171450" marR="0" lvl="0" indent="-17145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Mandar needs a release from GROW DT; KT initiated to Gokul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21277"/>
                  </a:ext>
                </a:extLst>
              </a:tr>
              <a:tr h="78905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Task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Shital's utilization on technical consulting and SoW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2635"/>
                  </a:ext>
                </a:extLst>
              </a:tr>
              <a:tr h="59204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Onsite 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 notification to be provided regarding onsite opportunities for the associates.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9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1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A9E57-3501-7FFE-4CAB-B8C04276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Bosch Office Sans" pitchFamily="2" charset="0"/>
              </a:rPr>
              <a:t>Overall Status</a:t>
            </a:r>
            <a:br>
              <a:rPr lang="en-US" sz="2800">
                <a:solidFill>
                  <a:schemeClr val="accent5">
                    <a:lumMod val="75000"/>
                  </a:schemeClr>
                </a:solidFill>
                <a:latin typeface="Bosch Office Sans" pitchFamily="2" charset="0"/>
              </a:rPr>
            </a:b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F2D4D6-B0D9-D8F6-1936-4D7E966D1F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GROW – ETL Governance</a:t>
            </a:r>
            <a:r>
              <a:rPr lang="en-US" b="1">
                <a:solidFill>
                  <a:srgbClr val="000000"/>
                </a:solidFill>
                <a:latin typeface="Bosch Office Sans"/>
              </a:rPr>
              <a:t> </a:t>
            </a:r>
            <a:r>
              <a:rPr lang="en-US" sz="2800">
                <a:latin typeface="Bosch Office Sans"/>
              </a:rPr>
              <a:t>Updates – </a:t>
            </a:r>
            <a:r>
              <a:rPr lang="en-US">
                <a:latin typeface="Bosch Office Sans"/>
              </a:rPr>
              <a:t>Feb’24</a:t>
            </a:r>
            <a:endParaRPr lang="en-US" sz="2800">
              <a:latin typeface="Bosch Office Sans" pitchFamily="2" charset="0"/>
            </a:endParaRPr>
          </a:p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3FE7C35-8003-99D7-E841-F4B8324BB50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77161962"/>
              </p:ext>
            </p:extLst>
          </p:nvPr>
        </p:nvGraphicFramePr>
        <p:xfrm>
          <a:off x="205200" y="1016831"/>
          <a:ext cx="10617827" cy="3726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98">
                  <a:extLst>
                    <a:ext uri="{9D8B030D-6E8A-4147-A177-3AD203B41FA5}">
                      <a16:colId xmlns:a16="http://schemas.microsoft.com/office/drawing/2014/main" val="3541282622"/>
                    </a:ext>
                  </a:extLst>
                </a:gridCol>
                <a:gridCol w="1482776">
                  <a:extLst>
                    <a:ext uri="{9D8B030D-6E8A-4147-A177-3AD203B41FA5}">
                      <a16:colId xmlns:a16="http://schemas.microsoft.com/office/drawing/2014/main" val="1531968305"/>
                    </a:ext>
                  </a:extLst>
                </a:gridCol>
                <a:gridCol w="1483644">
                  <a:extLst>
                    <a:ext uri="{9D8B030D-6E8A-4147-A177-3AD203B41FA5}">
                      <a16:colId xmlns:a16="http://schemas.microsoft.com/office/drawing/2014/main" val="2790958545"/>
                    </a:ext>
                  </a:extLst>
                </a:gridCol>
                <a:gridCol w="1154836">
                  <a:extLst>
                    <a:ext uri="{9D8B030D-6E8A-4147-A177-3AD203B41FA5}">
                      <a16:colId xmlns:a16="http://schemas.microsoft.com/office/drawing/2014/main" val="164551016"/>
                    </a:ext>
                  </a:extLst>
                </a:gridCol>
                <a:gridCol w="1475625">
                  <a:extLst>
                    <a:ext uri="{9D8B030D-6E8A-4147-A177-3AD203B41FA5}">
                      <a16:colId xmlns:a16="http://schemas.microsoft.com/office/drawing/2014/main" val="516390571"/>
                    </a:ext>
                  </a:extLst>
                </a:gridCol>
                <a:gridCol w="4539148">
                  <a:extLst>
                    <a:ext uri="{9D8B030D-6E8A-4147-A177-3AD203B41FA5}">
                      <a16:colId xmlns:a16="http://schemas.microsoft.com/office/drawing/2014/main" val="3186938228"/>
                    </a:ext>
                  </a:extLst>
                </a:gridCol>
              </a:tblGrid>
              <a:tr h="558406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#</a:t>
                      </a:r>
                      <a:endParaRPr lang="en-US" sz="1200">
                        <a:latin typeface="Bosch Office Sans"/>
                        <a:cs typeface="Calibri"/>
                      </a:endParaRPr>
                    </a:p>
                  </a:txBody>
                  <a:tcPr marL="101623" marR="101623" marT="50811" marB="50811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 Name </a:t>
                      </a:r>
                    </a:p>
                  </a:txBody>
                  <a:tcPr marL="101623" marR="101623" marT="50811" marB="50811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333" rtl="0" eaLnBrk="1" latinLnBrk="0" hangingPunct="1">
                        <a:buNone/>
                      </a:pPr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Manager from ETL</a:t>
                      </a:r>
                    </a:p>
                  </a:txBody>
                  <a:tcPr marL="101623" marR="101623" marT="50811" marB="50811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SPOC from GROW</a:t>
                      </a:r>
                      <a:endParaRPr lang="en-US" sz="1200">
                        <a:latin typeface="Bosch Office Sans"/>
                        <a:cs typeface="Calibri"/>
                      </a:endParaRPr>
                    </a:p>
                  </a:txBody>
                  <a:tcPr marL="101623" marR="101623" marT="50811" marB="50811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Overall Project Status</a:t>
                      </a:r>
                      <a:endParaRPr lang="en-US" sz="1200">
                        <a:latin typeface="Bosch Office Sans"/>
                        <a:cs typeface="Calibri"/>
                      </a:endParaRPr>
                    </a:p>
                  </a:txBody>
                  <a:tcPr marL="101623" marR="101623" marT="50811" marB="50811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Comments</a:t>
                      </a:r>
                      <a:endParaRPr lang="en-US" sz="1200">
                        <a:latin typeface="Bosch Office Sans"/>
                        <a:cs typeface="Calibri"/>
                      </a:endParaRPr>
                    </a:p>
                  </a:txBody>
                  <a:tcPr marL="101623" marR="101623" marT="50811" marB="50811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7791"/>
                  </a:ext>
                </a:extLst>
              </a:tr>
              <a:tr h="999253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</a:rPr>
                        <a:t>Solution Ecosystem( DS &amp; DE)</a:t>
                      </a:r>
                    </a:p>
                    <a:p>
                      <a:pPr algn="ctr"/>
                      <a:endParaRPr 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Swetha</a:t>
                      </a:r>
                      <a:endParaRPr lang="en-US" sz="1200" b="0" i="0" u="none" strike="noStrike" kern="12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latin typeface="+mn-lt"/>
                        </a:rPr>
                        <a:t>Deepa Velankar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0820" lvl="0" indent="-256540" algn="l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Centrifugal Compressor - 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 Completed Surge detection  | 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15th Feb</a:t>
                      </a:r>
                    </a:p>
                    <a:p>
                      <a:pPr marL="210820" lvl="0" indent="-25654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Collaboration with IIT-R for synthetic sensor data gen – SOW done | 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5 Feb</a:t>
                      </a:r>
                    </a:p>
                    <a:p>
                      <a:pPr marL="210820" lvl="0" indent="-25654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RUL(Remaining useful life) - Literature review |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 12th Feb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, exploring physics-based concepts to enhance health indicators – in progress</a:t>
                      </a:r>
                    </a:p>
                    <a:p>
                      <a:pPr marL="210820" lvl="0" indent="-25654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LLM's -Implementation of basic version of information extraction from pdf and response generation completed. | 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19 Feb</a:t>
                      </a:r>
                      <a:endParaRPr lang="en-US" sz="1100" b="0" i="0" u="none" strike="noStrike" kern="0" noProof="0" dirty="0">
                        <a:solidFill>
                          <a:srgbClr val="000000"/>
                        </a:solidFill>
                        <a:latin typeface="Bosch Office Sans"/>
                      </a:endParaRPr>
                    </a:p>
                    <a:p>
                      <a:pPr marL="210820" lvl="0" indent="-25654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b="1" i="0" u="none" strike="noStrike" kern="0" noProof="0" dirty="0">
                        <a:solidFill>
                          <a:srgbClr val="000000"/>
                        </a:solidFill>
                        <a:latin typeface="Bosch Office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71832"/>
                  </a:ext>
                </a:extLst>
              </a:tr>
              <a:tr h="133723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n-lt"/>
                        </a:rPr>
                        <a:t>Solution Ecosystem( DE)</a:t>
                      </a:r>
                    </a:p>
                    <a:p>
                      <a:pPr algn="ctr"/>
                      <a:endParaRPr 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Swetha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latin typeface="+mn-lt"/>
                        </a:rPr>
                        <a:t>Deepa Velankar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70000"/>
                        </a:lnSpc>
                        <a:buFont typeface="Arial"/>
                        <a:buChar char="•"/>
                      </a:pP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Support on PPGPL phase 2 design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 | 6 Feb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70000"/>
                        </a:lnSpc>
                        <a:buFont typeface="Arial"/>
                        <a:buChar char="•"/>
                      </a:pP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Integration of Asset Templates on edge solution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 | 9 Feb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Feature and prediction schema definition V2 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| 16 Feb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PCH pipeline set up in Databricks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 | 19 Feb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70000"/>
                        </a:lnSpc>
                        <a:buFont typeface="Arial"/>
                        <a:buChar char="•"/>
                      </a:pPr>
                      <a:r>
                        <a:rPr lang="en-US" sz="1100" b="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HPE High frequency flow setup, script update and deploymen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 | 21 Feb</a:t>
                      </a:r>
                    </a:p>
                    <a:p>
                      <a:pPr marL="171450" marR="0" lvl="0" indent="-171450" algn="l">
                        <a:lnSpc>
                          <a:spcPct val="70000"/>
                        </a:lnSpc>
                        <a:buFont typeface="Arial"/>
                        <a:buChar char="•"/>
                      </a:pPr>
                      <a:r>
                        <a:rPr lang="en-US" sz="1100" b="0" i="0" u="none" strike="noStrike" kern="0" noProof="0" dirty="0" err="1">
                          <a:solidFill>
                            <a:srgbClr val="000000"/>
                          </a:solidFill>
                          <a:latin typeface="Bosch Office Sans"/>
                        </a:rPr>
                        <a:t>IoTEdge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 PoC for KPI calculation and at scale deployment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 | 21 Feb</a:t>
                      </a:r>
                      <a:endParaRPr lang="en-US" sz="1100" b="1" kern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kern="0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Enabling "DT in a Box" solution for BCW event</a:t>
                      </a:r>
                      <a:r>
                        <a:rPr lang="en-US" sz="1100" b="1" i="0" u="none" strike="noStrike" kern="0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 | 26 Feb</a:t>
                      </a:r>
                    </a:p>
                    <a:p>
                      <a:pPr marL="171450" lvl="0" indent="-17145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b="1" i="0" u="none" strike="noStrike" kern="0" baseline="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lvl="0" indent="-17145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b="1" i="0" u="none" strike="noStrike" kern="0" baseline="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46884"/>
                  </a:ext>
                </a:extLst>
              </a:tr>
              <a:tr h="58779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</a:rPr>
                        <a:t>WinGD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Swetha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latin typeface="+mn-lt"/>
                        </a:rPr>
                        <a:t>Deepa Velankar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0820" lvl="0" indent="-256540">
                        <a:lnSpc>
                          <a:spcPct val="70000"/>
                        </a:lnSpc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100" b="0" i="0" u="none" strike="noStrike" kern="0" noProof="0" dirty="0" err="1">
                          <a:solidFill>
                            <a:srgbClr val="000000"/>
                          </a:solidFill>
                          <a:latin typeface="Bosch Office Sans"/>
                        </a:rPr>
                        <a:t>QuestDB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 maintenance and upgrade| 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5th Feb</a:t>
                      </a:r>
                      <a:endParaRPr lang="en-US" sz="1100" b="0" i="0" u="none" strike="noStrike" kern="0" noProof="0" dirty="0">
                        <a:solidFill>
                          <a:srgbClr val="000000"/>
                        </a:solidFill>
                        <a:latin typeface="Bosch Office Sans"/>
                        <a:ea typeface="+mn-ea"/>
                        <a:cs typeface="+mn-cs"/>
                      </a:endParaRPr>
                    </a:p>
                    <a:p>
                      <a:pPr marL="210820" lvl="0" indent="-256540">
                        <a:lnSpc>
                          <a:spcPct val="70000"/>
                        </a:lnSpc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100" b="0" i="0" u="none" strike="noStrike" kern="0" noProof="0" dirty="0" err="1">
                          <a:solidFill>
                            <a:srgbClr val="000000"/>
                          </a:solidFill>
                          <a:latin typeface="Bosch Office Sans"/>
                        </a:rPr>
                        <a:t>FastAPI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 for AD plots and data preprocessing script | 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6th Feb</a:t>
                      </a:r>
                      <a:endParaRPr lang="en-US" sz="1100" b="0" i="0" u="none" strike="noStrike" kern="0" noProof="0" dirty="0">
                        <a:solidFill>
                          <a:srgbClr val="000000"/>
                        </a:solidFill>
                        <a:latin typeface="Bosch Office Sans"/>
                      </a:endParaRPr>
                    </a:p>
                    <a:p>
                      <a:pPr marL="210820" lvl="0" indent="-256540">
                        <a:lnSpc>
                          <a:spcPct val="70000"/>
                        </a:lnSpc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Failure table data migration | 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19 Feb</a:t>
                      </a:r>
                      <a:endParaRPr lang="en-US" sz="1100" b="0" i="0" u="none" strike="noStrike" kern="0" noProof="0" dirty="0">
                        <a:solidFill>
                          <a:srgbClr val="000000"/>
                        </a:solidFill>
                        <a:latin typeface="Bosch Office Sans"/>
                      </a:endParaRPr>
                    </a:p>
                    <a:p>
                      <a:pPr marL="210820" lvl="0" indent="-256540">
                        <a:lnSpc>
                          <a:spcPct val="70000"/>
                        </a:lnSpc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Data ingestion of Detection of event signals | 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22nd Feb</a:t>
                      </a:r>
                    </a:p>
                    <a:p>
                      <a:pPr marL="210820" lvl="0" indent="-256540">
                        <a:lnSpc>
                          <a:spcPct val="70000"/>
                        </a:lnSpc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100" b="0" i="0" u="none" strike="noStrike" kern="0" noProof="0" dirty="0" err="1">
                          <a:solidFill>
                            <a:srgbClr val="000000"/>
                          </a:solidFill>
                          <a:latin typeface="Bosch Office Sans"/>
                        </a:rPr>
                        <a:t>Bmep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 for User Rating | </a:t>
                      </a:r>
                      <a:r>
                        <a:rPr lang="en-US" sz="1100" b="1" i="0" u="none" strike="noStrike" kern="0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In-progress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96633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DE020147-D68F-2609-E4F3-287AF9F5FF76}"/>
              </a:ext>
            </a:extLst>
          </p:cNvPr>
          <p:cNvSpPr/>
          <p:nvPr/>
        </p:nvSpPr>
        <p:spPr>
          <a:xfrm>
            <a:off x="5336380" y="3122914"/>
            <a:ext cx="188361" cy="1712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15B006-8F33-677E-33D5-F665684DC6BB}"/>
              </a:ext>
            </a:extLst>
          </p:cNvPr>
          <p:cNvSpPr/>
          <p:nvPr/>
        </p:nvSpPr>
        <p:spPr>
          <a:xfrm>
            <a:off x="5339786" y="2156502"/>
            <a:ext cx="188361" cy="1712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76C055-A6DD-55E8-9DDC-4751CB1F2514}"/>
              </a:ext>
            </a:extLst>
          </p:cNvPr>
          <p:cNvSpPr/>
          <p:nvPr/>
        </p:nvSpPr>
        <p:spPr>
          <a:xfrm>
            <a:off x="5312484" y="4321900"/>
            <a:ext cx="188361" cy="1712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4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A9E57-3501-7FFE-4CAB-B8C04276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Bosch Office Sans" pitchFamily="2" charset="0"/>
              </a:rPr>
              <a:t>Overall Status</a:t>
            </a:r>
            <a:br>
              <a:rPr lang="en-US" sz="2800">
                <a:solidFill>
                  <a:schemeClr val="accent5">
                    <a:lumMod val="75000"/>
                  </a:schemeClr>
                </a:solidFill>
                <a:latin typeface="Bosch Office Sans" pitchFamily="2" charset="0"/>
              </a:rPr>
            </a:b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F2D4D6-B0D9-D8F6-1936-4D7E966D1F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GROW – ETL Governance</a:t>
            </a:r>
            <a:r>
              <a:rPr lang="en-US" b="1">
                <a:solidFill>
                  <a:srgbClr val="000000"/>
                </a:solidFill>
                <a:latin typeface="Bosch Office Sans" pitchFamily="2" charset="0"/>
              </a:rPr>
              <a:t> </a:t>
            </a:r>
            <a:r>
              <a:rPr lang="en-US" sz="2800">
                <a:latin typeface="Bosch Office Sans" pitchFamily="2" charset="0"/>
              </a:rPr>
              <a:t>Updates – Feb</a:t>
            </a:r>
            <a:r>
              <a:rPr lang="en-US">
                <a:latin typeface="Bosch Office Sans" pitchFamily="2" charset="0"/>
              </a:rPr>
              <a:t>’24</a:t>
            </a:r>
            <a:endParaRPr lang="en-US" sz="2800">
              <a:latin typeface="Bosch Office Sans" pitchFamily="2" charset="0"/>
            </a:endParaRPr>
          </a:p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3FE7C35-8003-99D7-E841-F4B8324BB50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5186313"/>
              </p:ext>
            </p:extLst>
          </p:nvPr>
        </p:nvGraphicFramePr>
        <p:xfrm>
          <a:off x="205200" y="1016831"/>
          <a:ext cx="10617827" cy="5028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98">
                  <a:extLst>
                    <a:ext uri="{9D8B030D-6E8A-4147-A177-3AD203B41FA5}">
                      <a16:colId xmlns:a16="http://schemas.microsoft.com/office/drawing/2014/main" val="3541282622"/>
                    </a:ext>
                  </a:extLst>
                </a:gridCol>
                <a:gridCol w="1482776">
                  <a:extLst>
                    <a:ext uri="{9D8B030D-6E8A-4147-A177-3AD203B41FA5}">
                      <a16:colId xmlns:a16="http://schemas.microsoft.com/office/drawing/2014/main" val="1531968305"/>
                    </a:ext>
                  </a:extLst>
                </a:gridCol>
                <a:gridCol w="1483644">
                  <a:extLst>
                    <a:ext uri="{9D8B030D-6E8A-4147-A177-3AD203B41FA5}">
                      <a16:colId xmlns:a16="http://schemas.microsoft.com/office/drawing/2014/main" val="2790958545"/>
                    </a:ext>
                  </a:extLst>
                </a:gridCol>
                <a:gridCol w="1154836">
                  <a:extLst>
                    <a:ext uri="{9D8B030D-6E8A-4147-A177-3AD203B41FA5}">
                      <a16:colId xmlns:a16="http://schemas.microsoft.com/office/drawing/2014/main" val="164551016"/>
                    </a:ext>
                  </a:extLst>
                </a:gridCol>
                <a:gridCol w="1475625">
                  <a:extLst>
                    <a:ext uri="{9D8B030D-6E8A-4147-A177-3AD203B41FA5}">
                      <a16:colId xmlns:a16="http://schemas.microsoft.com/office/drawing/2014/main" val="516390571"/>
                    </a:ext>
                  </a:extLst>
                </a:gridCol>
                <a:gridCol w="4539148">
                  <a:extLst>
                    <a:ext uri="{9D8B030D-6E8A-4147-A177-3AD203B41FA5}">
                      <a16:colId xmlns:a16="http://schemas.microsoft.com/office/drawing/2014/main" val="3186938228"/>
                    </a:ext>
                  </a:extLst>
                </a:gridCol>
              </a:tblGrid>
              <a:tr h="39398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#</a:t>
                      </a:r>
                      <a:endParaRPr lang="en-US" sz="1200">
                        <a:latin typeface="Bosch Office Sans"/>
                        <a:cs typeface="Calibri"/>
                      </a:endParaRPr>
                    </a:p>
                  </a:txBody>
                  <a:tcPr marL="101623" marR="101623" marT="50811" marB="50811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 Name </a:t>
                      </a:r>
                    </a:p>
                  </a:txBody>
                  <a:tcPr marL="101623" marR="101623" marT="50811" marB="50811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333" rtl="0" eaLnBrk="1" latinLnBrk="0" hangingPunct="1">
                        <a:buNone/>
                      </a:pPr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Manager from ETL</a:t>
                      </a:r>
                    </a:p>
                  </a:txBody>
                  <a:tcPr marL="101623" marR="101623" marT="50811" marB="50811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SPOC from GROW</a:t>
                      </a:r>
                      <a:endParaRPr lang="en-US" sz="1200">
                        <a:latin typeface="Bosch Office Sans"/>
                        <a:cs typeface="Calibri"/>
                      </a:endParaRPr>
                    </a:p>
                  </a:txBody>
                  <a:tcPr marL="101623" marR="101623" marT="50811" marB="50811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Overall Project Status</a:t>
                      </a:r>
                      <a:endParaRPr lang="en-US" sz="1200">
                        <a:latin typeface="Bosch Office Sans"/>
                        <a:cs typeface="Calibri"/>
                      </a:endParaRPr>
                    </a:p>
                  </a:txBody>
                  <a:tcPr marL="101623" marR="101623" marT="50811" marB="50811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Comments</a:t>
                      </a:r>
                      <a:endParaRPr lang="en-US" sz="1200">
                        <a:latin typeface="Bosch Office Sans"/>
                        <a:cs typeface="Calibri"/>
                      </a:endParaRPr>
                    </a:p>
                  </a:txBody>
                  <a:tcPr marL="101623" marR="101623" marT="50811" marB="50811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7791"/>
                  </a:ext>
                </a:extLst>
              </a:tr>
              <a:tr h="13270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</a:rPr>
                        <a:t>PPGPL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latin typeface="+mn-lt"/>
                        </a:rPr>
                        <a:t>Swetha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latin typeface="+mn-lt"/>
                        </a:rPr>
                        <a:t>Deepa Velankar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Developed logic for C-suite analysis and failure causes, enhanced back-end for anomaly/threshold tracking for common causes of failure, and updated front-end for to reflect the same – 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Feb 12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Collaborated Team effort to successfully support and get a green flag in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Product Compliance Check. 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The team received appreciation for the same from customer end – 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Feb 9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Provided anomaly reports and performed cost optimization of resources being used for the monitoring of Pump and Gas turbine operations –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 Feb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03063"/>
                  </a:ext>
                </a:extLst>
              </a:tr>
              <a:tr h="149749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KSB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latin typeface="+mn-lt"/>
                        </a:rPr>
                        <a:t>Manju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latin typeface="+mn-lt"/>
                        </a:rPr>
                        <a:t>Deepa Velankar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714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Data Summary on the overall data shared by customer |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 Feb 8</a:t>
                      </a:r>
                      <a:endParaRPr lang="en-US" sz="1000" b="1" dirty="0"/>
                    </a:p>
                    <a:p>
                      <a:pPr marL="171450" marR="0" lvl="1" indent="-1714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Analysis on the data received on Cavitation and Coupling from Customer  | 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Feb 12</a:t>
                      </a:r>
                      <a:endParaRPr lang="en-US" sz="1000" b="1" dirty="0"/>
                    </a:p>
                    <a:p>
                      <a:pPr marL="171450" marR="0" lvl="1" indent="-1714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Expecting cavitation data (Low Cavitation, Medium Cavitation, High Cavitation data) from customer    to start data modelling tasks on cavitation. </a:t>
                      </a:r>
                    </a:p>
                    <a:p>
                      <a:pPr marL="171450" marR="0" lvl="1" indent="-1714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Modelling activity started for cavitation and coupling.| 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Feb 22</a:t>
                      </a:r>
                    </a:p>
                    <a:p>
                      <a:pPr marL="171450" marR="0" lvl="1" indent="-1714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Base API Code is up and running on the webapp. | 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Feb 20</a:t>
                      </a:r>
                      <a:endParaRPr lang="en-US" sz="1000" b="1" dirty="0"/>
                    </a:p>
                    <a:p>
                      <a:pPr marL="171450" marR="0" lvl="1" indent="-1714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Creation of users for accessing UI in AD is completed. | 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Feb 21</a:t>
                      </a:r>
                      <a:endParaRPr lang="en-US" sz="1000" b="1" dirty="0"/>
                    </a:p>
                    <a:p>
                      <a:pPr marL="171450" marR="0" lvl="1" indent="-1714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Demonstration of user interface to the customer on 23rd |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 Feb 23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Bosch Office Sans"/>
                      </a:endParaRPr>
                    </a:p>
                    <a:p>
                      <a:pPr marL="171450" marR="0" lvl="1" indent="-1714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Activities for data availability in cosmos is started | 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latin typeface="Bosch Office Sans"/>
                          <a:ea typeface="+mn-ea"/>
                          <a:cs typeface="+mn-cs"/>
                        </a:rPr>
                        <a:t>Feb 2</a:t>
                      </a:r>
                      <a: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3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Bosch Office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96652"/>
                  </a:ext>
                </a:extLst>
              </a:tr>
              <a:tr h="1497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JSW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Swetha</a:t>
                      </a:r>
                      <a:endParaRPr lang="en-US" sz="1200" b="0" i="0" u="none" strike="noStrike" kern="12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>
                          <a:latin typeface="+mn-lt"/>
                        </a:rPr>
                        <a:t>Deepa Velankar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D0D0D"/>
                          </a:solidFill>
                        </a:rPr>
                        <a:t>Need enhanced data collection from JSW for robust analysis: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Bosch Office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D0D0D"/>
                          </a:solidFill>
                        </a:rPr>
                        <a:t> 5 samples post-bearing replacement, mid-life, and end-of-life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Bosch Office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 | </a:t>
                      </a:r>
                      <a:r>
                        <a:rPr lang="en-US" sz="1100" b="1" i="0" u="none" strike="noStrike" noProof="0" dirty="0">
                          <a:solidFill>
                            <a:srgbClr val="000000"/>
                          </a:solidFill>
                          <a:latin typeface="Bosch Office Sans"/>
                        </a:rPr>
                        <a:t>Feb 12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Bosch Office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095940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923CBE8F-FB86-9478-15A9-7D79D3928545}"/>
              </a:ext>
            </a:extLst>
          </p:cNvPr>
          <p:cNvSpPr/>
          <p:nvPr/>
        </p:nvSpPr>
        <p:spPr>
          <a:xfrm>
            <a:off x="5390631" y="1849071"/>
            <a:ext cx="188361" cy="1712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F5E1E2-9A8F-1F96-C285-FAF4873642E0}"/>
              </a:ext>
            </a:extLst>
          </p:cNvPr>
          <p:cNvSpPr/>
          <p:nvPr/>
        </p:nvSpPr>
        <p:spPr>
          <a:xfrm>
            <a:off x="5382812" y="3786412"/>
            <a:ext cx="188361" cy="1712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FA00EF-256E-2727-4608-BB00A7C99D10}"/>
              </a:ext>
            </a:extLst>
          </p:cNvPr>
          <p:cNvSpPr/>
          <p:nvPr/>
        </p:nvSpPr>
        <p:spPr>
          <a:xfrm>
            <a:off x="5392086" y="4877066"/>
            <a:ext cx="188361" cy="1712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7515820-A35B-9F7E-829D-5C6EF242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7" y="1218165"/>
            <a:ext cx="8614907" cy="40000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4BD99AE-2DDE-9287-ED0F-03EF261D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7" y="736052"/>
            <a:ext cx="3658619" cy="334613"/>
          </a:xfrm>
        </p:spPr>
        <p:txBody>
          <a:bodyPr>
            <a:normAutofit/>
          </a:bodyPr>
          <a:lstStyle/>
          <a:p>
            <a:r>
              <a:rPr lang="en-US" sz="2069" b="1">
                <a:latin typeface="+mn-lt"/>
              </a:rPr>
              <a:t>Data Science Team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2B6C9-6BDD-F356-AAFE-6126500C0076}"/>
              </a:ext>
            </a:extLst>
          </p:cNvPr>
          <p:cNvSpPr/>
          <p:nvPr/>
        </p:nvSpPr>
        <p:spPr>
          <a:xfrm>
            <a:off x="480848" y="1087407"/>
            <a:ext cx="10042635" cy="439899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solidFill>
                  <a:schemeClr val="tx1"/>
                </a:solidFill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DA5AB-9473-481A-90F4-02943C730A33}"/>
              </a:ext>
            </a:extLst>
          </p:cNvPr>
          <p:cNvSpPr txBox="1">
            <a:spLocks/>
          </p:cNvSpPr>
          <p:nvPr/>
        </p:nvSpPr>
        <p:spPr>
          <a:xfrm>
            <a:off x="410825" y="164972"/>
            <a:ext cx="10558800" cy="388800"/>
          </a:xfrm>
          <a:prstGeom prst="rect">
            <a:avLst/>
          </a:prstGeom>
        </p:spPr>
        <p:txBody>
          <a:bodyPr/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00">
                <a:latin typeface="Bosch Office Sans" pitchFamily="2" charset="0"/>
              </a:rPr>
              <a:t>GROW – ETL Governance Updates – Jan’24</a:t>
            </a:r>
          </a:p>
          <a:p>
            <a:pPr fontAlgn="auto">
              <a:spcAft>
                <a:spcPts val="0"/>
              </a:spcAft>
            </a:pPr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9750D5-4ACA-5456-C8A2-6817ECEDCA46}"/>
              </a:ext>
            </a:extLst>
          </p:cNvPr>
          <p:cNvGrpSpPr/>
          <p:nvPr/>
        </p:nvGrpSpPr>
        <p:grpSpPr>
          <a:xfrm>
            <a:off x="8724085" y="4388876"/>
            <a:ext cx="1294902" cy="1021769"/>
            <a:chOff x="8724085" y="4388876"/>
            <a:chExt cx="1294902" cy="102176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28092F-960B-9704-103E-123CE12E6C3C}"/>
                </a:ext>
              </a:extLst>
            </p:cNvPr>
            <p:cNvSpPr/>
            <p:nvPr/>
          </p:nvSpPr>
          <p:spPr>
            <a:xfrm>
              <a:off x="8731968" y="4933433"/>
              <a:ext cx="252248" cy="149773"/>
            </a:xfrm>
            <a:prstGeom prst="roundRect">
              <a:avLst/>
            </a:prstGeom>
            <a:solidFill>
              <a:srgbClr val="82B1E6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C1968C9-DD24-DC4D-0C74-15AFE2985649}"/>
                </a:ext>
              </a:extLst>
            </p:cNvPr>
            <p:cNvSpPr/>
            <p:nvPr/>
          </p:nvSpPr>
          <p:spPr>
            <a:xfrm>
              <a:off x="8731968" y="5229507"/>
              <a:ext cx="252248" cy="14977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53D3549-761C-9E8A-07DF-5AE2EB3BE22E}"/>
                </a:ext>
              </a:extLst>
            </p:cNvPr>
            <p:cNvSpPr/>
            <p:nvPr/>
          </p:nvSpPr>
          <p:spPr>
            <a:xfrm>
              <a:off x="8724085" y="4655261"/>
              <a:ext cx="252248" cy="149773"/>
            </a:xfrm>
            <a:prstGeom prst="roundRect">
              <a:avLst/>
            </a:prstGeom>
            <a:solidFill>
              <a:srgbClr val="44AB8E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BB34723-B4AE-F643-1AEB-1691FC04323C}"/>
                </a:ext>
              </a:extLst>
            </p:cNvPr>
            <p:cNvSpPr/>
            <p:nvPr/>
          </p:nvSpPr>
          <p:spPr>
            <a:xfrm>
              <a:off x="8731968" y="4388876"/>
              <a:ext cx="252248" cy="149773"/>
            </a:xfrm>
            <a:prstGeom prst="roundRect">
              <a:avLst/>
            </a:prstGeom>
            <a:solidFill>
              <a:srgbClr val="1C8BE6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5E5AAE-FA47-3839-86CB-AC88893E4924}"/>
                </a:ext>
              </a:extLst>
            </p:cNvPr>
            <p:cNvSpPr txBox="1"/>
            <p:nvPr/>
          </p:nvSpPr>
          <p:spPr>
            <a:xfrm>
              <a:off x="9078809" y="5260872"/>
              <a:ext cx="940177" cy="1497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00" kern="0">
                  <a:solidFill>
                    <a:srgbClr val="000000"/>
                  </a:solidFill>
                </a:rPr>
                <a:t>Developers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71BC14-BCEC-2B49-181A-4FE7ABFDFE2B}"/>
                </a:ext>
              </a:extLst>
            </p:cNvPr>
            <p:cNvSpPr txBox="1"/>
            <p:nvPr/>
          </p:nvSpPr>
          <p:spPr>
            <a:xfrm>
              <a:off x="9078809" y="4686625"/>
              <a:ext cx="940177" cy="1497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Solution Architect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6EBAB6-CCC1-F648-D135-9379CB3B3D28}"/>
                </a:ext>
              </a:extLst>
            </p:cNvPr>
            <p:cNvSpPr txBox="1"/>
            <p:nvPr/>
          </p:nvSpPr>
          <p:spPr>
            <a:xfrm>
              <a:off x="9078809" y="4956892"/>
              <a:ext cx="940177" cy="1497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00" kern="0">
                  <a:solidFill>
                    <a:srgbClr val="000000"/>
                  </a:solidFill>
                </a:rPr>
                <a:t>Specialist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0A9580-33C9-9151-F525-0C2876D1A418}"/>
                </a:ext>
              </a:extLst>
            </p:cNvPr>
            <p:cNvSpPr txBox="1"/>
            <p:nvPr/>
          </p:nvSpPr>
          <p:spPr>
            <a:xfrm>
              <a:off x="9078810" y="4411925"/>
              <a:ext cx="940177" cy="1497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00" kern="0">
                  <a:solidFill>
                    <a:srgbClr val="000000"/>
                  </a:solidFill>
                </a:rPr>
                <a:t>Project Manager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749F589-BC58-8A95-29E6-03B906D824AA}"/>
              </a:ext>
            </a:extLst>
          </p:cNvPr>
          <p:cNvSpPr txBox="1"/>
          <p:nvPr/>
        </p:nvSpPr>
        <p:spPr>
          <a:xfrm>
            <a:off x="8724085" y="3842170"/>
            <a:ext cx="1537138" cy="4414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 – Customer Project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SES – Solution Ecosystem</a:t>
            </a:r>
          </a:p>
        </p:txBody>
      </p:sp>
    </p:spTree>
    <p:extLst>
      <p:ext uri="{BB962C8B-B14F-4D97-AF65-F5344CB8AC3E}">
        <p14:creationId xmlns:p14="http://schemas.microsoft.com/office/powerpoint/2010/main" val="292434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27C36A-8EC7-E8B4-68DF-1FE70C49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69" y="718668"/>
            <a:ext cx="3658619" cy="352746"/>
          </a:xfrm>
        </p:spPr>
        <p:txBody>
          <a:bodyPr>
            <a:normAutofit/>
          </a:bodyPr>
          <a:lstStyle/>
          <a:p>
            <a:r>
              <a:rPr lang="en-US" sz="2069" b="1">
                <a:latin typeface="+mn-lt"/>
              </a:rPr>
              <a:t>Data Engineering Team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C42B4C-939A-FC1C-E385-667813DF8106}"/>
              </a:ext>
            </a:extLst>
          </p:cNvPr>
          <p:cNvSpPr/>
          <p:nvPr/>
        </p:nvSpPr>
        <p:spPr>
          <a:xfrm>
            <a:off x="654269" y="1127770"/>
            <a:ext cx="9877097" cy="4295568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solidFill>
                  <a:schemeClr val="tx1"/>
                </a:solidFill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AD443-0C99-A175-EED1-C785D6834F40}"/>
              </a:ext>
            </a:extLst>
          </p:cNvPr>
          <p:cNvSpPr txBox="1">
            <a:spLocks/>
          </p:cNvSpPr>
          <p:nvPr/>
        </p:nvSpPr>
        <p:spPr>
          <a:xfrm>
            <a:off x="528145" y="194799"/>
            <a:ext cx="10558800" cy="388800"/>
          </a:xfrm>
          <a:prstGeom prst="rect">
            <a:avLst/>
          </a:prstGeom>
        </p:spPr>
        <p:txBody>
          <a:bodyPr/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00">
                <a:latin typeface="Bosch Office Sans" pitchFamily="2" charset="0"/>
              </a:rPr>
              <a:t>GROW – ETL Governance Updates – Jan’24</a:t>
            </a:r>
          </a:p>
          <a:p>
            <a:pPr fontAlgn="auto">
              <a:spcAft>
                <a:spcPts val="0"/>
              </a:spcAft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A3DBD8-183A-6CE1-F62D-4756E266A970}"/>
              </a:ext>
            </a:extLst>
          </p:cNvPr>
          <p:cNvGrpSpPr/>
          <p:nvPr/>
        </p:nvGrpSpPr>
        <p:grpSpPr>
          <a:xfrm>
            <a:off x="8921154" y="4333696"/>
            <a:ext cx="1294902" cy="1021769"/>
            <a:chOff x="8724085" y="4388876"/>
            <a:chExt cx="1294902" cy="10217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A4935F1-C65E-2DAE-4046-986C135604B1}"/>
                </a:ext>
              </a:extLst>
            </p:cNvPr>
            <p:cNvSpPr/>
            <p:nvPr/>
          </p:nvSpPr>
          <p:spPr>
            <a:xfrm>
              <a:off x="8731968" y="4933433"/>
              <a:ext cx="252248" cy="149773"/>
            </a:xfrm>
            <a:prstGeom prst="roundRect">
              <a:avLst/>
            </a:prstGeom>
            <a:solidFill>
              <a:srgbClr val="82B1E6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D9CD04-631C-0154-77F9-13F3CB358AB0}"/>
                </a:ext>
              </a:extLst>
            </p:cNvPr>
            <p:cNvSpPr/>
            <p:nvPr/>
          </p:nvSpPr>
          <p:spPr>
            <a:xfrm>
              <a:off x="8731968" y="5229507"/>
              <a:ext cx="252248" cy="14977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ED52BE5-8870-48F8-A2B3-963981BF6A26}"/>
                </a:ext>
              </a:extLst>
            </p:cNvPr>
            <p:cNvSpPr/>
            <p:nvPr/>
          </p:nvSpPr>
          <p:spPr>
            <a:xfrm>
              <a:off x="8724085" y="4655261"/>
              <a:ext cx="252248" cy="149773"/>
            </a:xfrm>
            <a:prstGeom prst="roundRect">
              <a:avLst/>
            </a:prstGeom>
            <a:solidFill>
              <a:srgbClr val="44AB8E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B420263-CCD3-D99E-49EE-060C84DC6C7F}"/>
                </a:ext>
              </a:extLst>
            </p:cNvPr>
            <p:cNvSpPr/>
            <p:nvPr/>
          </p:nvSpPr>
          <p:spPr>
            <a:xfrm>
              <a:off x="8731968" y="4388876"/>
              <a:ext cx="252248" cy="149773"/>
            </a:xfrm>
            <a:prstGeom prst="roundRect">
              <a:avLst/>
            </a:prstGeom>
            <a:solidFill>
              <a:srgbClr val="1C8BE6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99F1F7-3DBA-F4AD-6E62-A91260923A5F}"/>
                </a:ext>
              </a:extLst>
            </p:cNvPr>
            <p:cNvSpPr txBox="1"/>
            <p:nvPr/>
          </p:nvSpPr>
          <p:spPr>
            <a:xfrm>
              <a:off x="9078809" y="5260872"/>
              <a:ext cx="940177" cy="1497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00" kern="0">
                  <a:solidFill>
                    <a:srgbClr val="000000"/>
                  </a:solidFill>
                </a:rPr>
                <a:t>Developers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87B649-A35F-0D22-1ED3-FEA22625AD76}"/>
                </a:ext>
              </a:extLst>
            </p:cNvPr>
            <p:cNvSpPr txBox="1"/>
            <p:nvPr/>
          </p:nvSpPr>
          <p:spPr>
            <a:xfrm>
              <a:off x="9078809" y="4686625"/>
              <a:ext cx="940177" cy="1497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Solution Architect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1FF3AE-BC14-DDC3-66E1-AFA9E192539E}"/>
                </a:ext>
              </a:extLst>
            </p:cNvPr>
            <p:cNvSpPr txBox="1"/>
            <p:nvPr/>
          </p:nvSpPr>
          <p:spPr>
            <a:xfrm>
              <a:off x="9078809" y="4956892"/>
              <a:ext cx="940177" cy="1497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00" kern="0">
                  <a:solidFill>
                    <a:srgbClr val="000000"/>
                  </a:solidFill>
                </a:rPr>
                <a:t>Specialist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54AE7C-42A1-0F94-0675-624DF1B54D1E}"/>
                </a:ext>
              </a:extLst>
            </p:cNvPr>
            <p:cNvSpPr txBox="1"/>
            <p:nvPr/>
          </p:nvSpPr>
          <p:spPr>
            <a:xfrm>
              <a:off x="9078810" y="4411925"/>
              <a:ext cx="940177" cy="1497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00" kern="0">
                  <a:solidFill>
                    <a:srgbClr val="000000"/>
                  </a:solidFill>
                </a:rPr>
                <a:t>Project Manager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7A24FB0-A023-1A6D-2DFF-5B93B24E332C}"/>
              </a:ext>
            </a:extLst>
          </p:cNvPr>
          <p:cNvSpPr txBox="1"/>
          <p:nvPr/>
        </p:nvSpPr>
        <p:spPr>
          <a:xfrm>
            <a:off x="8911142" y="3864780"/>
            <a:ext cx="1537138" cy="4414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 – Customer Project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SES – Solution Ecosystem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DE5CC6-9C78-FE83-5AB3-4F331985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33" y="1317548"/>
            <a:ext cx="6057427" cy="37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0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2BD8F513-874F-8722-FB26-FBBCC0A98EF4}"/>
              </a:ext>
            </a:extLst>
          </p:cNvPr>
          <p:cNvSpPr txBox="1">
            <a:spLocks/>
          </p:cNvSpPr>
          <p:nvPr/>
        </p:nvSpPr>
        <p:spPr>
          <a:xfrm>
            <a:off x="148044" y="1837009"/>
            <a:ext cx="4398077" cy="877997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500" b="1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Project Scope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/>
              <a:t>To enable and create a Unified Digital Enterprise by providing Digital twin solution/Template for various components.</a:t>
            </a:r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957A1EB2-F2BD-9D51-DDBE-994EC486269C}"/>
              </a:ext>
            </a:extLst>
          </p:cNvPr>
          <p:cNvSpPr txBox="1">
            <a:spLocks/>
          </p:cNvSpPr>
          <p:nvPr/>
        </p:nvSpPr>
        <p:spPr>
          <a:xfrm>
            <a:off x="4653069" y="1837007"/>
            <a:ext cx="6111181" cy="2498509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1700" b="1" u="sng">
                <a:latin typeface="+mj-lt"/>
              </a:rPr>
              <a:t>Highlights</a:t>
            </a:r>
            <a:r>
              <a:rPr lang="en-US" sz="1500" b="1" u="sng">
                <a:latin typeface="+mj-lt"/>
              </a:rPr>
              <a:t> </a:t>
            </a:r>
          </a:p>
          <a:p>
            <a:pPr marL="171450" indent="-17145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1100"/>
              <a:t>Centrifugal Compressor – Completed Surge detection  | </a:t>
            </a:r>
            <a:r>
              <a:rPr lang="en-US" sz="1100" b="1"/>
              <a:t>15th Feb</a:t>
            </a:r>
          </a:p>
          <a:p>
            <a:pPr marL="17145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1100"/>
              <a:t>Steam turbines - Analyzed first-phase simulation data for steam turbines, conducted EDA, and provided feedback to the simulation team | </a:t>
            </a:r>
            <a:r>
              <a:rPr lang="en-US" sz="1100" b="1"/>
              <a:t>12th Feb</a:t>
            </a:r>
            <a:endParaRPr lang="en-US"/>
          </a:p>
          <a:p>
            <a:pPr marL="171450" lvl="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1100"/>
              <a:t>Exploratory Task</a:t>
            </a:r>
            <a:endParaRPr lang="en-US"/>
          </a:p>
          <a:p>
            <a:pPr lvl="1"/>
            <a:r>
              <a:rPr lang="en-US" sz="1100"/>
              <a:t>Collaboration with IIT-R for synthetic sensor data gen – SOW done | </a:t>
            </a:r>
            <a:r>
              <a:rPr lang="en-US" sz="1100" b="1"/>
              <a:t>5 Feb</a:t>
            </a:r>
          </a:p>
          <a:p>
            <a:pPr lvl="1"/>
            <a:r>
              <a:rPr lang="en-US" sz="1100"/>
              <a:t>RUL(Remaining useful life) - Literature review |</a:t>
            </a:r>
            <a:r>
              <a:rPr lang="en-US" sz="1100" b="1"/>
              <a:t> 12th Feb</a:t>
            </a:r>
            <a:r>
              <a:rPr lang="en-US" sz="1100"/>
              <a:t>, exploring physics-based concepts to enhance health indicators – in progress</a:t>
            </a:r>
            <a:endParaRPr lang="en-US"/>
          </a:p>
          <a:p>
            <a:pPr lvl="1"/>
            <a:r>
              <a:rPr lang="en-US" sz="1100"/>
              <a:t>LLM's -Implementation of basic version of information extraction from pdf and response generation completed. | </a:t>
            </a:r>
            <a:r>
              <a:rPr lang="en-US" sz="1100" b="1"/>
              <a:t>19 Feb</a:t>
            </a:r>
          </a:p>
          <a:p>
            <a:pPr lvl="1">
              <a:defRPr/>
            </a:pPr>
            <a:r>
              <a:rPr lang="en-US" sz="1100"/>
              <a:t>Phase analysis EDA done on vibration dataset(</a:t>
            </a:r>
            <a:r>
              <a:rPr lang="en-US" sz="1100" err="1"/>
              <a:t>adugodi</a:t>
            </a:r>
            <a:r>
              <a:rPr lang="en-US" sz="1100"/>
              <a:t> test bench dataset)</a:t>
            </a:r>
            <a:r>
              <a:rPr lang="en-US" sz="1100" b="1"/>
              <a:t> | 12 Feb</a:t>
            </a:r>
          </a:p>
          <a:p>
            <a:pPr lvl="1"/>
            <a:endParaRPr lang="en-US" sz="1100" b="1">
              <a:latin typeface="Bosch Office Sans"/>
              <a:ea typeface="Calibri"/>
              <a:cs typeface="Calibri"/>
            </a:endParaRPr>
          </a:p>
          <a:p>
            <a:pPr lvl="1"/>
            <a:endParaRPr lang="en-US" sz="1100" b="1"/>
          </a:p>
          <a:p>
            <a:pPr lvl="1"/>
            <a:endParaRPr lang="en-US" sz="1100"/>
          </a:p>
          <a:p>
            <a:pPr lvl="1">
              <a:defRPr/>
            </a:pPr>
            <a:endParaRPr lang="en-US" sz="1100">
              <a:latin typeface="Bosch Office Sans" pitchFamily="34" charset="0"/>
            </a:endParaRPr>
          </a:p>
          <a:p>
            <a:pPr marL="0" lvl="0" indent="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endParaRPr lang="en-US" sz="1200">
              <a:latin typeface="Bosch Office Sans" pitchFamily="34" charset="0"/>
            </a:endParaRPr>
          </a:p>
          <a:p>
            <a:pPr marL="171450" indent="-17145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en-US" sz="1200">
              <a:latin typeface="Bosch Office Sans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>
              <a:latin typeface="Bosch Office Sans" pitchFamily="34" charset="0"/>
            </a:endParaRPr>
          </a:p>
          <a:p>
            <a:pPr marL="171450" indent="-17145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en-US" sz="1200">
              <a:latin typeface="Bosch Office Sans" pitchFamily="34" charset="0"/>
            </a:endParaRPr>
          </a:p>
        </p:txBody>
      </p:sp>
      <p:graphicFrame>
        <p:nvGraphicFramePr>
          <p:cNvPr id="3" name="Table 26">
            <a:extLst>
              <a:ext uri="{FF2B5EF4-FFF2-40B4-BE49-F238E27FC236}">
                <a16:creationId xmlns:a16="http://schemas.microsoft.com/office/drawing/2014/main" id="{62820AEE-AFFE-6B2C-1024-2169E148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12780"/>
              </p:ext>
            </p:extLst>
          </p:nvPr>
        </p:nvGraphicFramePr>
        <p:xfrm>
          <a:off x="205375" y="1013602"/>
          <a:ext cx="5388601" cy="60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02">
                  <a:extLst>
                    <a:ext uri="{9D8B030D-6E8A-4147-A177-3AD203B41FA5}">
                      <a16:colId xmlns:a16="http://schemas.microsoft.com/office/drawing/2014/main" val="1233955646"/>
                    </a:ext>
                  </a:extLst>
                </a:gridCol>
                <a:gridCol w="1340703">
                  <a:extLst>
                    <a:ext uri="{9D8B030D-6E8A-4147-A177-3AD203B41FA5}">
                      <a16:colId xmlns:a16="http://schemas.microsoft.com/office/drawing/2014/main" val="1300790624"/>
                    </a:ext>
                  </a:extLst>
                </a:gridCol>
                <a:gridCol w="1987396">
                  <a:extLst>
                    <a:ext uri="{9D8B030D-6E8A-4147-A177-3AD203B41FA5}">
                      <a16:colId xmlns:a16="http://schemas.microsoft.com/office/drawing/2014/main" val="2950186871"/>
                    </a:ext>
                  </a:extLst>
                </a:gridCol>
              </a:tblGrid>
              <a:tr h="312662">
                <a:tc>
                  <a:txBody>
                    <a:bodyPr/>
                    <a:lstStyle/>
                    <a:p>
                      <a:r>
                        <a:rPr lang="en-US" sz="1000"/>
                        <a:t># </a:t>
                      </a: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 count</a:t>
                      </a:r>
                      <a:endParaRPr lang="en-US" sz="1000"/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#Datascience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# Data Engineering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39272"/>
                  </a:ext>
                </a:extLst>
              </a:tr>
              <a:tr h="288612">
                <a:tc>
                  <a:txBody>
                    <a:bodyPr/>
                    <a:lstStyle/>
                    <a:p>
                      <a:r>
                        <a:rPr lang="en-US" sz="10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486164"/>
                  </a:ext>
                </a:extLst>
              </a:tr>
            </a:tbl>
          </a:graphicData>
        </a:graphic>
      </p:graphicFrame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127475C4-B4C7-C382-50AF-FEB513E1A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95846"/>
              </p:ext>
            </p:extLst>
          </p:nvPr>
        </p:nvGraphicFramePr>
        <p:xfrm>
          <a:off x="5821526" y="1001089"/>
          <a:ext cx="49427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681">
                  <a:extLst>
                    <a:ext uri="{9D8B030D-6E8A-4147-A177-3AD203B41FA5}">
                      <a16:colId xmlns:a16="http://schemas.microsoft.com/office/drawing/2014/main" val="1995174961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164772865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3655632215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1487252430"/>
                    </a:ext>
                  </a:extLst>
                </a:gridCol>
              </a:tblGrid>
              <a:tr h="344283">
                <a:tc>
                  <a:txBody>
                    <a:bodyPr/>
                    <a:lstStyle/>
                    <a:p>
                      <a:r>
                        <a:rPr lang="en-US" sz="1000"/>
                        <a:t>Date(as on today)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Scope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Overall status 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Time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27811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US" sz="1000"/>
                        <a:t>29-Feb-2024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79270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59E7601E-45B3-8EAB-ED79-AAFCF7AEB636}"/>
              </a:ext>
            </a:extLst>
          </p:cNvPr>
          <p:cNvSpPr txBox="1">
            <a:spLocks/>
          </p:cNvSpPr>
          <p:nvPr/>
        </p:nvSpPr>
        <p:spPr>
          <a:xfrm>
            <a:off x="118535" y="511689"/>
            <a:ext cx="10885473" cy="4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Project Name: </a:t>
            </a:r>
            <a:r>
              <a:rPr lang="en-US" sz="1800" b="1"/>
              <a:t>Solution Ecosystem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D5E73C-24C0-AF8A-D455-A90D38F64BA2}"/>
              </a:ext>
            </a:extLst>
          </p:cNvPr>
          <p:cNvSpPr txBox="1">
            <a:spLocks/>
          </p:cNvSpPr>
          <p:nvPr/>
        </p:nvSpPr>
        <p:spPr>
          <a:xfrm>
            <a:off x="118535" y="80574"/>
            <a:ext cx="10885473" cy="4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Bosch Office Sans" pitchFamily="2" charset="0"/>
              </a:rPr>
              <a:t>GROW – ETL Governance Updates – Feb’24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D889FB2-745D-0C31-8D42-20BA4A197643}"/>
              </a:ext>
            </a:extLst>
          </p:cNvPr>
          <p:cNvSpPr txBox="1">
            <a:spLocks/>
          </p:cNvSpPr>
          <p:nvPr/>
        </p:nvSpPr>
        <p:spPr>
          <a:xfrm>
            <a:off x="148044" y="2826944"/>
            <a:ext cx="4398077" cy="2927084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1600" b="1" u="sng">
                <a:latin typeface="+mj-lt"/>
              </a:rPr>
              <a:t>Key Next Steps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kern="0">
                <a:solidFill>
                  <a:srgbClr val="000000"/>
                </a:solidFill>
                <a:latin typeface="Bosch Office Sans"/>
              </a:rPr>
              <a:t>Centrifugal compressor - blade crack detection in progress, </a:t>
            </a:r>
            <a:r>
              <a:rPr lang="en-US" sz="1100" kern="0">
                <a:solidFill>
                  <a:srgbClr val="000000"/>
                </a:solidFill>
                <a:ea typeface="+mn-lt"/>
                <a:cs typeface="+mn-lt"/>
              </a:rPr>
              <a:t>High level KPI development, </a:t>
            </a:r>
            <a:r>
              <a:rPr lang="en-US" sz="1100" kern="0" err="1">
                <a:solidFill>
                  <a:srgbClr val="000000"/>
                </a:solidFill>
                <a:ea typeface="+mn-lt"/>
                <a:cs typeface="+mn-lt"/>
              </a:rPr>
              <a:t>Artesis</a:t>
            </a:r>
            <a:r>
              <a:rPr lang="en-US" sz="1100" kern="0">
                <a:solidFill>
                  <a:srgbClr val="000000"/>
                </a:solidFill>
                <a:ea typeface="+mn-lt"/>
                <a:cs typeface="+mn-lt"/>
              </a:rPr>
              <a:t>, Faraday (Devices connected to motor to detect faults) data analysis.</a:t>
            </a:r>
          </a:p>
          <a:p>
            <a:pPr>
              <a:spcAft>
                <a:spcPts val="0"/>
              </a:spcAft>
              <a:defRPr/>
            </a:pPr>
            <a:r>
              <a:rPr lang="en-US" sz="1100" kern="0">
                <a:solidFill>
                  <a:srgbClr val="000000"/>
                </a:solidFill>
                <a:latin typeface="Bosch Office Sans"/>
              </a:rPr>
              <a:t>Using Phase analysis to detect the faults in assets </a:t>
            </a:r>
            <a:endParaRPr lang="en-US"/>
          </a:p>
          <a:p>
            <a:pPr>
              <a:spcAft>
                <a:spcPts val="0"/>
              </a:spcAft>
              <a:defRPr/>
            </a:pPr>
            <a:r>
              <a:rPr lang="en-US" sz="1100" kern="0">
                <a:solidFill>
                  <a:srgbClr val="000000"/>
                </a:solidFill>
                <a:latin typeface="Bosch Office Sans"/>
              </a:rPr>
              <a:t>Develop fault detection algo for heat exchanger </a:t>
            </a:r>
          </a:p>
          <a:p>
            <a:pPr>
              <a:spcAft>
                <a:spcPts val="0"/>
              </a:spcAft>
              <a:defRPr/>
            </a:pPr>
            <a:r>
              <a:rPr lang="en-US" sz="1100" kern="0">
                <a:solidFill>
                  <a:srgbClr val="000000"/>
                </a:solidFill>
                <a:latin typeface="Bosch Office Sans"/>
              </a:rPr>
              <a:t>Steam turbine asset template- 2nd phase of data yet to be </a:t>
            </a:r>
            <a:r>
              <a:rPr lang="en-US" sz="1100" kern="0" err="1">
                <a:solidFill>
                  <a:srgbClr val="000000"/>
                </a:solidFill>
                <a:latin typeface="Bosch Office Sans"/>
              </a:rPr>
              <a:t>recieved</a:t>
            </a:r>
            <a:endParaRPr lang="en-US" sz="1100" kern="0">
              <a:solidFill>
                <a:srgbClr val="000000"/>
              </a:solidFill>
              <a:latin typeface="Bosch Office Sans"/>
            </a:endParaRPr>
          </a:p>
          <a:p>
            <a:pPr>
              <a:spcAft>
                <a:spcPts val="0"/>
              </a:spcAft>
              <a:defRPr/>
            </a:pPr>
            <a:r>
              <a:rPr lang="en-US" sz="1100" kern="0">
                <a:solidFill>
                  <a:srgbClr val="000000"/>
                </a:solidFill>
                <a:latin typeface="Bosch Office Sans"/>
              </a:rPr>
              <a:t>Motor -loose winding fault, loose rotor bar faults – on hold</a:t>
            </a:r>
            <a:endParaRPr lang="en-US"/>
          </a:p>
          <a:p>
            <a:pPr fontAlgn="auto">
              <a:spcAft>
                <a:spcPts val="0"/>
              </a:spcAft>
              <a:defRPr/>
            </a:pPr>
            <a:r>
              <a:rPr lang="en-US" sz="1100" kern="0">
                <a:solidFill>
                  <a:srgbClr val="000000"/>
                </a:solidFill>
                <a:latin typeface="Bosch Office Sans"/>
              </a:rPr>
              <a:t>LLM’s - </a:t>
            </a:r>
            <a:r>
              <a:rPr lang="en-US" sz="1100" kern="0"/>
              <a:t>Discuss with backend team for the integration. </a:t>
            </a:r>
          </a:p>
          <a:p>
            <a:pPr>
              <a:spcAft>
                <a:spcPts val="0"/>
              </a:spcAft>
              <a:defRPr/>
            </a:pPr>
            <a:r>
              <a:rPr lang="en-US" sz="1100" kern="0"/>
              <a:t>Condensate </a:t>
            </a:r>
            <a:r>
              <a:rPr lang="en-US" sz="1100" kern="0">
                <a:ea typeface="+mn-lt"/>
                <a:cs typeface="+mn-lt"/>
              </a:rPr>
              <a:t>pump</a:t>
            </a:r>
            <a:r>
              <a:rPr lang="en-US" sz="1100" kern="0"/>
              <a:t> template development - literature review and fault detection algorithms.</a:t>
            </a:r>
            <a:endParaRPr lang="en-US" sz="1100" kern="0">
              <a:latin typeface="Bosch Office Sans" pitchFamily="34" charset="0"/>
              <a:ea typeface="Calibri"/>
              <a:cs typeface="Calibri"/>
            </a:endParaRPr>
          </a:p>
          <a:p>
            <a:pPr>
              <a:spcAft>
                <a:spcPts val="0"/>
              </a:spcAft>
              <a:defRPr/>
            </a:pPr>
            <a:r>
              <a:rPr lang="en-US" sz="1100" kern="0">
                <a:ea typeface="+mn-lt"/>
                <a:cs typeface="+mn-lt"/>
              </a:rPr>
              <a:t>Research to create a robust rule-based vibration algorithm for different faults. </a:t>
            </a:r>
            <a:endParaRPr lang="en-US" sz="1100" kern="0">
              <a:latin typeface="Bosch Office Sans" pitchFamily="34" charset="0"/>
              <a:ea typeface="Calibri"/>
              <a:cs typeface="Calibri"/>
            </a:endParaRPr>
          </a:p>
          <a:p>
            <a:pPr>
              <a:spcAft>
                <a:spcPts val="0"/>
              </a:spcAft>
              <a:defRPr/>
            </a:pPr>
            <a:endParaRPr lang="en-US" sz="1100" kern="0">
              <a:latin typeface="Bosch Office Sans" pitchFamily="34" charset="0"/>
              <a:ea typeface="Calibri"/>
              <a:cs typeface="Calibri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n-US" sz="1100" kern="0">
              <a:latin typeface="Bosch Office Sans" pitchFamily="34" charset="0"/>
            </a:endParaRPr>
          </a:p>
          <a:p>
            <a:pPr marL="285750" indent="-285750" fontAlgn="auto">
              <a:spcAft>
                <a:spcPts val="0"/>
              </a:spcAft>
              <a:defRPr/>
            </a:pPr>
            <a:endParaRPr lang="en-US" sz="1200">
              <a:latin typeface="Bosch Office Sans" pitchFamily="34" charset="0"/>
            </a:endParaRPr>
          </a:p>
          <a:p>
            <a:pPr marL="285750" indent="-285750" fontAlgn="auto">
              <a:spcAft>
                <a:spcPts val="0"/>
              </a:spcAft>
              <a:defRPr/>
            </a:pPr>
            <a:endParaRPr lang="en-US" sz="1200">
              <a:latin typeface="Bosch Office Sans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1200">
              <a:latin typeface="Bosch Office Sans" pitchFamily="34" charset="0"/>
            </a:endParaRP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D55F19B6-8DB5-9597-CB98-7945D5647A40}"/>
              </a:ext>
            </a:extLst>
          </p:cNvPr>
          <p:cNvSpPr txBox="1">
            <a:spLocks/>
          </p:cNvSpPr>
          <p:nvPr/>
        </p:nvSpPr>
        <p:spPr>
          <a:xfrm>
            <a:off x="4649639" y="4430109"/>
            <a:ext cx="6111181" cy="1237841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b="1" u="sng">
                <a:latin typeface="+mj-lt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869C7-297D-CD3F-CD5E-20D27BDC24D6}"/>
              </a:ext>
            </a:extLst>
          </p:cNvPr>
          <p:cNvSpPr txBox="1"/>
          <p:nvPr/>
        </p:nvSpPr>
        <p:spPr>
          <a:xfrm>
            <a:off x="4705245" y="4456402"/>
            <a:ext cx="6031499" cy="938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Key Risks/Measures: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4394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2BD8F513-874F-8722-FB26-FBBCC0A98EF4}"/>
              </a:ext>
            </a:extLst>
          </p:cNvPr>
          <p:cNvSpPr txBox="1">
            <a:spLocks/>
          </p:cNvSpPr>
          <p:nvPr/>
        </p:nvSpPr>
        <p:spPr>
          <a:xfrm>
            <a:off x="205371" y="1829476"/>
            <a:ext cx="4467088" cy="810207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en-US" sz="2200" b="1" u="sng">
                <a:latin typeface="+mj-lt"/>
              </a:rPr>
              <a:t>Project Scope: 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00"/>
              <a:t>To enable and create a Unified Digital Enterprise by providing Digital twin solution/Template for various components.</a:t>
            </a:r>
          </a:p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endParaRPr lang="en-US" sz="1200" i="0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5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957A1EB2-F2BD-9D51-DDBE-994EC486269C}"/>
              </a:ext>
            </a:extLst>
          </p:cNvPr>
          <p:cNvSpPr txBox="1">
            <a:spLocks/>
          </p:cNvSpPr>
          <p:nvPr/>
        </p:nvSpPr>
        <p:spPr>
          <a:xfrm>
            <a:off x="4777218" y="1837008"/>
            <a:ext cx="5983602" cy="2349653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1700" b="1" u="sng">
                <a:latin typeface="+mj-lt"/>
              </a:rPr>
              <a:t>Highlights </a:t>
            </a:r>
            <a:endParaRPr lang="en-US" sz="1200" kern="0">
              <a:solidFill>
                <a:srgbClr val="000000"/>
              </a:solidFill>
            </a:endParaRPr>
          </a:p>
          <a:p>
            <a:r>
              <a:rPr lang="en-US" sz="1600">
                <a:latin typeface="Bosch Office Sans"/>
                <a:cs typeface="Calibri"/>
              </a:rPr>
              <a:t>Support on PPGPL phase 2 design</a:t>
            </a:r>
            <a:r>
              <a:rPr lang="en-US" sz="1600" b="1">
                <a:latin typeface="Bosch Office Sans"/>
                <a:cs typeface="Calibri"/>
              </a:rPr>
              <a:t> | 6 Feb</a:t>
            </a:r>
          </a:p>
          <a:p>
            <a:r>
              <a:rPr lang="en-US" sz="1600">
                <a:latin typeface="Bosch Office Sans"/>
                <a:ea typeface="Calibri"/>
                <a:cs typeface="Calibri"/>
              </a:rPr>
              <a:t>Integration of Asset Templates on edge solution</a:t>
            </a:r>
            <a:r>
              <a:rPr lang="en-US" sz="1600" b="1">
                <a:latin typeface="Bosch Office Sans"/>
                <a:ea typeface="Calibri"/>
                <a:cs typeface="Calibri"/>
              </a:rPr>
              <a:t> | 9 Feb</a:t>
            </a:r>
            <a:endParaRPr lang="en-US" sz="1600" b="1"/>
          </a:p>
          <a:p>
            <a:r>
              <a:rPr lang="en-US" sz="1600">
                <a:latin typeface="Bosch Office Sans"/>
                <a:ea typeface="Calibri"/>
                <a:cs typeface="Calibri"/>
              </a:rPr>
              <a:t>Feature and prediction schema definition V2</a:t>
            </a:r>
            <a:r>
              <a:rPr lang="en-US" sz="1600" b="1">
                <a:latin typeface="Bosch Office Sans"/>
                <a:ea typeface="Calibri"/>
                <a:cs typeface="Calibri"/>
              </a:rPr>
              <a:t> | 16 Feb</a:t>
            </a:r>
            <a:endParaRPr lang="en-US" sz="1600" b="1"/>
          </a:p>
          <a:p>
            <a:r>
              <a:rPr lang="en-US" sz="1600">
                <a:latin typeface="Bosch Office Sans"/>
                <a:ea typeface="Calibri"/>
                <a:cs typeface="Calibri"/>
              </a:rPr>
              <a:t>PCH pipeline set up in Databricks</a:t>
            </a:r>
            <a:r>
              <a:rPr lang="en-US" sz="1600" b="1">
                <a:latin typeface="Bosch Office Sans"/>
                <a:ea typeface="Calibri"/>
                <a:cs typeface="Calibri"/>
              </a:rPr>
              <a:t> | 19 Feb</a:t>
            </a:r>
          </a:p>
          <a:p>
            <a:r>
              <a:rPr lang="en-US" sz="1600">
                <a:latin typeface="Bosch Office Sans"/>
                <a:ea typeface="Calibri"/>
                <a:cs typeface="Calibri"/>
              </a:rPr>
              <a:t>HPE High frequency flow setup, script update and deployment</a:t>
            </a:r>
            <a:r>
              <a:rPr lang="en-US" sz="1600" b="1">
                <a:latin typeface="Bosch Office Sans"/>
                <a:ea typeface="Calibri"/>
                <a:cs typeface="Calibri"/>
              </a:rPr>
              <a:t> | 21 Feb</a:t>
            </a:r>
            <a:endParaRPr lang="en-US" sz="1600" b="1"/>
          </a:p>
          <a:p>
            <a:r>
              <a:rPr lang="en-US" sz="1600">
                <a:latin typeface="Bosch Office Sans"/>
                <a:ea typeface="Calibri"/>
                <a:cs typeface="Calibri"/>
              </a:rPr>
              <a:t>IoTEdge PoC for KPI calculation and at scale deployment</a:t>
            </a:r>
            <a:r>
              <a:rPr lang="en-US" sz="1600" b="1">
                <a:latin typeface="Bosch Office Sans"/>
                <a:ea typeface="Calibri"/>
                <a:cs typeface="Calibri"/>
              </a:rPr>
              <a:t> | 21 Feb</a:t>
            </a:r>
            <a:endParaRPr lang="en-US" sz="1600" b="1"/>
          </a:p>
          <a:p>
            <a:r>
              <a:rPr lang="en-US" sz="1600">
                <a:latin typeface="Bosch Office Sans"/>
                <a:ea typeface="Calibri"/>
                <a:cs typeface="Calibri"/>
              </a:rPr>
              <a:t>Enabling "DT in a Box" solution for BCW event</a:t>
            </a:r>
            <a:r>
              <a:rPr lang="en-US" sz="1600" b="1">
                <a:latin typeface="Bosch Office Sans"/>
                <a:ea typeface="Calibri"/>
                <a:cs typeface="Calibri"/>
              </a:rPr>
              <a:t> | 26 Feb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100" b="1"/>
          </a:p>
          <a:p>
            <a:pPr marL="210820" indent="-256540"/>
            <a:endParaRPr lang="en-US" sz="1200" b="1"/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B027B93D-1B9B-2C38-5480-8334AD3C8EBF}"/>
              </a:ext>
            </a:extLst>
          </p:cNvPr>
          <p:cNvSpPr txBox="1">
            <a:spLocks/>
          </p:cNvSpPr>
          <p:nvPr/>
        </p:nvSpPr>
        <p:spPr>
          <a:xfrm>
            <a:off x="4795018" y="4256691"/>
            <a:ext cx="5965802" cy="1409616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b="1" u="sng">
                <a:latin typeface="+mj-lt"/>
              </a:rPr>
              <a:t> </a:t>
            </a:r>
          </a:p>
        </p:txBody>
      </p:sp>
      <p:graphicFrame>
        <p:nvGraphicFramePr>
          <p:cNvPr id="3" name="Table 26">
            <a:extLst>
              <a:ext uri="{FF2B5EF4-FFF2-40B4-BE49-F238E27FC236}">
                <a16:creationId xmlns:a16="http://schemas.microsoft.com/office/drawing/2014/main" id="{62820AEE-AFFE-6B2C-1024-2169E148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64974"/>
              </p:ext>
            </p:extLst>
          </p:nvPr>
        </p:nvGraphicFramePr>
        <p:xfrm>
          <a:off x="205371" y="1013602"/>
          <a:ext cx="5388606" cy="60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04">
                  <a:extLst>
                    <a:ext uri="{9D8B030D-6E8A-4147-A177-3AD203B41FA5}">
                      <a16:colId xmlns:a16="http://schemas.microsoft.com/office/drawing/2014/main" val="1233955646"/>
                    </a:ext>
                  </a:extLst>
                </a:gridCol>
                <a:gridCol w="1340704">
                  <a:extLst>
                    <a:ext uri="{9D8B030D-6E8A-4147-A177-3AD203B41FA5}">
                      <a16:colId xmlns:a16="http://schemas.microsoft.com/office/drawing/2014/main" val="1300790624"/>
                    </a:ext>
                  </a:extLst>
                </a:gridCol>
                <a:gridCol w="1987398">
                  <a:extLst>
                    <a:ext uri="{9D8B030D-6E8A-4147-A177-3AD203B41FA5}">
                      <a16:colId xmlns:a16="http://schemas.microsoft.com/office/drawing/2014/main" val="2950186871"/>
                    </a:ext>
                  </a:extLst>
                </a:gridCol>
              </a:tblGrid>
              <a:tr h="312662">
                <a:tc>
                  <a:txBody>
                    <a:bodyPr/>
                    <a:lstStyle/>
                    <a:p>
                      <a:r>
                        <a:rPr lang="en-US" sz="1000"/>
                        <a:t># </a:t>
                      </a: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 count</a:t>
                      </a:r>
                      <a:endParaRPr lang="en-US" sz="1000"/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#Datascience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# Data Engineering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39272"/>
                  </a:ext>
                </a:extLst>
              </a:tr>
              <a:tr h="288612"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486164"/>
                  </a:ext>
                </a:extLst>
              </a:tr>
            </a:tbl>
          </a:graphicData>
        </a:graphic>
      </p:graphicFrame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127475C4-B4C7-C382-50AF-FEB513E1A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13010"/>
              </p:ext>
            </p:extLst>
          </p:nvPr>
        </p:nvGraphicFramePr>
        <p:xfrm>
          <a:off x="5821526" y="1001089"/>
          <a:ext cx="49427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681">
                  <a:extLst>
                    <a:ext uri="{9D8B030D-6E8A-4147-A177-3AD203B41FA5}">
                      <a16:colId xmlns:a16="http://schemas.microsoft.com/office/drawing/2014/main" val="1995174961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164772865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3655632215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1487252430"/>
                    </a:ext>
                  </a:extLst>
                </a:gridCol>
              </a:tblGrid>
              <a:tr h="373733">
                <a:tc>
                  <a:txBody>
                    <a:bodyPr/>
                    <a:lstStyle/>
                    <a:p>
                      <a:r>
                        <a:rPr lang="en-US" sz="1000"/>
                        <a:t>Date(as on today)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Scope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Overall status 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Time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27811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US" sz="1000"/>
                        <a:t>29-Feb-2024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79270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59E7601E-45B3-8EAB-ED79-AAFCF7AEB636}"/>
              </a:ext>
            </a:extLst>
          </p:cNvPr>
          <p:cNvSpPr txBox="1">
            <a:spLocks/>
          </p:cNvSpPr>
          <p:nvPr/>
        </p:nvSpPr>
        <p:spPr>
          <a:xfrm>
            <a:off x="118535" y="511689"/>
            <a:ext cx="10885473" cy="4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Project Name: </a:t>
            </a:r>
            <a:r>
              <a:rPr lang="en-US" sz="1800" b="1"/>
              <a:t>Solution Ecosystem – Data Engineering</a:t>
            </a:r>
            <a:endParaRPr lang="en-US" sz="180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D5E73C-24C0-AF8A-D455-A90D38F64BA2}"/>
              </a:ext>
            </a:extLst>
          </p:cNvPr>
          <p:cNvSpPr txBox="1">
            <a:spLocks/>
          </p:cNvSpPr>
          <p:nvPr/>
        </p:nvSpPr>
        <p:spPr>
          <a:xfrm>
            <a:off x="118535" y="80574"/>
            <a:ext cx="10885473" cy="4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Bosch Office Sans" pitchFamily="2" charset="0"/>
              </a:rPr>
              <a:t>GROW – ETL Governance Updates – Feb’24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D889FB2-745D-0C31-8D42-20BA4A197643}"/>
              </a:ext>
            </a:extLst>
          </p:cNvPr>
          <p:cNvSpPr txBox="1">
            <a:spLocks/>
          </p:cNvSpPr>
          <p:nvPr/>
        </p:nvSpPr>
        <p:spPr>
          <a:xfrm>
            <a:off x="205371" y="2713446"/>
            <a:ext cx="4467088" cy="2945477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5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D8CDA-4C9C-DC1A-3C43-C98961D6FFA1}"/>
              </a:ext>
            </a:extLst>
          </p:cNvPr>
          <p:cNvSpPr txBox="1"/>
          <p:nvPr/>
        </p:nvSpPr>
        <p:spPr>
          <a:xfrm>
            <a:off x="205371" y="2713447"/>
            <a:ext cx="3909428" cy="17312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1400" b="1" u="sng">
                <a:latin typeface="+mj-lt"/>
              </a:rPr>
              <a:t>Key Next Steps</a:t>
            </a:r>
          </a:p>
          <a:p>
            <a:pPr fontAlgn="auto">
              <a:defRPr/>
            </a:pPr>
            <a:endParaRPr lang="en-US" sz="1200">
              <a:latin typeface="+mn-lt"/>
            </a:endParaRPr>
          </a:p>
          <a:p>
            <a:pPr marL="171450" indent="-171450" fontAlgn="auto">
              <a:buFont typeface="Arial"/>
              <a:buChar char="•"/>
              <a:defRPr/>
            </a:pPr>
            <a:r>
              <a:rPr lang="en-US" sz="1200">
                <a:latin typeface="Bosch Office Sans"/>
                <a:cs typeface="Calibri"/>
              </a:rPr>
              <a:t>Design and Implementation of RUL and KPI flows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sz="1200">
                <a:latin typeface="Bosch Office Sans"/>
                <a:cs typeface="Calibri"/>
              </a:rPr>
              <a:t>Enabling </a:t>
            </a:r>
            <a:r>
              <a:rPr lang="en-US" sz="1200" err="1">
                <a:latin typeface="Bosch Office Sans"/>
                <a:cs typeface="Calibri"/>
              </a:rPr>
              <a:t>MLOps</a:t>
            </a:r>
            <a:r>
              <a:rPr lang="en-US" sz="1200">
                <a:latin typeface="Bosch Office Sans"/>
                <a:cs typeface="Calibri"/>
              </a:rPr>
              <a:t> pipeline on edge solution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sz="1200">
                <a:latin typeface="Bosch Office Sans"/>
                <a:cs typeface="Calibri"/>
              </a:rPr>
              <a:t>IoT Edge, next set of tasks, if any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sz="1200">
                <a:latin typeface="+mn-lt"/>
                <a:cs typeface="Calibri"/>
              </a:rPr>
              <a:t>KPI Catalog designing</a:t>
            </a:r>
          </a:p>
          <a:p>
            <a:pPr marL="171450" indent="-171450">
              <a:buFont typeface="Arial"/>
              <a:buChar char="•"/>
              <a:defRPr/>
            </a:pPr>
            <a:endParaRPr lang="en-US" sz="1200">
              <a:latin typeface="+mn-lt"/>
            </a:endParaRPr>
          </a:p>
          <a:p>
            <a:pPr>
              <a:spcAft>
                <a:spcPts val="0"/>
              </a:spcAft>
              <a:defRPr/>
            </a:pPr>
            <a:endParaRPr lang="en-US" sz="1200">
              <a:latin typeface="+mn-lt"/>
            </a:endParaRPr>
          </a:p>
          <a:p>
            <a:pPr marL="410845" lvl="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4F9F2-9095-A236-A27E-B98DD2538AB6}"/>
              </a:ext>
            </a:extLst>
          </p:cNvPr>
          <p:cNvSpPr txBox="1"/>
          <p:nvPr/>
        </p:nvSpPr>
        <p:spPr>
          <a:xfrm>
            <a:off x="4795219" y="4258335"/>
            <a:ext cx="5852352" cy="6447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u="sng">
                <a:latin typeface="+mj-lt"/>
              </a:rPr>
              <a:t>Key Risks/Measures</a:t>
            </a:r>
          </a:p>
          <a:p>
            <a:pPr marL="210820" lvl="1" indent="-256540" algn="l" defTabSz="914333" rtl="0" eaLnBrk="1" latinLnBrk="0" hangingPunct="1">
              <a:buFont typeface="Arial" panose="020B0604020202020204" pitchFamily="34" charset="0"/>
              <a:buChar char="•"/>
            </a:pPr>
            <a:endParaRPr lang="en-US" sz="1100">
              <a:solidFill>
                <a:srgbClr val="000000"/>
              </a:solidFill>
              <a:latin typeface="+mn-lt"/>
            </a:endParaRPr>
          </a:p>
          <a:p>
            <a:pPr marL="210820" lvl="1" indent="-256540" defTabSz="914333">
              <a:buFont typeface="Arial" panose="020B0604020202020204" pitchFamily="34" charset="0"/>
              <a:buChar char="•"/>
            </a:pPr>
            <a:r>
              <a:rPr lang="en-US" sz="105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81293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2BD8F513-874F-8722-FB26-FBBCC0A98EF4}"/>
              </a:ext>
            </a:extLst>
          </p:cNvPr>
          <p:cNvSpPr txBox="1">
            <a:spLocks/>
          </p:cNvSpPr>
          <p:nvPr/>
        </p:nvSpPr>
        <p:spPr>
          <a:xfrm>
            <a:off x="205371" y="1829476"/>
            <a:ext cx="4467088" cy="978652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600" b="1" u="sng">
                <a:latin typeface="+mj-lt"/>
              </a:rPr>
              <a:t>Project Scope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>
                <a:latin typeface="Bosch Office Sans" pitchFamily="34" charset="0"/>
              </a:rPr>
              <a:t>To create an anomaly detection model for Engine type 12X92DF along with reports and visualizations and to automate E2E pipeline for scheduled data download and inferencing.</a:t>
            </a:r>
          </a:p>
          <a:p>
            <a:pPr fontAlgn="auto">
              <a:spcAft>
                <a:spcPts val="0"/>
              </a:spcAft>
              <a:defRPr/>
            </a:pPr>
            <a:endParaRPr lang="en-US" sz="1200">
              <a:latin typeface="Bosch Office Sans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5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5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957A1EB2-F2BD-9D51-DDBE-994EC486269C}"/>
              </a:ext>
            </a:extLst>
          </p:cNvPr>
          <p:cNvSpPr txBox="1">
            <a:spLocks/>
          </p:cNvSpPr>
          <p:nvPr/>
        </p:nvSpPr>
        <p:spPr>
          <a:xfrm>
            <a:off x="4786707" y="1827516"/>
            <a:ext cx="5964624" cy="2649707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1700" b="1" u="sng">
                <a:latin typeface="+mj-lt"/>
              </a:rPr>
              <a:t>Highlights</a:t>
            </a:r>
            <a:r>
              <a:rPr lang="en-US" sz="1600" b="1" u="sng">
                <a:latin typeface="+mj-lt"/>
              </a:rPr>
              <a:t> </a:t>
            </a:r>
            <a:endParaRPr lang="en-US"/>
          </a:p>
          <a:p>
            <a:pPr marL="171450" indent="-171450">
              <a:lnSpc>
                <a:spcPct val="100000"/>
              </a:lnSpc>
              <a:defRPr/>
            </a:pPr>
            <a:r>
              <a:rPr lang="en-US" sz="1200" err="1"/>
              <a:t>QuestDB</a:t>
            </a:r>
            <a:r>
              <a:rPr lang="en-US" sz="1200"/>
              <a:t> Maintenance and Upgrade and Resumed Scheduler for fresh data download and processing| </a:t>
            </a:r>
            <a:r>
              <a:rPr lang="en-US" sz="1200" b="1"/>
              <a:t>5th Feb</a:t>
            </a:r>
            <a:r>
              <a:rPr lang="en-US" sz="1200"/>
              <a:t> </a:t>
            </a:r>
          </a:p>
          <a:p>
            <a:pPr marL="171450" indent="-171450">
              <a:lnSpc>
                <a:spcPct val="100000"/>
              </a:lnSpc>
              <a:defRPr/>
            </a:pPr>
            <a:r>
              <a:rPr lang="en-US" sz="1200"/>
              <a:t>Fast API for data pre-processing script | </a:t>
            </a:r>
            <a:r>
              <a:rPr lang="en-US" sz="1200" b="1"/>
              <a:t>06th Feb</a:t>
            </a:r>
            <a:endParaRPr lang="en-US" sz="1200"/>
          </a:p>
          <a:p>
            <a:pPr marL="171450" indent="-171450">
              <a:lnSpc>
                <a:spcPct val="100000"/>
              </a:lnSpc>
              <a:defRPr/>
            </a:pPr>
            <a:r>
              <a:rPr lang="en-US" sz="1200"/>
              <a:t>Failure table Data Migration| </a:t>
            </a:r>
            <a:r>
              <a:rPr lang="en-US" sz="1200" b="1"/>
              <a:t>19th Feb</a:t>
            </a:r>
          </a:p>
          <a:p>
            <a:pPr marL="171450" indent="-171450">
              <a:lnSpc>
                <a:spcPct val="100000"/>
              </a:lnSpc>
              <a:defRPr/>
            </a:pPr>
            <a:r>
              <a:rPr lang="en-US" sz="1200"/>
              <a:t>Data ingestion of Detection of event signals in </a:t>
            </a:r>
            <a:r>
              <a:rPr lang="en-US" sz="1200" err="1"/>
              <a:t>PostgresDB</a:t>
            </a:r>
            <a:r>
              <a:rPr lang="en-US" sz="1200"/>
              <a:t> table | </a:t>
            </a:r>
            <a:r>
              <a:rPr lang="en-US" sz="1200" b="1"/>
              <a:t>22nd Feb</a:t>
            </a:r>
          </a:p>
          <a:p>
            <a:pPr marL="171450" indent="-171450">
              <a:lnSpc>
                <a:spcPct val="100000"/>
              </a:lnSpc>
              <a:defRPr/>
            </a:pPr>
            <a:r>
              <a:rPr lang="en-US" sz="1200"/>
              <a:t>Detection of Event Signals from Quest DB inferencing tables | </a:t>
            </a:r>
            <a:r>
              <a:rPr lang="en-US" sz="1200" b="1"/>
              <a:t>22nd Feb</a:t>
            </a:r>
          </a:p>
          <a:p>
            <a:pPr marL="171450" indent="-171450">
              <a:lnSpc>
                <a:spcPct val="100000"/>
              </a:lnSpc>
              <a:defRPr/>
            </a:pPr>
            <a:r>
              <a:rPr lang="en-US" sz="1200"/>
              <a:t>Rename </a:t>
            </a:r>
            <a:r>
              <a:rPr lang="en-US" sz="1200" err="1"/>
              <a:t>Outfile</a:t>
            </a:r>
            <a:r>
              <a:rPr lang="en-US" sz="1200"/>
              <a:t> | </a:t>
            </a:r>
            <a:r>
              <a:rPr lang="en-US" sz="1200" b="1"/>
              <a:t>22nd Feb</a:t>
            </a:r>
          </a:p>
          <a:p>
            <a:pPr marL="171450" indent="-171450">
              <a:lnSpc>
                <a:spcPct val="100000"/>
              </a:lnSpc>
              <a:defRPr/>
            </a:pPr>
            <a:r>
              <a:rPr lang="en-US" sz="1200"/>
              <a:t>Fast API for anomaly detection plots |</a:t>
            </a:r>
            <a:r>
              <a:rPr lang="en-US" sz="1200" b="1"/>
              <a:t> 27th Feb</a:t>
            </a:r>
            <a:endParaRPr lang="en-US" sz="1200"/>
          </a:p>
          <a:p>
            <a:pPr marL="171450" indent="-171450">
              <a:lnSpc>
                <a:spcPct val="100000"/>
              </a:lnSpc>
              <a:defRPr/>
            </a:pPr>
            <a:r>
              <a:rPr lang="en-US" sz="1200"/>
              <a:t>Failure table ingestion for dump migration for 12x92DF &amp; 10x92DF vessel |</a:t>
            </a:r>
            <a:r>
              <a:rPr lang="en-US" sz="1200" b="1"/>
              <a:t>15th March</a:t>
            </a:r>
            <a:endParaRPr lang="en-US" sz="1200"/>
          </a:p>
          <a:p>
            <a:pPr marL="171450" indent="-171450">
              <a:lnSpc>
                <a:spcPct val="100000"/>
              </a:lnSpc>
              <a:defRPr/>
            </a:pPr>
            <a:r>
              <a:rPr lang="en-US" sz="1200" err="1"/>
              <a:t>Bmep</a:t>
            </a:r>
            <a:r>
              <a:rPr lang="en-US" sz="1200"/>
              <a:t> for user Rating | </a:t>
            </a:r>
            <a:r>
              <a:rPr lang="en-US" sz="1200" b="1"/>
              <a:t>In-progress</a:t>
            </a:r>
          </a:p>
          <a:p>
            <a:pPr marL="171450" indent="-171450">
              <a:lnSpc>
                <a:spcPct val="100000"/>
              </a:lnSpc>
              <a:defRPr/>
            </a:pPr>
            <a:endParaRPr lang="en-US" sz="600" b="1"/>
          </a:p>
          <a:p>
            <a:pPr marL="171450" indent="-171450">
              <a:lnSpc>
                <a:spcPct val="100000"/>
              </a:lnSpc>
              <a:defRPr/>
            </a:pPr>
            <a:endParaRPr lang="en-US" sz="600" b="1"/>
          </a:p>
        </p:txBody>
      </p:sp>
      <p:graphicFrame>
        <p:nvGraphicFramePr>
          <p:cNvPr id="3" name="Table 26">
            <a:extLst>
              <a:ext uri="{FF2B5EF4-FFF2-40B4-BE49-F238E27FC236}">
                <a16:creationId xmlns:a16="http://schemas.microsoft.com/office/drawing/2014/main" id="{62820AEE-AFFE-6B2C-1024-2169E148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75192"/>
              </p:ext>
            </p:extLst>
          </p:nvPr>
        </p:nvGraphicFramePr>
        <p:xfrm>
          <a:off x="205371" y="970343"/>
          <a:ext cx="5279441" cy="65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84">
                  <a:extLst>
                    <a:ext uri="{9D8B030D-6E8A-4147-A177-3AD203B41FA5}">
                      <a16:colId xmlns:a16="http://schemas.microsoft.com/office/drawing/2014/main" val="1233955646"/>
                    </a:ext>
                  </a:extLst>
                </a:gridCol>
                <a:gridCol w="1064187">
                  <a:extLst>
                    <a:ext uri="{9D8B030D-6E8A-4147-A177-3AD203B41FA5}">
                      <a16:colId xmlns:a16="http://schemas.microsoft.com/office/drawing/2014/main" val="1300790624"/>
                    </a:ext>
                  </a:extLst>
                </a:gridCol>
                <a:gridCol w="1480236">
                  <a:extLst>
                    <a:ext uri="{9D8B030D-6E8A-4147-A177-3AD203B41FA5}">
                      <a16:colId xmlns:a16="http://schemas.microsoft.com/office/drawing/2014/main" val="2950186871"/>
                    </a:ext>
                  </a:extLst>
                </a:gridCol>
                <a:gridCol w="1575534">
                  <a:extLst>
                    <a:ext uri="{9D8B030D-6E8A-4147-A177-3AD203B41FA5}">
                      <a16:colId xmlns:a16="http://schemas.microsoft.com/office/drawing/2014/main" val="3114753192"/>
                    </a:ext>
                  </a:extLst>
                </a:gridCol>
              </a:tblGrid>
              <a:tr h="411236">
                <a:tc>
                  <a:txBody>
                    <a:bodyPr/>
                    <a:lstStyle/>
                    <a:p>
                      <a:r>
                        <a:rPr lang="en-US" sz="1000"/>
                        <a:t># </a:t>
                      </a: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 count</a:t>
                      </a:r>
                      <a:endParaRPr lang="en-US" sz="1000"/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#Datascience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# Data Engineering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noProof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#Python Developer 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39272"/>
                  </a:ext>
                </a:extLst>
              </a:tr>
              <a:tr h="216331"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486164"/>
                  </a:ext>
                </a:extLst>
              </a:tr>
            </a:tbl>
          </a:graphicData>
        </a:graphic>
      </p:graphicFrame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127475C4-B4C7-C382-50AF-FEB513E1A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53669"/>
              </p:ext>
            </p:extLst>
          </p:nvPr>
        </p:nvGraphicFramePr>
        <p:xfrm>
          <a:off x="5624457" y="970343"/>
          <a:ext cx="49427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681">
                  <a:extLst>
                    <a:ext uri="{9D8B030D-6E8A-4147-A177-3AD203B41FA5}">
                      <a16:colId xmlns:a16="http://schemas.microsoft.com/office/drawing/2014/main" val="1995174961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164772865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3655632215"/>
                    </a:ext>
                  </a:extLst>
                </a:gridCol>
                <a:gridCol w="1235681">
                  <a:extLst>
                    <a:ext uri="{9D8B030D-6E8A-4147-A177-3AD203B41FA5}">
                      <a16:colId xmlns:a16="http://schemas.microsoft.com/office/drawing/2014/main" val="1487252430"/>
                    </a:ext>
                  </a:extLst>
                </a:gridCol>
              </a:tblGrid>
              <a:tr h="344283">
                <a:tc>
                  <a:txBody>
                    <a:bodyPr/>
                    <a:lstStyle/>
                    <a:p>
                      <a:r>
                        <a:rPr lang="en-US" sz="1000"/>
                        <a:t>Date(as on today)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Scope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Overall status 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Time</a:t>
                      </a:r>
                    </a:p>
                  </a:txBody>
                  <a:tcPr anchor="ctr">
                    <a:solidFill>
                      <a:srgbClr val="3A7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27811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r>
                        <a:rPr lang="en-US" sz="1000"/>
                        <a:t>31-Jan-2024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79270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59E7601E-45B3-8EAB-ED79-AAFCF7AEB636}"/>
              </a:ext>
            </a:extLst>
          </p:cNvPr>
          <p:cNvSpPr txBox="1">
            <a:spLocks/>
          </p:cNvSpPr>
          <p:nvPr/>
        </p:nvSpPr>
        <p:spPr>
          <a:xfrm>
            <a:off x="118535" y="511689"/>
            <a:ext cx="10885473" cy="4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Project Name: </a:t>
            </a:r>
            <a:r>
              <a:rPr lang="en-US" sz="1800" b="1"/>
              <a:t>WinGD – Customer Project</a:t>
            </a:r>
            <a:r>
              <a:rPr lang="en-US" sz="1800"/>
              <a:t>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D5E73C-24C0-AF8A-D455-A90D38F64BA2}"/>
              </a:ext>
            </a:extLst>
          </p:cNvPr>
          <p:cNvSpPr txBox="1">
            <a:spLocks/>
          </p:cNvSpPr>
          <p:nvPr/>
        </p:nvSpPr>
        <p:spPr>
          <a:xfrm>
            <a:off x="118535" y="80574"/>
            <a:ext cx="10885473" cy="4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Bosch Office Sans"/>
              </a:rPr>
              <a:t>GROW – ETL Governance Updates – Feb’24</a:t>
            </a:r>
            <a:endParaRPr lang="en-US" sz="2800">
              <a:latin typeface="Bosch Office Sans" pitchFamily="2" charset="0"/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D889FB2-745D-0C31-8D42-20BA4A197643}"/>
              </a:ext>
            </a:extLst>
          </p:cNvPr>
          <p:cNvSpPr txBox="1">
            <a:spLocks/>
          </p:cNvSpPr>
          <p:nvPr/>
        </p:nvSpPr>
        <p:spPr>
          <a:xfrm>
            <a:off x="205372" y="2905852"/>
            <a:ext cx="4467088" cy="2527017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5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D8CDA-4C9C-DC1A-3C43-C98961D6FFA1}"/>
              </a:ext>
            </a:extLst>
          </p:cNvPr>
          <p:cNvSpPr txBox="1"/>
          <p:nvPr/>
        </p:nvSpPr>
        <p:spPr>
          <a:xfrm>
            <a:off x="204783" y="2905852"/>
            <a:ext cx="3943935" cy="33192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1500" b="1" u="sng">
                <a:latin typeface="+mj-lt"/>
              </a:rPr>
              <a:t>Key Next Steps</a:t>
            </a:r>
          </a:p>
          <a:p>
            <a:pPr marL="171450" indent="-171450">
              <a:lnSpc>
                <a:spcPct val="7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  <a:defRPr/>
            </a:pPr>
            <a:r>
              <a:rPr lang="en-US" sz="1100">
                <a:latin typeface="Bosch Office Sans"/>
              </a:rPr>
              <a:t>Close gaps in data</a:t>
            </a:r>
          </a:p>
          <a:p>
            <a:pPr marL="171450" indent="-171450">
              <a:lnSpc>
                <a:spcPct val="7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  <a:defRPr/>
            </a:pPr>
            <a:r>
              <a:rPr lang="en-US" sz="1100" err="1">
                <a:latin typeface="Bosch Office Sans"/>
              </a:rPr>
              <a:t>FastAPI</a:t>
            </a:r>
            <a:r>
              <a:rPr lang="en-US" sz="1100">
                <a:latin typeface="Bosch Office Sans"/>
              </a:rPr>
              <a:t> for Anomaly Incidents</a:t>
            </a:r>
          </a:p>
          <a:p>
            <a:pPr marL="171450" indent="-171450">
              <a:lnSpc>
                <a:spcPct val="7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  <a:defRPr/>
            </a:pPr>
            <a:r>
              <a:rPr lang="en-US" sz="1100">
                <a:latin typeface="Bosch Office Sans"/>
              </a:rPr>
              <a:t>Failure table ingestion for all engines(3)</a:t>
            </a:r>
          </a:p>
          <a:p>
            <a:pPr marL="171450" indent="-171450">
              <a:lnSpc>
                <a:spcPct val="7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  <a:defRPr/>
            </a:pPr>
            <a:r>
              <a:rPr lang="en-US" sz="1100">
                <a:latin typeface="Bosch Office Sans"/>
              </a:rPr>
              <a:t>Anomaly Detection Webapp finalization</a:t>
            </a:r>
            <a:endParaRPr lang="en-US"/>
          </a:p>
          <a:p>
            <a:pPr marL="171450" indent="-171450">
              <a:lnSpc>
                <a:spcPct val="7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  <a:defRPr/>
            </a:pPr>
            <a:r>
              <a:rPr lang="en-US" sz="1100">
                <a:latin typeface="Bosch Office Sans"/>
              </a:rPr>
              <a:t>Resolve the existing issues in ACR topic</a:t>
            </a:r>
            <a:endParaRPr lang="en-US" sz="1100"/>
          </a:p>
          <a:p>
            <a:pPr marL="171450" indent="-1714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1100"/>
          </a:p>
          <a:p>
            <a:pPr>
              <a:lnSpc>
                <a:spcPct val="70000"/>
              </a:lnSpc>
              <a:spcBef>
                <a:spcPts val="1000"/>
              </a:spcBef>
              <a:defRPr/>
            </a:pPr>
            <a:endParaRPr lang="en-US" sz="1100"/>
          </a:p>
          <a:p>
            <a:pPr>
              <a:lnSpc>
                <a:spcPct val="70000"/>
              </a:lnSpc>
              <a:spcBef>
                <a:spcPts val="1000"/>
              </a:spcBef>
              <a:defRPr/>
            </a:pPr>
            <a:endParaRPr lang="en-US" sz="1100"/>
          </a:p>
          <a:p>
            <a:pPr>
              <a:lnSpc>
                <a:spcPct val="70000"/>
              </a:lnSpc>
              <a:spcBef>
                <a:spcPts val="1000"/>
              </a:spcBef>
              <a:defRPr/>
            </a:pPr>
            <a:endParaRPr lang="en-US" sz="1200">
              <a:latin typeface="+mn-lt"/>
            </a:endParaRPr>
          </a:p>
          <a:p>
            <a:pPr marL="210820" indent="-25654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1200">
              <a:latin typeface="+mn-lt"/>
            </a:endParaRPr>
          </a:p>
          <a:p>
            <a:pPr marL="210820" indent="-25654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1200">
              <a:latin typeface="+mn-lt"/>
            </a:endParaRPr>
          </a:p>
          <a:p>
            <a:pPr marL="210820" indent="-25654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1200">
              <a:latin typeface="+mn-lt"/>
            </a:endParaRP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3A271E71-0CA8-3F6D-490F-387AD0D2E3C2}"/>
              </a:ext>
            </a:extLst>
          </p:cNvPr>
          <p:cNvSpPr txBox="1">
            <a:spLocks/>
          </p:cNvSpPr>
          <p:nvPr/>
        </p:nvSpPr>
        <p:spPr>
          <a:xfrm>
            <a:off x="4786118" y="4465946"/>
            <a:ext cx="5965802" cy="966922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b="1" u="sng">
                <a:latin typeface="+mj-lt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C723D-A9CB-D1C6-601F-8012D11085C5}"/>
              </a:ext>
            </a:extLst>
          </p:cNvPr>
          <p:cNvSpPr txBox="1"/>
          <p:nvPr/>
        </p:nvSpPr>
        <p:spPr>
          <a:xfrm>
            <a:off x="4856410" y="4466278"/>
            <a:ext cx="390333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b="1" u="sng">
                <a:latin typeface="+mj-lt"/>
              </a:rPr>
              <a:t>Key Risks/Measures</a:t>
            </a:r>
          </a:p>
          <a:p>
            <a:endParaRPr lang="en-US" b="1" u="sng">
              <a:latin typeface="Bosch Office Sans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latin typeface="Bosch Office Sans"/>
              </a:rPr>
              <a:t>Debugging issues in ACR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518025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A8DAE46B37864C8AC73109D27B00D9" ma:contentTypeVersion="18" ma:contentTypeDescription="Create a new document." ma:contentTypeScope="" ma:versionID="1b6c439760911dadab1efac4e5f9ab6e">
  <xsd:schema xmlns:xsd="http://www.w3.org/2001/XMLSchema" xmlns:xs="http://www.w3.org/2001/XMLSchema" xmlns:p="http://schemas.microsoft.com/office/2006/metadata/properties" xmlns:ns2="95b9905b-8fbb-4a6c-8d90-3c52e4a6a25f" xmlns:ns3="18ef1267-5eff-4c1f-abfa-69f34f1627fa" targetNamespace="http://schemas.microsoft.com/office/2006/metadata/properties" ma:root="true" ma:fieldsID="8bd8e4e4da326467fcd43456e75d8067" ns2:_="" ns3:_="">
    <xsd:import namespace="95b9905b-8fbb-4a6c-8d90-3c52e4a6a25f"/>
    <xsd:import namespace="18ef1267-5eff-4c1f-abfa-69f34f162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Comme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b9905b-8fbb-4a6c-8d90-3c52e4a6a2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Comments" ma:index="23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ef1267-5eff-4c1f-abfa-69f34f1627f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861586a-2d05-4b4e-b23d-bb43f5bd5549}" ma:internalName="TaxCatchAll" ma:showField="CatchAllData" ma:web="18ef1267-5eff-4c1f-abfa-69f34f1627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RBEI/PMO2-BS</OrgInhalt>
      <Wert>SX/ETL3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Global Software Technologies Private Limited 2023. All rights reserved, also regarding any disposal, exploitation, reproduction, editing, distribution, as well as in the event of applications for industrial property rights.</OrgInhalt>
      <Wert>© Bosch Global Software Technologies Private Limited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2023-04-13</OrgInhalt>
      <Wert>2023-04-19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95b9905b-8fbb-4a6c-8d90-3c52e4a6a25f" xsi:nil="true"/>
    <TaxCatchAll xmlns="18ef1267-5eff-4c1f-abfa-69f34f1627fa" xsi:nil="true"/>
    <lcf76f155ced4ddcb4097134ff3c332f xmlns="95b9905b-8fbb-4a6c-8d90-3c52e4a6a25f">
      <Terms xmlns="http://schemas.microsoft.com/office/infopath/2007/PartnerControls"/>
    </lcf76f155ced4ddcb4097134ff3c332f>
    <SharedWithUsers xmlns="18ef1267-5eff-4c1f-abfa-69f34f1627fa">
      <UserInfo>
        <DisplayName>Jadhav Yashaswini Vithal (SX/BSV-TC1)</DisplayName>
        <AccountId>38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903A8454-F174-43E4-A183-13DA00045C60}">
  <ds:schemaRefs>
    <ds:schemaRef ds:uri="18ef1267-5eff-4c1f-abfa-69f34f1627fa"/>
    <ds:schemaRef ds:uri="95b9905b-8fbb-4a6c-8d90-3c52e4a6a2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FFDDDF7-979C-4683-8FD1-1572B2EFB2E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EACC1A4-D548-422D-A9FA-6C696377AA85}">
  <ds:schemaRefs/>
</ds:datastoreItem>
</file>

<file path=customXml/itemProps5.xml><?xml version="1.0" encoding="utf-8"?>
<ds:datastoreItem xmlns:ds="http://schemas.openxmlformats.org/officeDocument/2006/customXml" ds:itemID="{DE6685D9-81CC-4D6B-888C-34B4FDEE1477}">
  <ds:schemaRefs>
    <ds:schemaRef ds:uri="18ef1267-5eff-4c1f-abfa-69f34f1627fa"/>
    <ds:schemaRef ds:uri="95b9905b-8fbb-4a6c-8d90-3c52e4a6a25f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431</TotalTime>
  <Words>2028</Words>
  <Application>Microsoft Office PowerPoint</Application>
  <PresentationFormat>Custom</PresentationFormat>
  <Paragraphs>337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Arial,Sans-Serif</vt:lpstr>
      <vt:lpstr>Bosch Office Sans</vt:lpstr>
      <vt:lpstr>Calibri</vt:lpstr>
      <vt:lpstr>Symbol</vt:lpstr>
      <vt:lpstr>Wingdings</vt:lpstr>
      <vt:lpstr>Bosch 2022</vt:lpstr>
      <vt:lpstr>GROW ETL Collaboration – Governance Meeting</vt:lpstr>
      <vt:lpstr>Key Decisions/Discussion Points</vt:lpstr>
      <vt:lpstr>Overall Status </vt:lpstr>
      <vt:lpstr>Overall Status </vt:lpstr>
      <vt:lpstr>Data Science Team</vt:lpstr>
      <vt:lpstr>Data Engineering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Sharanya U (BGSW/QMM-SDS1)</dc:creator>
  <cp:lastModifiedBy>Swetha Venkatesappa (SX/ETL3)</cp:lastModifiedBy>
  <cp:revision>2</cp:revision>
  <dcterms:created xsi:type="dcterms:W3CDTF">2023-04-13T04:58:37Z</dcterms:created>
  <dcterms:modified xsi:type="dcterms:W3CDTF">2024-04-24T06:17:07Z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0x010100EDA8DAE46B37864C8AC73109D27B00D9</vt:lpwstr>
  </property>
  <property fmtid="{D5CDD505-2E9C-101B-9397-08002B2CF9AE}" pid="9" name="Order">
    <vt:r8>341100</vt:r8>
  </property>
  <property fmtid="{D5CDD505-2E9C-101B-9397-08002B2CF9AE}" pid="10" name="xd_Signature">
    <vt:bool>false</vt:bool>
  </property>
  <property fmtid="{D5CDD505-2E9C-101B-9397-08002B2CF9AE}" pid="11" name="xd_ProgID">
    <vt:lpwstr/>
  </property>
  <property fmtid="{D5CDD505-2E9C-101B-9397-08002B2CF9AE}" pid="12" name="_ExtendedDescription">
    <vt:lpwstr/>
  </property>
  <property fmtid="{D5CDD505-2E9C-101B-9397-08002B2CF9AE}" pid="13" name="TriggerFlowInfo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MediaServiceImageTags">
    <vt:lpwstr/>
  </property>
</Properties>
</file>