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sldIdLst>
    <p:sldId id="2147481158" r:id="rId6"/>
    <p:sldId id="2147481155" r:id="rId7"/>
    <p:sldId id="2147481159" r:id="rId8"/>
    <p:sldId id="360" r:id="rId9"/>
    <p:sldId id="2147481157" r:id="rId10"/>
    <p:sldId id="366" r:id="rId11"/>
    <p:sldId id="358" r:id="rId12"/>
    <p:sldId id="359" r:id="rId13"/>
    <p:sldId id="362" r:id="rId14"/>
    <p:sldId id="361" r:id="rId15"/>
    <p:sldId id="363" r:id="rId16"/>
    <p:sldId id="364" r:id="rId17"/>
    <p:sldId id="365" r:id="rId18"/>
    <p:sldId id="2147476231" r:id="rId19"/>
    <p:sldId id="2147476232" r:id="rId20"/>
    <p:sldId id="357" r:id="rId21"/>
    <p:sldId id="21474811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23789-300E-4215-A2A3-2EF5E6A33A27}" v="1" dt="2025-04-11T11:38:1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wari Anubhav (SDS/BSV-ES5)" userId="1ccf8f64-0e63-4e6d-a84f-6dc01eb2f86e" providerId="ADAL" clId="{41A03EEB-9FC6-44C2-BE39-C6AFA29304AD}"/>
    <pc:docChg chg="modSld sldOrd">
      <pc:chgData name="Tiwari Anubhav (SDS/BSV-ES5)" userId="1ccf8f64-0e63-4e6d-a84f-6dc01eb2f86e" providerId="ADAL" clId="{41A03EEB-9FC6-44C2-BE39-C6AFA29304AD}" dt="2025-04-01T04:11:23.590" v="1"/>
      <pc:docMkLst>
        <pc:docMk/>
      </pc:docMkLst>
      <pc:sldChg chg="ord">
        <pc:chgData name="Tiwari Anubhav (SDS/BSV-ES5)" userId="1ccf8f64-0e63-4e6d-a84f-6dc01eb2f86e" providerId="ADAL" clId="{41A03EEB-9FC6-44C2-BE39-C6AFA29304AD}" dt="2025-04-01T04:11:23.590" v="1"/>
        <pc:sldMkLst>
          <pc:docMk/>
          <pc:sldMk cId="370953543" sldId="357"/>
        </pc:sldMkLst>
      </pc:sldChg>
    </pc:docChg>
  </pc:docChgLst>
  <pc:docChgLst>
    <pc:chgData name="Chakraborty Sushovan (SX/EDI1-MM)" userId="cc4713c5-74ad-4e50-a86a-cd2628cf5da3" providerId="ADAL" clId="{B6423789-300E-4215-A2A3-2EF5E6A33A27}"/>
    <pc:docChg chg="custSel addSld modSld">
      <pc:chgData name="Chakraborty Sushovan (SX/EDI1-MM)" userId="cc4713c5-74ad-4e50-a86a-cd2628cf5da3" providerId="ADAL" clId="{B6423789-300E-4215-A2A3-2EF5E6A33A27}" dt="2025-04-11T11:40:53.909" v="16" actId="729"/>
      <pc:docMkLst>
        <pc:docMk/>
      </pc:docMkLst>
      <pc:sldChg chg="addSp delSp modSp new mod modShow">
        <pc:chgData name="Chakraborty Sushovan (SX/EDI1-MM)" userId="cc4713c5-74ad-4e50-a86a-cd2628cf5da3" providerId="ADAL" clId="{B6423789-300E-4215-A2A3-2EF5E6A33A27}" dt="2025-04-11T11:40:53.909" v="16" actId="729"/>
        <pc:sldMkLst>
          <pc:docMk/>
          <pc:sldMk cId="3641786969" sldId="2147481160"/>
        </pc:sldMkLst>
        <pc:spChg chg="del">
          <ac:chgData name="Chakraborty Sushovan (SX/EDI1-MM)" userId="cc4713c5-74ad-4e50-a86a-cd2628cf5da3" providerId="ADAL" clId="{B6423789-300E-4215-A2A3-2EF5E6A33A27}" dt="2025-04-11T11:38:15.458" v="2" actId="478"/>
          <ac:spMkLst>
            <pc:docMk/>
            <pc:sldMk cId="3641786969" sldId="2147481160"/>
            <ac:spMk id="2" creationId="{DF802719-5EBF-1BC3-1D62-F3F0A9FD8B60}"/>
          </ac:spMkLst>
        </pc:spChg>
        <pc:spChg chg="del">
          <ac:chgData name="Chakraborty Sushovan (SX/EDI1-MM)" userId="cc4713c5-74ad-4e50-a86a-cd2628cf5da3" providerId="ADAL" clId="{B6423789-300E-4215-A2A3-2EF5E6A33A27}" dt="2025-04-11T11:38:13.267" v="1"/>
          <ac:spMkLst>
            <pc:docMk/>
            <pc:sldMk cId="3641786969" sldId="2147481160"/>
            <ac:spMk id="3" creationId="{2FD57EE5-90B0-3986-EC77-5AA4A5D44E05}"/>
          </ac:spMkLst>
        </pc:spChg>
        <pc:picChg chg="add mod">
          <ac:chgData name="Chakraborty Sushovan (SX/EDI1-MM)" userId="cc4713c5-74ad-4e50-a86a-cd2628cf5da3" providerId="ADAL" clId="{B6423789-300E-4215-A2A3-2EF5E6A33A27}" dt="2025-04-11T11:38:43.545" v="15" actId="14100"/>
          <ac:picMkLst>
            <pc:docMk/>
            <pc:sldMk cId="3641786969" sldId="2147481160"/>
            <ac:picMk id="4" creationId="{6E583ADC-BDAA-BA4C-903F-48767DBC7255}"/>
          </ac:picMkLst>
        </pc:picChg>
      </pc:sldChg>
    </pc:docChg>
  </pc:docChgLst>
  <pc:docChgLst>
    <pc:chgData name="Swetha Venkatesappa (SX/EDI2-MM)" userId="0607ef9c-d33a-448d-9750-ce724a180eb8" providerId="ADAL" clId="{5F955C87-2FB4-47B4-98A5-83564E141D63}"/>
    <pc:docChg chg="undo custSel addSld modSld sldOrd">
      <pc:chgData name="Swetha Venkatesappa (SX/EDI2-MM)" userId="0607ef9c-d33a-448d-9750-ce724a180eb8" providerId="ADAL" clId="{5F955C87-2FB4-47B4-98A5-83564E141D63}" dt="2025-01-28T08:53:34.683" v="136" actId="20577"/>
      <pc:docMkLst>
        <pc:docMk/>
      </pc:docMkLst>
      <pc:sldChg chg="modSp mod">
        <pc:chgData name="Swetha Venkatesappa (SX/EDI2-MM)" userId="0607ef9c-d33a-448d-9750-ce724a180eb8" providerId="ADAL" clId="{5F955C87-2FB4-47B4-98A5-83564E141D63}" dt="2025-01-28T08:53:34.683" v="136" actId="20577"/>
        <pc:sldMkLst>
          <pc:docMk/>
          <pc:sldMk cId="370953543" sldId="357"/>
        </pc:sldMkLst>
        <pc:spChg chg="mod">
          <ac:chgData name="Swetha Venkatesappa (SX/EDI2-MM)" userId="0607ef9c-d33a-448d-9750-ce724a180eb8" providerId="ADAL" clId="{5F955C87-2FB4-47B4-98A5-83564E141D63}" dt="2025-01-28T08:53:34.683" v="136" actId="20577"/>
          <ac:spMkLst>
            <pc:docMk/>
            <pc:sldMk cId="370953543" sldId="357"/>
            <ac:spMk id="25" creationId="{A6113D4A-860A-BCC1-A0BB-A7D1E79A140C}"/>
          </ac:spMkLst>
        </pc:spChg>
      </pc:sldChg>
      <pc:sldChg chg="modSp mod">
        <pc:chgData name="Swetha Venkatesappa (SX/EDI2-MM)" userId="0607ef9c-d33a-448d-9750-ce724a180eb8" providerId="ADAL" clId="{5F955C87-2FB4-47B4-98A5-83564E141D63}" dt="2025-01-27T08:15:42.722" v="17" actId="13926"/>
        <pc:sldMkLst>
          <pc:docMk/>
          <pc:sldMk cId="2236666743" sldId="359"/>
        </pc:sldMkLst>
        <pc:spChg chg="mod">
          <ac:chgData name="Swetha Venkatesappa (SX/EDI2-MM)" userId="0607ef9c-d33a-448d-9750-ce724a180eb8" providerId="ADAL" clId="{5F955C87-2FB4-47B4-98A5-83564E141D63}" dt="2025-01-27T08:15:42.722" v="17" actId="13926"/>
          <ac:spMkLst>
            <pc:docMk/>
            <pc:sldMk cId="2236666743" sldId="359"/>
            <ac:spMk id="110" creationId="{C78BDC94-0ED4-8F41-5B97-3C0F4E3C8B01}"/>
          </ac:spMkLst>
        </pc:spChg>
      </pc:sldChg>
      <pc:sldChg chg="add">
        <pc:chgData name="Swetha Venkatesappa (SX/EDI2-MM)" userId="0607ef9c-d33a-448d-9750-ce724a180eb8" providerId="ADAL" clId="{5F955C87-2FB4-47B4-98A5-83564E141D63}" dt="2025-01-26T16:01:55.729" v="0"/>
        <pc:sldMkLst>
          <pc:docMk/>
          <pc:sldMk cId="232910825" sldId="2147476231"/>
        </pc:sldMkLst>
      </pc:sldChg>
      <pc:sldChg chg="add">
        <pc:chgData name="Swetha Venkatesappa (SX/EDI2-MM)" userId="0607ef9c-d33a-448d-9750-ce724a180eb8" providerId="ADAL" clId="{5F955C87-2FB4-47B4-98A5-83564E141D63}" dt="2025-01-26T16:02:05.129" v="1"/>
        <pc:sldMkLst>
          <pc:docMk/>
          <pc:sldMk cId="3533781526" sldId="2147476232"/>
        </pc:sldMkLst>
      </pc:sldChg>
      <pc:sldChg chg="addSp delSp modSp mod">
        <pc:chgData name="Swetha Venkatesappa (SX/EDI2-MM)" userId="0607ef9c-d33a-448d-9750-ce724a180eb8" providerId="ADAL" clId="{5F955C87-2FB4-47B4-98A5-83564E141D63}" dt="2025-01-27T08:14:14.529" v="12" actId="14100"/>
        <pc:sldMkLst>
          <pc:docMk/>
          <pc:sldMk cId="1356474240" sldId="2147481157"/>
        </pc:sldMkLst>
        <pc:spChg chg="add del">
          <ac:chgData name="Swetha Venkatesappa (SX/EDI2-MM)" userId="0607ef9c-d33a-448d-9750-ce724a180eb8" providerId="ADAL" clId="{5F955C87-2FB4-47B4-98A5-83564E141D63}" dt="2025-01-27T08:12:57.041" v="6" actId="478"/>
          <ac:spMkLst>
            <pc:docMk/>
            <pc:sldMk cId="1356474240" sldId="2147481157"/>
            <ac:spMk id="3" creationId="{9E6CA7DF-1DBD-7520-1245-9B01404A644C}"/>
          </ac:spMkLst>
        </pc:spChg>
        <pc:spChg chg="add mod">
          <ac:chgData name="Swetha Venkatesappa (SX/EDI2-MM)" userId="0607ef9c-d33a-448d-9750-ce724a180eb8" providerId="ADAL" clId="{5F955C87-2FB4-47B4-98A5-83564E141D63}" dt="2025-01-27T08:13:08.566" v="7" actId="14100"/>
          <ac:spMkLst>
            <pc:docMk/>
            <pc:sldMk cId="1356474240" sldId="2147481157"/>
            <ac:spMk id="7" creationId="{3BAB2A77-6560-5495-7B47-DBBDF3F683C6}"/>
          </ac:spMkLst>
        </pc:spChg>
        <pc:spChg chg="add mod">
          <ac:chgData name="Swetha Venkatesappa (SX/EDI2-MM)" userId="0607ef9c-d33a-448d-9750-ce724a180eb8" providerId="ADAL" clId="{5F955C87-2FB4-47B4-98A5-83564E141D63}" dt="2025-01-27T08:13:18.563" v="9" actId="208"/>
          <ac:spMkLst>
            <pc:docMk/>
            <pc:sldMk cId="1356474240" sldId="2147481157"/>
            <ac:spMk id="8" creationId="{A44FB846-C9AF-A317-B010-C6EFB5D05E60}"/>
          </ac:spMkLst>
        </pc:spChg>
        <pc:spChg chg="add mod">
          <ac:chgData name="Swetha Venkatesappa (SX/EDI2-MM)" userId="0607ef9c-d33a-448d-9750-ce724a180eb8" providerId="ADAL" clId="{5F955C87-2FB4-47B4-98A5-83564E141D63}" dt="2025-01-27T08:14:14.529" v="12" actId="14100"/>
          <ac:spMkLst>
            <pc:docMk/>
            <pc:sldMk cId="1356474240" sldId="2147481157"/>
            <ac:spMk id="9" creationId="{1138ED72-3D08-FA4D-FBFB-DA781E89B450}"/>
          </ac:spMkLst>
        </pc:spChg>
      </pc:sldChg>
      <pc:sldChg chg="modSp add mod ord">
        <pc:chgData name="Swetha Venkatesappa (SX/EDI2-MM)" userId="0607ef9c-d33a-448d-9750-ce724a180eb8" providerId="ADAL" clId="{5F955C87-2FB4-47B4-98A5-83564E141D63}" dt="2025-01-28T08:35:21.576" v="135"/>
        <pc:sldMkLst>
          <pc:docMk/>
          <pc:sldMk cId="3779092716" sldId="2147481159"/>
        </pc:sldMkLst>
        <pc:spChg chg="mod">
          <ac:chgData name="Swetha Venkatesappa (SX/EDI2-MM)" userId="0607ef9c-d33a-448d-9750-ce724a180eb8" providerId="ADAL" clId="{5F955C87-2FB4-47B4-98A5-83564E141D63}" dt="2025-01-27T14:34:28.314" v="85" actId="20577"/>
          <ac:spMkLst>
            <pc:docMk/>
            <pc:sldMk cId="3779092716" sldId="2147481159"/>
            <ac:spMk id="24" creationId="{BC9C27BC-5F73-A83F-D87A-6552DBB00EEC}"/>
          </ac:spMkLst>
        </pc:spChg>
        <pc:spChg chg="mod">
          <ac:chgData name="Swetha Venkatesappa (SX/EDI2-MM)" userId="0607ef9c-d33a-448d-9750-ce724a180eb8" providerId="ADAL" clId="{5F955C87-2FB4-47B4-98A5-83564E141D63}" dt="2025-01-27T14:33:30.941" v="61" actId="20577"/>
          <ac:spMkLst>
            <pc:docMk/>
            <pc:sldMk cId="3779092716" sldId="2147481159"/>
            <ac:spMk id="94" creationId="{31EF4205-D658-5871-AA4D-9C875754A822}"/>
          </ac:spMkLst>
        </pc:spChg>
        <pc:spChg chg="mod">
          <ac:chgData name="Swetha Venkatesappa (SX/EDI2-MM)" userId="0607ef9c-d33a-448d-9750-ce724a180eb8" providerId="ADAL" clId="{5F955C87-2FB4-47B4-98A5-83564E141D63}" dt="2025-01-27T14:34:35.406" v="109" actId="20577"/>
          <ac:spMkLst>
            <pc:docMk/>
            <pc:sldMk cId="3779092716" sldId="2147481159"/>
            <ac:spMk id="97" creationId="{922EADA5-B217-B51C-1851-4983263F3733}"/>
          </ac:spMkLst>
        </pc:spChg>
        <pc:spChg chg="mod">
          <ac:chgData name="Swetha Venkatesappa (SX/EDI2-MM)" userId="0607ef9c-d33a-448d-9750-ce724a180eb8" providerId="ADAL" clId="{5F955C87-2FB4-47B4-98A5-83564E141D63}" dt="2025-01-27T14:34:48.115" v="133" actId="20577"/>
          <ac:spMkLst>
            <pc:docMk/>
            <pc:sldMk cId="3779092716" sldId="2147481159"/>
            <ac:spMk id="102" creationId="{C63E4ED1-7ED6-21A4-E078-C866B59DA7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B89A-8077-4516-9ACA-1DDB52B927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E5514-94A9-4152-A6FF-3D23BCE6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3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43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5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57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12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2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94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3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4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3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65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48B2-9EB0-4B37-9B35-FC11E2EA535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60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008-32FE-B4C4-E37B-FA9FB48B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E342-2E27-1257-723B-4AD588CCE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128C-37F5-55E0-ECDC-457ABA17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2145-0269-DF1B-A33E-1FE34D4E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5EB4-4DFF-A101-7980-B1AD4C9F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3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6E2-DD38-2AD0-41BF-DAE9845C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8987-97B4-05E0-80D7-0D9372A0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D05B-1994-3B55-4028-FD1EB80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51AF-4A55-1A68-843C-7979E1B5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E4D9-A3DF-5C1B-28B4-F0CB1C02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1CAD4-51C7-7A52-6197-7CB4F581F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C7ED0-C1D5-67B6-0FA9-75639D835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F287-85FC-0C45-A817-D7D4CC1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2DDA-8B3D-3FC7-84C1-E9E037CB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EAA3-8CD3-9257-A938-03E576D5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177" y="2892853"/>
            <a:ext cx="10301466" cy="167548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08177" y="4713579"/>
            <a:ext cx="10301466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528" cy="22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90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4">
          <p15:clr>
            <a:srgbClr val="FBAE40"/>
          </p15:clr>
        </p15:guide>
        <p15:guide id="6" orient="horz" pos="347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177" y="2892853"/>
            <a:ext cx="10301466" cy="167548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08177" y="4713579"/>
            <a:ext cx="10301466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528" cy="22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164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4">
          <p15:clr>
            <a:srgbClr val="FBAE40"/>
          </p15:clr>
        </p15:guide>
        <p15:guide id="6" orient="horz" pos="34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6162" y="1280490"/>
            <a:ext cx="7927662" cy="2272101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656162" y="3697830"/>
            <a:ext cx="7927662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4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322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>
          <p15:clr>
            <a:srgbClr val="FBAE40"/>
          </p15:clr>
        </p15:guide>
        <p15:guide id="2" pos="6491">
          <p15:clr>
            <a:srgbClr val="FBAE40"/>
          </p15:clr>
        </p15:guide>
        <p15:guide id="3" orient="horz" pos="2088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177" y="2892850"/>
            <a:ext cx="10301466" cy="3214829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1" y="110"/>
            <a:ext cx="12192000" cy="22845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10162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84" y="109"/>
            <a:ext cx="2453979" cy="2284587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56"/>
              </a:spcBef>
              <a:buFontTx/>
              <a:buNone/>
              <a:defRPr sz="16671" b="1" kern="0" baseline="0">
                <a:solidFill>
                  <a:schemeClr val="bg1"/>
                </a:solidFill>
              </a:defRPr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60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1557">
          <p15:clr>
            <a:srgbClr val="FBAE40"/>
          </p15:clr>
        </p15:guide>
        <p15:guide id="4" orient="horz" pos="28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5312" y="1333760"/>
            <a:ext cx="7860876" cy="3492881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110"/>
            <a:ext cx="3044881" cy="68578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10162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6149" y="110"/>
            <a:ext cx="2453979" cy="2284587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56"/>
              </a:spcBef>
              <a:buFontTx/>
              <a:buNone/>
              <a:defRPr sz="16671" b="1" kern="0" baseline="0">
                <a:solidFill>
                  <a:schemeClr val="bg1"/>
                </a:solidFill>
              </a:defRPr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05" y="1"/>
            <a:ext cx="7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813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61535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5633509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61535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52131" y="1152296"/>
            <a:ext cx="4201216" cy="276071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4648768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34288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28065" y="3885116"/>
            <a:ext cx="11735396" cy="226846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3736780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44E-EC4B-E950-418A-CD9D7CC2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E3B6-42FD-D414-9A93-AFF321B8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D343-9D7B-D400-29F1-55BD3BDE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DC45-0D10-5ACF-9869-57331782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7898-0C7C-0364-EB20-56E83169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7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6097764" cy="6857763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552231" y="456219"/>
            <a:ext cx="5108685" cy="56973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05" y="1"/>
            <a:ext cx="7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834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250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87705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0"/>
            <a:ext cx="5461580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505883" y="1440369"/>
            <a:ext cx="5461580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2489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0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35254" y="1440370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442443" y="1440369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8520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39702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198259" y="1439703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6168452" y="1439702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9138644" y="1439703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03797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11735396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11735396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2398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6501881" y="1440369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6501881" y="3868995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34117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4335254" y="1440369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442443" y="1440369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4335254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8442443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00154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198259" y="1440369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6168452" y="1440371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9138644" y="1440369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3198259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6168452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9138644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9616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0159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996C-67CA-1C39-0BBD-CD14DCD8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D792-29CC-B455-263D-C18FA368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9E7-4F99-6F42-2023-426DBB1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5BF9-1764-C0EF-77CD-5400E3BE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84DC-146F-09EB-0833-F7F95E12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79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4492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029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66E9-8DC1-464E-BA80-B3A850BDE324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105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381"/>
            <a:ext cx="12192706" cy="14397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816"/>
            <a:ext cx="151084" cy="720185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39" y="6073575"/>
            <a:ext cx="1216352" cy="639397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207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2FC4-DF94-8BC0-51DC-B8E6A83F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9748-541E-6709-65D2-F3D3DAC83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724D3-1FF9-B33E-8935-D424701C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FC576-D713-2DE5-5637-E6F2A0B2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06373-DFC5-BC12-1C05-545A81D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6DA6-F199-18D3-7A13-70870A2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5E85-6997-46FB-64BE-5B5703F0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B489-32F4-4383-C06E-FC264B42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C89AD-2661-7AE7-C7A3-0A66BD3B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DFD41-4BC1-6571-D4D3-1E0794F44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45EDE-619A-B323-6182-8376DB68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AF50-B6C5-1452-0B65-64DD27E3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039D6-8FDE-4610-02A9-A825E045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31195-E187-DB5E-8336-BB8637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A384-B337-F4BA-B3F4-BAF6EEAB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BFD8F-4953-9A73-3BB3-61674930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08910-5EA6-CD98-B4C3-E88900B4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ABC12-0949-99BD-CA5E-1135EF75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F110A-A184-F75A-AF24-72AC4076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52B24-8638-2ED4-F837-607F5688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36A3-7972-385A-FDA1-5F0AA93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11B3-F777-32AE-4D94-917B9F8A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3087-EB02-D213-0D7A-8763E3CD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FE793-EDDD-3B6A-358B-DFE369D14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018F-AAEC-D0DA-C367-17CE44F7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AFE5-1476-D7F3-0C3B-B6E747AF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75CF3-DC30-4910-4DC6-0B40683E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10C-8DA4-8B37-52F9-B4D6A31A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5F57F-0839-B9A5-04EF-EDD81D32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F60D-2BB2-ECB8-241A-B31ADF522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1547D-2278-57B2-EE1C-33701A3F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185B-AB18-1E3A-7196-22ABB3F9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B00F-B51F-87F7-21F5-15265363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40C3D-5F35-9F7F-5954-7CDDF978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EA984-8A6F-1067-7EF3-AB598BCF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1A86-ACBD-3E14-DE23-16FDFA869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8F4B-3613-404F-AE73-6888A912D4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7A98-A21F-FF86-0C81-02C9CBCB6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C51D-ADAF-A2B6-3D33-8A7BC5E25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0A0C-17FF-45C2-A07F-555C841F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066" y="720185"/>
            <a:ext cx="11735396" cy="432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66" y="1440370"/>
            <a:ext cx="11735396" cy="4713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066" y="6297619"/>
            <a:ext cx="320415" cy="45590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334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608176" y="6321626"/>
            <a:ext cx="10142935" cy="119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1016264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</a:pPr>
            <a:r>
              <a:rPr kumimoji="0" lang="en-US" sz="667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67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SX/EDS-MM | 2024-08-26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608176" y="6439323"/>
            <a:ext cx="10142935" cy="23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11"/>
              </a:spcAft>
            </a:pPr>
            <a:r>
              <a:rPr lang="en-US" sz="667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Robert Bosch GmbH 2024.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907006" y="5983253"/>
            <a:ext cx="10174944" cy="120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  <a:defRPr/>
            </a:pPr>
            <a:r>
              <a:rPr lang="en-US" sz="667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67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659180" y="6389038"/>
            <a:ext cx="10172821" cy="23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11"/>
              </a:spcAft>
            </a:pPr>
            <a:r>
              <a:rPr lang="en-US" sz="667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67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hf hdr="0" ftr="0" dt="0"/>
  <p:txStyles>
    <p:titleStyle>
      <a:lvl1pPr algn="l" defTabSz="1016190" rtl="0" eaLnBrk="1" latinLnBrk="0" hangingPunct="1">
        <a:lnSpc>
          <a:spcPct val="89000"/>
        </a:lnSpc>
        <a:spcBef>
          <a:spcPct val="0"/>
        </a:spcBef>
        <a:buNone/>
        <a:defRPr sz="311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6067" indent="-256067" algn="l" defTabSz="1016190" rtl="0" eaLnBrk="1" latinLnBrk="0" hangingPunct="1">
        <a:lnSpc>
          <a:spcPct val="107000"/>
        </a:lnSpc>
        <a:spcBef>
          <a:spcPts val="556"/>
        </a:spcBef>
        <a:buFont typeface="Wingdings" panose="05000000000000000000" pitchFamily="2" charset="2"/>
        <a:buChar char="§"/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764199" indent="-256067" algn="l" defTabSz="1016190" rtl="0" eaLnBrk="1" latinLnBrk="0" hangingPunct="1">
        <a:lnSpc>
          <a:spcPct val="103000"/>
        </a:lnSpc>
        <a:spcBef>
          <a:spcPts val="556"/>
        </a:spcBef>
        <a:buFont typeface="Symbol" panose="05050102010706020507" pitchFamily="18" charset="2"/>
        <a:buChar char="-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1272331" indent="-256067" algn="l" defTabSz="1016190" rtl="0" eaLnBrk="1" latinLnBrk="0" hangingPunct="1">
        <a:lnSpc>
          <a:spcPct val="102000"/>
        </a:lnSpc>
        <a:spcBef>
          <a:spcPts val="556"/>
        </a:spcBef>
        <a:buFont typeface="Symbol" panose="05050102010706020507" pitchFamily="18" charset="2"/>
        <a:buChar char="-"/>
        <a:defRPr sz="1556" kern="1200">
          <a:solidFill>
            <a:schemeClr val="tx1"/>
          </a:solidFill>
          <a:latin typeface="+mn-lt"/>
          <a:ea typeface="+mn-ea"/>
          <a:cs typeface="+mn-cs"/>
        </a:defRPr>
      </a:lvl3pPr>
      <a:lvl4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4pPr>
      <a:lvl5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5pPr>
      <a:lvl6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6pPr>
      <a:lvl7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7pPr>
      <a:lvl8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8pPr>
      <a:lvl9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50809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16190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2428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32378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4047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048568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556663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064759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5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8.sv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40.xml"/><Relationship Id="rId10" Type="http://schemas.openxmlformats.org/officeDocument/2006/relationships/image" Target="../media/image16.svg"/><Relationship Id="rId4" Type="http://schemas.openxmlformats.org/officeDocument/2006/relationships/tags" Target="../tags/tag39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6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8.sv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45.xml"/><Relationship Id="rId10" Type="http://schemas.openxmlformats.org/officeDocument/2006/relationships/image" Target="../media/image16.svg"/><Relationship Id="rId4" Type="http://schemas.openxmlformats.org/officeDocument/2006/relationships/tags" Target="../tags/tag44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7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8.sv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50.xml"/><Relationship Id="rId10" Type="http://schemas.openxmlformats.org/officeDocument/2006/relationships/image" Target="../media/image16.svg"/><Relationship Id="rId4" Type="http://schemas.openxmlformats.org/officeDocument/2006/relationships/tags" Target="../tags/tag49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8.png"/><Relationship Id="rId3" Type="http://schemas.openxmlformats.org/officeDocument/2006/relationships/tags" Target="../tags/tag53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8.sv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55.xml"/><Relationship Id="rId10" Type="http://schemas.openxmlformats.org/officeDocument/2006/relationships/image" Target="../media/image16.svg"/><Relationship Id="rId4" Type="http://schemas.openxmlformats.org/officeDocument/2006/relationships/tags" Target="../tags/tag54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3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9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8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20.xml"/><Relationship Id="rId10" Type="http://schemas.openxmlformats.org/officeDocument/2006/relationships/image" Target="../media/image16.svg"/><Relationship Id="rId4" Type="http://schemas.openxmlformats.org/officeDocument/2006/relationships/tags" Target="../tags/tag19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1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8.sv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25.xml"/><Relationship Id="rId10" Type="http://schemas.openxmlformats.org/officeDocument/2006/relationships/image" Target="../media/image16.svg"/><Relationship Id="rId4" Type="http://schemas.openxmlformats.org/officeDocument/2006/relationships/tags" Target="../tags/tag24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2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8.sv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30.xml"/><Relationship Id="rId10" Type="http://schemas.openxmlformats.org/officeDocument/2006/relationships/image" Target="../media/image16.svg"/><Relationship Id="rId4" Type="http://schemas.openxmlformats.org/officeDocument/2006/relationships/tags" Target="../tags/tag29.xml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24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8.sv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7.png"/><Relationship Id="rId5" Type="http://schemas.openxmlformats.org/officeDocument/2006/relationships/tags" Target="../tags/tag35.xml"/><Relationship Id="rId10" Type="http://schemas.openxmlformats.org/officeDocument/2006/relationships/image" Target="../media/image16.svg"/><Relationship Id="rId4" Type="http://schemas.openxmlformats.org/officeDocument/2006/relationships/tags" Target="../tags/tag34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15" y="3245969"/>
            <a:ext cx="11797597" cy="683161"/>
          </a:xfrm>
        </p:spPr>
        <p:txBody>
          <a:bodyPr>
            <a:normAutofit/>
          </a:bodyPr>
          <a:lstStyle/>
          <a:p>
            <a:r>
              <a:rPr lang="en-US" sz="2890" dirty="0"/>
              <a:t>IndAIGenious - Gen AI Powered Smart Manufacturing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2C647-D423-F353-C787-B042FF1535FA}"/>
              </a:ext>
            </a:extLst>
          </p:cNvPr>
          <p:cNvSpPr txBox="1"/>
          <p:nvPr/>
        </p:nvSpPr>
        <p:spPr>
          <a:xfrm>
            <a:off x="10773985" y="5973360"/>
            <a:ext cx="1139053" cy="1343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1016264">
              <a:spcBef>
                <a:spcPts val="556"/>
              </a:spcBef>
              <a:defRPr/>
            </a:pPr>
            <a:r>
              <a:rPr lang="en-US" sz="1334" kern="0">
                <a:solidFill>
                  <a:srgbClr val="000000"/>
                </a:solidFill>
                <a:latin typeface="Bosch Office Sans" pitchFamily="34" charset="0"/>
              </a:rPr>
              <a:t>Version 1.7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4: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Inventory Recommendations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6"/>
            <a:ext cx="5460039" cy="74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Provides intelligent inventory recommendations to ensure the optimal safety stock figures, reduce procurement lead time and production lead time due to missing parts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05" name="Google Shape;2964;p58">
            <a:extLst>
              <a:ext uri="{FF2B5EF4-FFF2-40B4-BE49-F238E27FC236}">
                <a16:creationId xmlns:a16="http://schemas.microsoft.com/office/drawing/2014/main" id="{41AA601F-4B09-25AD-0EC0-F12ACE7CA865}"/>
              </a:ext>
            </a:extLst>
          </p:cNvPr>
          <p:cNvSpPr/>
          <p:nvPr/>
        </p:nvSpPr>
        <p:spPr>
          <a:xfrm>
            <a:off x="7414041" y="2070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07" name="Google Shape;2964;p58">
            <a:extLst>
              <a:ext uri="{FF2B5EF4-FFF2-40B4-BE49-F238E27FC236}">
                <a16:creationId xmlns:a16="http://schemas.microsoft.com/office/drawing/2014/main" id="{5ACA0459-9960-9EBA-C187-9C837F8D2BB5}"/>
              </a:ext>
            </a:extLst>
          </p:cNvPr>
          <p:cNvSpPr/>
          <p:nvPr/>
        </p:nvSpPr>
        <p:spPr>
          <a:xfrm>
            <a:off x="8929537" y="2294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99762"/>
            <a:ext cx="5509396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Automated forecasting of parts based on asset health and usage patterns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Integration with ERP systems for stock and order management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Vendor recommendations for reducing procurement lead time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Alerts for critical part shortages or aging stock</a:t>
            </a: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12154"/>
            <a:ext cx="5486482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Reduces inventory carrying costs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Reduces procurement lead time of essential parts during maintenance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Reduces production lead time caused by stockouts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</a:rPr>
              <a:t>Avoids back orders improving vendor relations</a:t>
            </a:r>
            <a:endParaRPr lang="en-US" sz="1334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D8FEE05-A062-2E56-C913-ABAB6331E279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39AA43-4A49-2A6A-E642-29E19FD1B00A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</a:rPr>
              <a:t>Failure</a:t>
            </a:r>
            <a:endParaRPr lang="en-US" sz="1111" b="1" kern="0" dirty="0">
              <a:solidFill>
                <a:srgbClr val="9E2896"/>
              </a:solidFill>
              <a:latin typeface="Bosch Office Sans" pitchFamily="34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CACA92-81B8-A715-0FE9-1BF0590A7933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ecommendations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1C4979-0B1F-B4C1-7229-6824C2C22D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8055" y="2209524"/>
            <a:ext cx="3065987" cy="2693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435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5: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Technician Assistant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6"/>
            <a:ext cx="5460039" cy="74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An on-the-go assistant that supports technicians with step-by-step repair instructions, guided troubleshooting, and real-time collaboration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99761"/>
            <a:ext cx="5509396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Multi-channel interface for accessing repair guides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Media support for complex tasks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On-demand access to manuals, diagrams, and </a:t>
            </a:r>
            <a:r>
              <a:rPr lang="en-US" sz="1334" kern="0" dirty="0" err="1">
                <a:solidFill>
                  <a:srgbClr val="000000"/>
                </a:solidFill>
                <a:latin typeface="Bosch Office Sans" pitchFamily="34" charset="0"/>
              </a:rPr>
              <a:t>SoPs</a:t>
            </a:r>
            <a:endParaRPr lang="en-US" sz="1334" kern="0" dirty="0">
              <a:solidFill>
                <a:srgbClr val="000000"/>
              </a:solidFill>
              <a:latin typeface="Bosch Office Sans" pitchFamily="34" charset="0"/>
            </a:endParaRP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</a:rPr>
              <a:t>Health and safety recommendations based on OEM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Ergonomics recommendation for technician on job</a:t>
            </a: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98436"/>
            <a:ext cx="5486482" cy="91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Equips technicians with the utilities to solve problems efficiently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Enables technicians of varying experience levels to handle critical tasks, reducing dependency on few highly skilled staff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Boosts technician productivity and confidence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>
                <a:solidFill>
                  <a:prstClr val="white"/>
                </a:solidFill>
                <a:latin typeface="Bosch Office Sans"/>
              </a:rPr>
              <a:t>Failure </a:t>
            </a: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0C49E1-AABB-4702-87E7-1556689526A8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17D6E-A6E8-B0E5-3FD0-120510E094FA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</a:rPr>
              <a:t>Failure</a:t>
            </a:r>
            <a:endParaRPr lang="en-US" sz="1111" b="1" kern="0" dirty="0">
              <a:solidFill>
                <a:srgbClr val="9E2896"/>
              </a:solidFill>
              <a:latin typeface="Bosch Office Sans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2B4D-C286-55F0-F7E1-DB2CABC608D4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C5EF92-9A2E-6731-2399-09CF8021CC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6151" y="1647380"/>
            <a:ext cx="1840381" cy="4093007"/>
          </a:xfrm>
          <a:prstGeom prst="rect">
            <a:avLst/>
          </a:prstGeom>
        </p:spPr>
      </p:pic>
      <p:sp>
        <p:nvSpPr>
          <p:cNvPr id="11" name="Google Shape;2964;p58">
            <a:extLst>
              <a:ext uri="{FF2B5EF4-FFF2-40B4-BE49-F238E27FC236}">
                <a16:creationId xmlns:a16="http://schemas.microsoft.com/office/drawing/2014/main" id="{7371BC05-58FB-F27C-0A50-DE28FEE852D4}"/>
              </a:ext>
            </a:extLst>
          </p:cNvPr>
          <p:cNvSpPr/>
          <p:nvPr/>
        </p:nvSpPr>
        <p:spPr>
          <a:xfrm>
            <a:off x="10423336" y="244994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2" name="Google Shape;2964;p58">
            <a:extLst>
              <a:ext uri="{FF2B5EF4-FFF2-40B4-BE49-F238E27FC236}">
                <a16:creationId xmlns:a16="http://schemas.microsoft.com/office/drawing/2014/main" id="{E35E34AA-6D3E-5E69-11C8-3A20AE03FF92}"/>
              </a:ext>
            </a:extLst>
          </p:cNvPr>
          <p:cNvSpPr/>
          <p:nvPr/>
        </p:nvSpPr>
        <p:spPr>
          <a:xfrm>
            <a:off x="11228995" y="244994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9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6: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Centralized knowledge base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6"/>
            <a:ext cx="5672596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/>
              <a:t>A unified, interactive platform serving as a dynamic playground, allowing users to query data anytime, compare critical KPIs across plants or sites, and foster cross-learning through shared insights and best practices</a:t>
            </a:r>
            <a:endParaRPr lang="en-US" sz="1334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99762"/>
            <a:ext cx="5509396" cy="152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Searchable library of manuals, procedures, and past resolutions across plants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Gen AI powered playground to directly search information within the knowledge base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</a:rPr>
              <a:t>Central platform for comparing critical KPIs across plants</a:t>
            </a:r>
            <a:endParaRPr lang="en-US" sz="1334" kern="0" dirty="0">
              <a:solidFill>
                <a:srgbClr val="000000"/>
              </a:solidFill>
              <a:latin typeface="Bosch Office Sans" pitchFamily="34" charset="0"/>
            </a:endParaRP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User-contributed content with review workflows for continuous cross-learning among plants</a:t>
            </a: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98437"/>
            <a:ext cx="5486482" cy="70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Breaks down silos and democratizes access to knowledge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Reduces learning curves for new employees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Single source of truth for Gen AI workloads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ecommendations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28891D-52F6-E18D-1F61-6D2707BEB9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65" y="1568955"/>
            <a:ext cx="1986992" cy="43025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B7273-29E8-0CC6-C486-06D017833A5B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48012-9A01-F8FE-4AB3-2FDBBF715B3E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</a:rPr>
              <a:t>Failure</a:t>
            </a:r>
            <a:endParaRPr lang="en-US" sz="1111" b="1" kern="0" dirty="0">
              <a:solidFill>
                <a:srgbClr val="9E2896"/>
              </a:solidFill>
              <a:latin typeface="Bosch Office Sans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9DCD44-205C-9218-5DB2-45D31050B841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0454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7: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Workflow Integrations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5"/>
            <a:ext cx="5460039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sym typeface="Fira Sans"/>
              </a:rPr>
              <a:t>I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ntegrates seamlessly with existing plant systems and third-party tools to streamline workflows, enabling and simplifying necessary actions based on recommendations and enhance productivity across all systems in maintenance function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99762"/>
            <a:ext cx="5509396" cy="1260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Compatibility with ERP, MES, and CMMS systems</a:t>
            </a:r>
          </a:p>
          <a:p>
            <a:pPr marL="254066" indent="-254066" defTabSz="101626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APIs based custom integrations</a:t>
            </a:r>
          </a:p>
          <a:p>
            <a:pPr marL="254066" indent="-254066" defTabSz="101626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Automated data synchronization across platforms</a:t>
            </a: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98436"/>
            <a:ext cx="5486482" cy="67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Improves coordination across teams and systems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Boosts overall productivity by streamlining operations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Condition Monitoring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199C4-BD31-88B3-E487-19FF64DA0A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9207" y="1976060"/>
            <a:ext cx="2981291" cy="340477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0A891F-9CC0-3182-5340-9286D93E73B1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E902-4236-9786-CC88-98D8BDEA91EF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</a:rPr>
              <a:t>Failure</a:t>
            </a:r>
            <a:endParaRPr lang="en-US" sz="1111" b="1" kern="0" dirty="0">
              <a:solidFill>
                <a:srgbClr val="9E2896"/>
              </a:solidFill>
              <a:latin typeface="Bosch Office Sans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C99022-FA15-9028-717A-03E813B8ACC5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990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EB463A62-6D2E-BB9E-8158-9C6B73BF0D6A}"/>
              </a:ext>
            </a:extLst>
          </p:cNvPr>
          <p:cNvGraphicFramePr>
            <a:graphicFrameLocks noGrp="1"/>
          </p:cNvGraphicFramePr>
          <p:nvPr/>
        </p:nvGraphicFramePr>
        <p:xfrm>
          <a:off x="152591" y="1374501"/>
          <a:ext cx="11806401" cy="475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24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923330368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180396949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1802760069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3736084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896008745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844088733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161528160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55792705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435961611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1562536905"/>
                    </a:ext>
                  </a:extLst>
                </a:gridCol>
              </a:tblGrid>
              <a:tr h="529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M2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M3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M4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M5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M6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Bosch Office Sans" pitchFamily="2" charset="0"/>
                          <a:ea typeface="+mn-ea"/>
                          <a:cs typeface="+mn-cs"/>
                        </a:rPr>
                        <a:t>M7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M8</a:t>
                      </a:r>
                    </a:p>
                  </a:txBody>
                  <a:tcPr marL="68575" marR="68575" marT="34288" marB="34288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M9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M10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M11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M12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M13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M14</a:t>
                      </a:r>
                    </a:p>
                  </a:txBody>
                  <a:tcPr marL="68575" marR="68575" marT="34288" marB="34288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M15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M16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M17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4225104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endParaRPr lang="en-US" sz="1200" b="1" kern="1200">
                        <a:solidFill>
                          <a:schemeClr val="lt1"/>
                        </a:solidFill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z</a:t>
                      </a:r>
                    </a:p>
                  </a:txBody>
                  <a:tcPr marL="68575" marR="68575" marT="34288" marB="34288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E5FAA373-F3A2-F0DB-BDAB-FFB9F1F8D4A7}"/>
              </a:ext>
            </a:extLst>
          </p:cNvPr>
          <p:cNvSpPr/>
          <p:nvPr/>
        </p:nvSpPr>
        <p:spPr>
          <a:xfrm>
            <a:off x="152591" y="1921497"/>
            <a:ext cx="10438623" cy="758167"/>
          </a:xfrm>
          <a:prstGeom prst="homePlate">
            <a:avLst/>
          </a:prstGeom>
          <a:solidFill>
            <a:srgbClr val="0070C0">
              <a:alpha val="80000"/>
            </a:srgbClr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b="1" kern="0">
                <a:solidFill>
                  <a:srgbClr val="FFC000"/>
                </a:solidFill>
                <a:latin typeface="Bosch Office Sans" pitchFamily="2" charset="0"/>
              </a:rPr>
              <a:t>										Base Module Development </a:t>
            </a:r>
          </a:p>
          <a:p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RBAC				Multimodal conversations			UI/UX	            Session Management 			Multichannel support			Multilingual Conversation   SSO Integration (AD)			Persona based Personalization</a:t>
            </a:r>
          </a:p>
          <a:p>
            <a:pPr lvl="8"/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				</a:t>
            </a:r>
          </a:p>
          <a:p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Persona based personalization 			</a:t>
            </a:r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FB176390-4E79-9BB6-5365-7087692A1A70}"/>
              </a:ext>
            </a:extLst>
          </p:cNvPr>
          <p:cNvSpPr/>
          <p:nvPr/>
        </p:nvSpPr>
        <p:spPr>
          <a:xfrm>
            <a:off x="8546488" y="1193057"/>
            <a:ext cx="3477124" cy="150697"/>
          </a:xfrm>
          <a:prstGeom prst="leftRightArrow">
            <a:avLst/>
          </a:prstGeom>
          <a:solidFill>
            <a:srgbClr val="B57713">
              <a:alpha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65">
              <a:defRPr/>
            </a:pPr>
            <a:endParaRPr lang="en-US" sz="179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2EA862-EAEC-4B45-33D0-845CC339A729}"/>
              </a:ext>
            </a:extLst>
          </p:cNvPr>
          <p:cNvSpPr txBox="1"/>
          <p:nvPr/>
        </p:nvSpPr>
        <p:spPr>
          <a:xfrm>
            <a:off x="3332104" y="861952"/>
            <a:ext cx="4344378" cy="303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265">
              <a:lnSpc>
                <a:spcPts val="2298"/>
              </a:lnSpc>
              <a:spcBef>
                <a:spcPts val="500"/>
              </a:spcBef>
              <a:defRPr/>
            </a:pPr>
            <a:r>
              <a:rPr lang="en-US" sz="1400" b="1" kern="0">
                <a:solidFill>
                  <a:srgbClr val="000000"/>
                </a:solidFill>
                <a:latin typeface="Bosch Office Sans"/>
              </a:rPr>
              <a:t>MVP – 01 &amp; 02 development - 2025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1F0699DE-5F05-AEB2-4F6E-0F57BB33FA05}"/>
              </a:ext>
            </a:extLst>
          </p:cNvPr>
          <p:cNvSpPr/>
          <p:nvPr/>
        </p:nvSpPr>
        <p:spPr>
          <a:xfrm>
            <a:off x="183633" y="1186331"/>
            <a:ext cx="8348482" cy="156347"/>
          </a:xfrm>
          <a:prstGeom prst="leftRightArrow">
            <a:avLst/>
          </a:prstGeom>
          <a:solidFill>
            <a:srgbClr val="C00C79">
              <a:alpha val="80000"/>
            </a:srgb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265">
              <a:defRPr/>
            </a:pPr>
            <a:endParaRPr lang="en-US" sz="179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7" name="Arrow: Pentagon 96">
            <a:extLst>
              <a:ext uri="{FF2B5EF4-FFF2-40B4-BE49-F238E27FC236}">
                <a16:creationId xmlns:a16="http://schemas.microsoft.com/office/drawing/2014/main" id="{922EADA5-B217-B51C-1851-4983263F3733}"/>
              </a:ext>
            </a:extLst>
          </p:cNvPr>
          <p:cNvSpPr/>
          <p:nvPr/>
        </p:nvSpPr>
        <p:spPr>
          <a:xfrm>
            <a:off x="4360540" y="3599349"/>
            <a:ext cx="4124658" cy="1041655"/>
          </a:xfrm>
          <a:prstGeom prst="homePlate">
            <a:avLst/>
          </a:prstGeom>
          <a:solidFill>
            <a:srgbClr val="006666">
              <a:alpha val="9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b="1" kern="0">
                <a:solidFill>
                  <a:srgbClr val="FFC000"/>
                </a:solidFill>
                <a:latin typeface="Bosch Office Sans" pitchFamily="2" charset="0"/>
              </a:rPr>
              <a:t>MVP02 Development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endParaRPr lang="en-US" sz="1100" kern="0">
              <a:solidFill>
                <a:prstClr val="white"/>
              </a:solidFill>
              <a:latin typeface="Bosch Office Sans" pitchFamily="2" charset="0"/>
            </a:endParaRP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Technician Assistant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Critical asset failure assessment – 1/2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Condition monitoring of critical assets – 1/2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Inventory recommendation – 1/2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C63E4ED1-7ED6-21A4-E078-C866B59DA7C5}"/>
              </a:ext>
            </a:extLst>
          </p:cNvPr>
          <p:cNvSpPr/>
          <p:nvPr/>
        </p:nvSpPr>
        <p:spPr>
          <a:xfrm>
            <a:off x="8507870" y="4495954"/>
            <a:ext cx="3511621" cy="1041655"/>
          </a:xfrm>
          <a:prstGeom prst="homePlate">
            <a:avLst/>
          </a:prstGeom>
          <a:solidFill>
            <a:srgbClr val="3366FF">
              <a:alpha val="9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b="1" kern="0">
                <a:solidFill>
                  <a:srgbClr val="FFC000"/>
                </a:solidFill>
                <a:latin typeface="Bosch Office Sans" pitchFamily="2" charset="0"/>
              </a:rPr>
              <a:t>MVP03 Development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Critical asset failure assessment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Condition monitoring of critical assets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Inventory recommendation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108" name="Arrow: Pentagon 107">
            <a:extLst>
              <a:ext uri="{FF2B5EF4-FFF2-40B4-BE49-F238E27FC236}">
                <a16:creationId xmlns:a16="http://schemas.microsoft.com/office/drawing/2014/main" id="{14B267F7-245D-158D-1BCC-E11B82311719}"/>
              </a:ext>
            </a:extLst>
          </p:cNvPr>
          <p:cNvSpPr/>
          <p:nvPr/>
        </p:nvSpPr>
        <p:spPr>
          <a:xfrm>
            <a:off x="2930787" y="3751864"/>
            <a:ext cx="1428277" cy="54699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112" name="Arrow: Pentagon 111">
            <a:extLst>
              <a:ext uri="{FF2B5EF4-FFF2-40B4-BE49-F238E27FC236}">
                <a16:creationId xmlns:a16="http://schemas.microsoft.com/office/drawing/2014/main" id="{0CE02A20-C80A-1323-BDC4-A723BCC32CAB}"/>
              </a:ext>
            </a:extLst>
          </p:cNvPr>
          <p:cNvSpPr/>
          <p:nvPr/>
        </p:nvSpPr>
        <p:spPr>
          <a:xfrm>
            <a:off x="310614" y="3751865"/>
            <a:ext cx="1271499" cy="380293"/>
          </a:xfrm>
          <a:prstGeom prst="homePlate">
            <a:avLst/>
          </a:prstGeom>
          <a:solidFill>
            <a:srgbClr val="FFCC99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latin typeface="Bosch Office Sans" pitchFamily="2" charset="0"/>
              </a:rPr>
              <a:t>Infra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1244-40DA-B788-1F35-E1FA92408A93}"/>
              </a:ext>
            </a:extLst>
          </p:cNvPr>
          <p:cNvSpPr txBox="1">
            <a:spLocks/>
          </p:cNvSpPr>
          <p:nvPr/>
        </p:nvSpPr>
        <p:spPr>
          <a:xfrm>
            <a:off x="77749" y="165808"/>
            <a:ext cx="11734640" cy="43209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599" b="1">
                <a:solidFill>
                  <a:srgbClr val="CC3399"/>
                </a:solidFill>
                <a:latin typeface="Bosch Office Sans" pitchFamily="2" charset="0"/>
              </a:rPr>
              <a:t>MVP Roadmap for </a:t>
            </a:r>
            <a:r>
              <a:rPr lang="en-US" sz="9599" b="1" err="1">
                <a:solidFill>
                  <a:srgbClr val="CC3399"/>
                </a:solidFill>
                <a:latin typeface="Bosch Office Sans" pitchFamily="2" charset="0"/>
              </a:rPr>
              <a:t>IndAIGenious</a:t>
            </a:r>
            <a:endParaRPr lang="en-US" sz="9599" b="1">
              <a:solidFill>
                <a:srgbClr val="CC3399"/>
              </a:solidFill>
              <a:latin typeface="Bosch Office Sans" pitchFamily="2" charset="0"/>
            </a:endParaRPr>
          </a:p>
          <a:p>
            <a:pPr marL="0" indent="0">
              <a:buNone/>
            </a:pPr>
            <a:r>
              <a:rPr lang="en-US" sz="8000" b="1">
                <a:solidFill>
                  <a:srgbClr val="006666"/>
                </a:solidFill>
                <a:latin typeface="Bosch Office Sans" pitchFamily="2" charset="0"/>
              </a:rPr>
              <a:t>Key Milestones</a:t>
            </a:r>
          </a:p>
          <a:p>
            <a:pPr marL="0" indent="0">
              <a:buNone/>
            </a:pPr>
            <a:endParaRPr lang="en-US" sz="2400" b="1">
              <a:solidFill>
                <a:srgbClr val="CC3399"/>
              </a:solidFill>
              <a:latin typeface="Bosch Office Sans" pitchFamily="2" charset="0"/>
            </a:endParaRPr>
          </a:p>
        </p:txBody>
      </p:sp>
      <p:sp>
        <p:nvSpPr>
          <p:cNvPr id="99" name="Arrow: Pentagon 98">
            <a:extLst>
              <a:ext uri="{FF2B5EF4-FFF2-40B4-BE49-F238E27FC236}">
                <a16:creationId xmlns:a16="http://schemas.microsoft.com/office/drawing/2014/main" id="{DF5B0598-AA77-ED5E-2502-69AF3011A197}"/>
              </a:ext>
            </a:extLst>
          </p:cNvPr>
          <p:cNvSpPr/>
          <p:nvPr/>
        </p:nvSpPr>
        <p:spPr>
          <a:xfrm>
            <a:off x="7986362" y="8782692"/>
            <a:ext cx="2605030" cy="463691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latin typeface="Bosch Office Sans" pitchFamily="2" charset="0"/>
              </a:rPr>
              <a:t>Support &amp; Maintenance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C9C27BC-5F73-A83F-D87A-6552DBB00EEC}"/>
              </a:ext>
            </a:extLst>
          </p:cNvPr>
          <p:cNvSpPr/>
          <p:nvPr/>
        </p:nvSpPr>
        <p:spPr>
          <a:xfrm>
            <a:off x="172510" y="4487178"/>
            <a:ext cx="3260259" cy="1619739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11" u="sng">
                <a:solidFill>
                  <a:schemeClr val="tx1"/>
                </a:solidFill>
                <a:latin typeface="Bosch Office Sans" pitchFamily="2" charset="0"/>
              </a:rPr>
              <a:t>Module Prototypes 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Base Module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Centralized knowledge base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Technician Assistant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Critical asset failure assessment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Condition monitoring of critical assets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Inventory recommendations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>
                <a:solidFill>
                  <a:schemeClr val="tx1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31EF4205-D658-5871-AA4D-9C875754A822}"/>
              </a:ext>
            </a:extLst>
          </p:cNvPr>
          <p:cNvSpPr/>
          <p:nvPr/>
        </p:nvSpPr>
        <p:spPr>
          <a:xfrm>
            <a:off x="310613" y="2762272"/>
            <a:ext cx="4065845" cy="927803"/>
          </a:xfrm>
          <a:prstGeom prst="homePlate">
            <a:avLst/>
          </a:prstGeom>
          <a:solidFill>
            <a:srgbClr val="243C78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400" b="1" kern="0">
                <a:solidFill>
                  <a:srgbClr val="FFC000"/>
                </a:solidFill>
                <a:latin typeface="Bosch Office Sans" pitchFamily="2" charset="0"/>
              </a:rPr>
              <a:t>MVP01 Development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Centralized knowledge base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>
                <a:solidFill>
                  <a:prstClr val="white"/>
                </a:solidFill>
                <a:latin typeface="Bosch Office Sans" pitchFamily="2" charset="0"/>
              </a:rPr>
              <a:t>Technician Assistant -1/2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843067-3EDB-4CC6-8914-7770213631C3}"/>
              </a:ext>
            </a:extLst>
          </p:cNvPr>
          <p:cNvSpPr/>
          <p:nvPr/>
        </p:nvSpPr>
        <p:spPr>
          <a:xfrm>
            <a:off x="7148429" y="4723612"/>
            <a:ext cx="1357966" cy="54699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6FC098-0781-5BB6-82F1-694EB21161FB}"/>
              </a:ext>
            </a:extLst>
          </p:cNvPr>
          <p:cNvSpPr/>
          <p:nvPr/>
        </p:nvSpPr>
        <p:spPr>
          <a:xfrm>
            <a:off x="10591215" y="5559920"/>
            <a:ext cx="1428277" cy="54699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A1BBD-FE1D-731A-E283-6D34251D6B1B}"/>
              </a:ext>
            </a:extLst>
          </p:cNvPr>
          <p:cNvSpPr txBox="1"/>
          <p:nvPr/>
        </p:nvSpPr>
        <p:spPr>
          <a:xfrm>
            <a:off x="8714181" y="868677"/>
            <a:ext cx="4344378" cy="303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265">
              <a:lnSpc>
                <a:spcPts val="2298"/>
              </a:lnSpc>
              <a:spcBef>
                <a:spcPts val="500"/>
              </a:spcBef>
              <a:defRPr/>
            </a:pPr>
            <a:r>
              <a:rPr lang="en-US" sz="1400" b="1" kern="0">
                <a:solidFill>
                  <a:srgbClr val="000000"/>
                </a:solidFill>
                <a:latin typeface="Bosch Office Sans"/>
              </a:rPr>
              <a:t>MVP – 03 development - 2026</a:t>
            </a:r>
          </a:p>
        </p:txBody>
      </p:sp>
    </p:spTree>
    <p:extLst>
      <p:ext uri="{BB962C8B-B14F-4D97-AF65-F5344CB8AC3E}">
        <p14:creationId xmlns:p14="http://schemas.microsoft.com/office/powerpoint/2010/main" val="23291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1244-40DA-B788-1F35-E1FA92408A93}"/>
              </a:ext>
            </a:extLst>
          </p:cNvPr>
          <p:cNvSpPr txBox="1">
            <a:spLocks/>
          </p:cNvSpPr>
          <p:nvPr/>
        </p:nvSpPr>
        <p:spPr>
          <a:xfrm>
            <a:off x="77749" y="165808"/>
            <a:ext cx="11734640" cy="43209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16264" fontAlgn="base">
              <a:spcBef>
                <a:spcPts val="1111"/>
              </a:spcBef>
              <a:spcAft>
                <a:spcPct val="0"/>
              </a:spcAft>
              <a:buNone/>
              <a:defRPr/>
            </a:pPr>
            <a:r>
              <a:rPr lang="en-US" sz="9599" b="1">
                <a:solidFill>
                  <a:srgbClr val="CC3399"/>
                </a:solidFill>
                <a:latin typeface="Bosch Office Sans" pitchFamily="2" charset="0"/>
              </a:rPr>
              <a:t>Pricing strategy for </a:t>
            </a:r>
            <a:r>
              <a:rPr lang="en-US" sz="9599" b="1" err="1">
                <a:solidFill>
                  <a:srgbClr val="CC3399"/>
                </a:solidFill>
                <a:latin typeface="Bosch Office Sans" pitchFamily="2" charset="0"/>
              </a:rPr>
              <a:t>IndAIGenious</a:t>
            </a:r>
            <a:endParaRPr lang="en-US" sz="9599" b="1">
              <a:solidFill>
                <a:srgbClr val="CC3399"/>
              </a:solidFill>
              <a:latin typeface="Bosch Office Sans" pitchFamily="2" charset="0"/>
            </a:endParaRPr>
          </a:p>
          <a:p>
            <a:pPr marL="0" indent="0" defTabSz="1016264" fontAlgn="base">
              <a:spcBef>
                <a:spcPts val="1111"/>
              </a:spcBef>
              <a:spcAft>
                <a:spcPct val="0"/>
              </a:spcAft>
              <a:buNone/>
              <a:defRPr/>
            </a:pPr>
            <a:r>
              <a:rPr lang="en-US" sz="8000" b="1">
                <a:solidFill>
                  <a:srgbClr val="006666"/>
                </a:solidFill>
                <a:latin typeface="Bosch Office Sans" pitchFamily="2" charset="0"/>
              </a:rPr>
              <a:t>Tier based pricing</a:t>
            </a:r>
          </a:p>
          <a:p>
            <a:pPr marL="0" indent="0" defTabSz="1016264" fontAlgn="base">
              <a:spcBef>
                <a:spcPts val="1111"/>
              </a:spcBef>
              <a:spcAft>
                <a:spcPct val="0"/>
              </a:spcAft>
              <a:buNone/>
              <a:defRPr/>
            </a:pPr>
            <a:endParaRPr lang="en-US" sz="2400" b="1">
              <a:solidFill>
                <a:srgbClr val="CC3399"/>
              </a:solidFill>
              <a:latin typeface="Bosch Office Sans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49D0E-D1C8-7370-3111-ADE128EE02BB}"/>
              </a:ext>
            </a:extLst>
          </p:cNvPr>
          <p:cNvSpPr/>
          <p:nvPr/>
        </p:nvSpPr>
        <p:spPr>
          <a:xfrm>
            <a:off x="8221271" y="881946"/>
            <a:ext cx="3400868" cy="5215531"/>
          </a:xfrm>
          <a:prstGeom prst="round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5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7C032C-BFF6-A549-FB91-73E2E065900F}"/>
              </a:ext>
            </a:extLst>
          </p:cNvPr>
          <p:cNvSpPr/>
          <p:nvPr/>
        </p:nvSpPr>
        <p:spPr>
          <a:xfrm>
            <a:off x="4684819" y="881946"/>
            <a:ext cx="3400868" cy="5215531"/>
          </a:xfrm>
          <a:prstGeom prst="round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5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459FC-975D-95E2-62C8-0481E3883888}"/>
              </a:ext>
            </a:extLst>
          </p:cNvPr>
          <p:cNvSpPr/>
          <p:nvPr/>
        </p:nvSpPr>
        <p:spPr>
          <a:xfrm>
            <a:off x="1122683" y="882040"/>
            <a:ext cx="3400868" cy="5215530"/>
          </a:xfrm>
          <a:prstGeom prst="round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317583" indent="-317583">
              <a:buFont typeface="Wingdings" panose="05000000000000000000" pitchFamily="2" charset="2"/>
              <a:buChar char="§"/>
            </a:pPr>
            <a:endParaRPr lang="en-US" sz="1556">
              <a:solidFill>
                <a:schemeClr val="tx1"/>
              </a:solidFill>
              <a:latin typeface="Bosch Office Sans" pitchFamily="2" charset="0"/>
            </a:endParaRPr>
          </a:p>
          <a:p>
            <a:pPr marL="317583" indent="-317583">
              <a:buFont typeface="Wingdings" panose="05000000000000000000" pitchFamily="2" charset="2"/>
              <a:buChar char="§"/>
            </a:pPr>
            <a:endParaRPr lang="en-US" sz="1556">
              <a:solidFill>
                <a:schemeClr val="tx1"/>
              </a:solidFill>
              <a:latin typeface="Bosch Office Sans" pitchFamily="2" charset="0"/>
            </a:endParaRPr>
          </a:p>
          <a:p>
            <a:pPr marL="825715" lvl="1" indent="-317583">
              <a:buFont typeface="Wingdings" panose="05000000000000000000" pitchFamily="2" charset="2"/>
              <a:buChar char="§"/>
            </a:pPr>
            <a:endParaRPr lang="en-US" sz="1556">
              <a:solidFill>
                <a:schemeClr val="tx1"/>
              </a:solidFill>
              <a:latin typeface="Bosch Office Sans" pitchFamily="2" charset="0"/>
            </a:endParaRPr>
          </a:p>
          <a:p>
            <a:pPr marL="825715" lvl="1" indent="-317583">
              <a:buFont typeface="Wingdings" panose="05000000000000000000" pitchFamily="2" charset="2"/>
              <a:buChar char="§"/>
            </a:pPr>
            <a:endParaRPr lang="en-US" sz="1556">
              <a:solidFill>
                <a:schemeClr val="tx1"/>
              </a:solidFill>
              <a:latin typeface="Bosch Office Sans" pitchFamily="2" charset="0"/>
            </a:endParaRPr>
          </a:p>
          <a:p>
            <a:pPr marL="825715" lvl="1" indent="-317583">
              <a:buFont typeface="Wingdings" panose="05000000000000000000" pitchFamily="2" charset="2"/>
              <a:buChar char="§"/>
            </a:pPr>
            <a:endParaRPr lang="en-US" sz="1556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3419DE-2670-F32E-067A-517C9731657F}"/>
              </a:ext>
            </a:extLst>
          </p:cNvPr>
          <p:cNvSpPr/>
          <p:nvPr/>
        </p:nvSpPr>
        <p:spPr>
          <a:xfrm>
            <a:off x="4992058" y="1128297"/>
            <a:ext cx="2834072" cy="705736"/>
          </a:xfrm>
          <a:prstGeom prst="roundRect">
            <a:avLst/>
          </a:prstGeom>
          <a:solidFill>
            <a:srgbClr val="FFCCFF">
              <a:alpha val="43922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83" indent="-317583" algn="ctr">
              <a:buFont typeface="Wingdings" panose="05000000000000000000" pitchFamily="2" charset="2"/>
              <a:buChar char="q"/>
            </a:pPr>
            <a:r>
              <a:rPr lang="en-US" sz="1556" b="1" u="sng">
                <a:solidFill>
                  <a:srgbClr val="990099"/>
                </a:solidFill>
                <a:latin typeface="Bosch Office Sans" pitchFamily="2" charset="0"/>
              </a:rPr>
              <a:t>Standard Plan</a:t>
            </a:r>
          </a:p>
          <a:p>
            <a:pPr algn="ctr"/>
            <a:r>
              <a:rPr lang="en-US" sz="1334" b="1">
                <a:solidFill>
                  <a:srgbClr val="990099"/>
                </a:solidFill>
                <a:latin typeface="Bosch Office Sans" pitchFamily="2" charset="0"/>
              </a:rPr>
              <a:t>Annual License Fees: $35000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1A547E-B905-CF16-D1A4-5147EE6859C7}"/>
              </a:ext>
            </a:extLst>
          </p:cNvPr>
          <p:cNvSpPr/>
          <p:nvPr/>
        </p:nvSpPr>
        <p:spPr>
          <a:xfrm>
            <a:off x="8427506" y="1128297"/>
            <a:ext cx="2802160" cy="705736"/>
          </a:xfrm>
          <a:prstGeom prst="roundRect">
            <a:avLst/>
          </a:prstGeom>
          <a:solidFill>
            <a:srgbClr val="FFCCFF">
              <a:alpha val="43922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83" indent="-317583" algn="ctr">
              <a:buFont typeface="Wingdings" panose="05000000000000000000" pitchFamily="2" charset="2"/>
              <a:buChar char="q"/>
            </a:pPr>
            <a:r>
              <a:rPr lang="en-US" sz="1556" b="1" u="sng">
                <a:solidFill>
                  <a:srgbClr val="990099"/>
                </a:solidFill>
                <a:latin typeface="Bosch Office Sans" pitchFamily="2" charset="0"/>
              </a:rPr>
              <a:t>Enterprise Plan</a:t>
            </a:r>
          </a:p>
          <a:p>
            <a:pPr algn="ctr"/>
            <a:r>
              <a:rPr lang="en-US" sz="1334" b="1">
                <a:solidFill>
                  <a:srgbClr val="990099"/>
                </a:solidFill>
                <a:latin typeface="Bosch Office Sans" pitchFamily="2" charset="0"/>
              </a:rPr>
              <a:t>Annual License Fees: $50000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6C7ED4-8C1D-AA7A-413E-C516A82BFE67}"/>
              </a:ext>
            </a:extLst>
          </p:cNvPr>
          <p:cNvSpPr/>
          <p:nvPr/>
        </p:nvSpPr>
        <p:spPr>
          <a:xfrm>
            <a:off x="1399720" y="1128296"/>
            <a:ext cx="2855509" cy="694488"/>
          </a:xfrm>
          <a:prstGeom prst="roundRect">
            <a:avLst/>
          </a:prstGeom>
          <a:solidFill>
            <a:srgbClr val="FFCCFF">
              <a:alpha val="43922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83" indent="-317583" algn="ctr">
              <a:buFont typeface="Wingdings" panose="05000000000000000000" pitchFamily="2" charset="2"/>
              <a:buChar char="q"/>
            </a:pPr>
            <a:r>
              <a:rPr lang="en-US" sz="1556" b="1" u="sng">
                <a:solidFill>
                  <a:srgbClr val="990099"/>
                </a:solidFill>
                <a:latin typeface="Bosch Office Sans" pitchFamily="2" charset="0"/>
              </a:rPr>
              <a:t>Basic Plan</a:t>
            </a:r>
          </a:p>
          <a:p>
            <a:pPr algn="ctr"/>
            <a:r>
              <a:rPr lang="en-US" sz="1334" b="1">
                <a:solidFill>
                  <a:srgbClr val="990099"/>
                </a:solidFill>
                <a:latin typeface="Bosch Office Sans" pitchFamily="2" charset="0"/>
              </a:rPr>
              <a:t>Annual License Fees: $15000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BCC2A-8CBD-611A-626A-93129F5AD676}"/>
              </a:ext>
            </a:extLst>
          </p:cNvPr>
          <p:cNvSpPr txBox="1"/>
          <p:nvPr/>
        </p:nvSpPr>
        <p:spPr>
          <a:xfrm>
            <a:off x="1221804" y="2068248"/>
            <a:ext cx="3202627" cy="2811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Modules: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Base Module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Centralized knowledge base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Role Based Access Control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Cloud Agnostic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Language : </a:t>
            </a:r>
            <a:r>
              <a:rPr lang="en-US" sz="1445" b="1">
                <a:latin typeface="Bosch Office Sans" pitchFamily="2" charset="0"/>
              </a:rPr>
              <a:t>English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Personas : </a:t>
            </a:r>
            <a:r>
              <a:rPr lang="en-US" sz="1445" b="1">
                <a:latin typeface="Bosch Office Sans" pitchFamily="2" charset="0"/>
              </a:rPr>
              <a:t>1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Standard users : </a:t>
            </a:r>
            <a:r>
              <a:rPr lang="en-US" sz="1445" b="1">
                <a:latin typeface="Bosch Office Sans" pitchFamily="2" charset="0"/>
              </a:rPr>
              <a:t>10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No of critical assets support :  </a:t>
            </a:r>
            <a:r>
              <a:rPr lang="en-US" sz="1445" b="1" err="1">
                <a:latin typeface="Bosch Office Sans" pitchFamily="2" charset="0"/>
              </a:rPr>
              <a:t>upto</a:t>
            </a:r>
            <a:r>
              <a:rPr lang="en-US" sz="1445" b="1">
                <a:latin typeface="Bosch Office Sans" pitchFamily="2" charset="0"/>
              </a:rPr>
              <a:t> 25</a:t>
            </a:r>
          </a:p>
          <a:p>
            <a:endParaRPr lang="en-US" sz="1445" b="1">
              <a:latin typeface="Bosch Office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E54D9-97C0-D09C-E5BA-15B85E5BF650}"/>
              </a:ext>
            </a:extLst>
          </p:cNvPr>
          <p:cNvSpPr txBox="1"/>
          <p:nvPr/>
        </p:nvSpPr>
        <p:spPr>
          <a:xfrm>
            <a:off x="4829784" y="1969080"/>
            <a:ext cx="3255903" cy="354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Everything from </a:t>
            </a:r>
            <a:r>
              <a:rPr lang="en-US" sz="1445" b="1">
                <a:latin typeface="Bosch Office Sans" pitchFamily="2" charset="0"/>
              </a:rPr>
              <a:t>Basic</a:t>
            </a:r>
            <a:r>
              <a:rPr lang="en-US" sz="1445">
                <a:latin typeface="Bosch Office Sans" pitchFamily="2" charset="0"/>
              </a:rPr>
              <a:t> Plan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 u="sng">
                <a:latin typeface="Bosch Office Sans" pitchFamily="2" charset="0"/>
              </a:rPr>
              <a:t>Modules: (</a:t>
            </a:r>
            <a:r>
              <a:rPr lang="en-US" sz="1445" b="1" u="sng">
                <a:latin typeface="Bosch Office Sans" pitchFamily="2" charset="0"/>
              </a:rPr>
              <a:t>Basic+</a:t>
            </a:r>
            <a:r>
              <a:rPr lang="en-US" sz="1445" u="sng">
                <a:latin typeface="Bosch Office Sans" pitchFamily="2" charset="0"/>
              </a:rPr>
              <a:t>)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Resolution and technician recommendation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Technician Assistant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Inventory recommendation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endParaRPr lang="en-US" sz="1556">
              <a:latin typeface="Bosch Office Sans" pitchFamily="2" charset="0"/>
            </a:endParaRP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Language : </a:t>
            </a:r>
            <a:r>
              <a:rPr lang="en-US" sz="1445" b="1">
                <a:latin typeface="Bosch Office Sans" pitchFamily="2" charset="0"/>
              </a:rPr>
              <a:t>English + 1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Personas : </a:t>
            </a:r>
            <a:r>
              <a:rPr lang="en-US" sz="1445" b="1">
                <a:latin typeface="Bosch Office Sans" pitchFamily="2" charset="0"/>
              </a:rPr>
              <a:t>4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Standard users : </a:t>
            </a:r>
            <a:r>
              <a:rPr lang="en-US" sz="1445" b="1">
                <a:latin typeface="Bosch Office Sans" pitchFamily="2" charset="0"/>
              </a:rPr>
              <a:t>25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No of critical assets support :  </a:t>
            </a:r>
            <a:r>
              <a:rPr lang="en-US" sz="1445" b="1" err="1">
                <a:latin typeface="Bosch Office Sans" pitchFamily="2" charset="0"/>
              </a:rPr>
              <a:t>upto</a:t>
            </a:r>
            <a:r>
              <a:rPr lang="en-US" sz="1445" b="1">
                <a:latin typeface="Bosch Office Sans" pitchFamily="2" charset="0"/>
              </a:rPr>
              <a:t> 50</a:t>
            </a:r>
          </a:p>
          <a:p>
            <a:endParaRPr lang="en-US" sz="144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2815F-3A4E-33EF-26F9-37197D368DDA}"/>
              </a:ext>
            </a:extLst>
          </p:cNvPr>
          <p:cNvSpPr txBox="1"/>
          <p:nvPr/>
        </p:nvSpPr>
        <p:spPr>
          <a:xfrm>
            <a:off x="8387513" y="1954235"/>
            <a:ext cx="3255903" cy="349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Everything from </a:t>
            </a:r>
            <a:r>
              <a:rPr lang="en-US" sz="1445" b="1">
                <a:latin typeface="Bosch Office Sans" pitchFamily="2" charset="0"/>
              </a:rPr>
              <a:t>Standard</a:t>
            </a:r>
            <a:r>
              <a:rPr lang="en-US" sz="1445">
                <a:latin typeface="Bosch Office Sans" pitchFamily="2" charset="0"/>
              </a:rPr>
              <a:t> Plan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 u="sng">
                <a:latin typeface="Bosch Office Sans" pitchFamily="2" charset="0"/>
              </a:rPr>
              <a:t>Modules: (</a:t>
            </a:r>
            <a:r>
              <a:rPr lang="en-US" sz="1445" b="1" u="sng">
                <a:latin typeface="Bosch Office Sans" pitchFamily="2" charset="0"/>
              </a:rPr>
              <a:t>Standard+</a:t>
            </a:r>
            <a:r>
              <a:rPr lang="en-US" sz="1445" u="sng">
                <a:latin typeface="Bosch Office Sans" pitchFamily="2" charset="0"/>
              </a:rPr>
              <a:t>)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Critical asset failure assessment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Condition monitoring of critical assets</a:t>
            </a:r>
          </a:p>
          <a:p>
            <a:pPr marL="825715" lvl="1" indent="-317583">
              <a:buFont typeface="Wingdings" panose="05000000000000000000" pitchFamily="2" charset="2"/>
              <a:buChar char="q"/>
            </a:pPr>
            <a:r>
              <a:rPr lang="en-US" sz="1556">
                <a:latin typeface="Bosch Office Sans" pitchFamily="2" charset="0"/>
              </a:rPr>
              <a:t>Workflow Integrations</a:t>
            </a:r>
          </a:p>
          <a:p>
            <a:pPr marL="508132" lvl="1"/>
            <a:endParaRPr lang="en-US" sz="1556">
              <a:latin typeface="Bosch Office Sans" pitchFamily="2" charset="0"/>
            </a:endParaRP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Language : </a:t>
            </a:r>
            <a:r>
              <a:rPr lang="en-US" sz="1445" b="1">
                <a:latin typeface="Bosch Office Sans" pitchFamily="2" charset="0"/>
              </a:rPr>
              <a:t>English + Custom</a:t>
            </a:r>
            <a:r>
              <a:rPr lang="en-US" sz="1556">
                <a:latin typeface="Bosch Office Sans" pitchFamily="2" charset="0"/>
              </a:rPr>
              <a:t> </a:t>
            </a:r>
            <a:r>
              <a:rPr lang="en-US" sz="1111">
                <a:latin typeface="Bosch Office Sans" pitchFamily="2" charset="0"/>
              </a:rPr>
              <a:t>(</a:t>
            </a:r>
            <a:r>
              <a:rPr lang="en-US" sz="1111" err="1">
                <a:latin typeface="Bosch Office Sans" pitchFamily="2" charset="0"/>
              </a:rPr>
              <a:t>upto</a:t>
            </a:r>
            <a:r>
              <a:rPr lang="en-US" sz="1111">
                <a:latin typeface="Bosch Office Sans" pitchFamily="2" charset="0"/>
              </a:rPr>
              <a:t> 6)</a:t>
            </a:r>
            <a:endParaRPr lang="en-US" sz="1111" b="1">
              <a:latin typeface="Bosch Office Sans" pitchFamily="2" charset="0"/>
            </a:endParaRP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Personas : </a:t>
            </a:r>
            <a:r>
              <a:rPr lang="en-US" sz="1445" b="1">
                <a:latin typeface="Bosch Office Sans" pitchFamily="2" charset="0"/>
              </a:rPr>
              <a:t>Custom</a:t>
            </a:r>
            <a:r>
              <a:rPr lang="en-US" sz="1111">
                <a:latin typeface="Bosch Office Sans" pitchFamily="2" charset="0"/>
              </a:rPr>
              <a:t>(</a:t>
            </a:r>
            <a:r>
              <a:rPr lang="en-US" sz="1111" err="1">
                <a:latin typeface="Bosch Office Sans" pitchFamily="2" charset="0"/>
              </a:rPr>
              <a:t>upto</a:t>
            </a:r>
            <a:r>
              <a:rPr lang="en-US" sz="1111">
                <a:latin typeface="Bosch Office Sans" pitchFamily="2" charset="0"/>
              </a:rPr>
              <a:t> 10)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Standard users : </a:t>
            </a:r>
            <a:r>
              <a:rPr lang="en-US" sz="1445" b="1">
                <a:latin typeface="Bosch Office Sans" pitchFamily="2" charset="0"/>
              </a:rPr>
              <a:t>50</a:t>
            </a:r>
          </a:p>
          <a:p>
            <a:pPr marL="317583" indent="-317583">
              <a:buFont typeface="Wingdings" panose="05000000000000000000" pitchFamily="2" charset="2"/>
              <a:buChar char="§"/>
            </a:pPr>
            <a:r>
              <a:rPr lang="en-US" sz="1445">
                <a:latin typeface="Bosch Office Sans" pitchFamily="2" charset="0"/>
              </a:rPr>
              <a:t>No of critical assets support :  </a:t>
            </a:r>
            <a:r>
              <a:rPr lang="en-US" sz="1445" b="1" err="1">
                <a:latin typeface="Bosch Office Sans" pitchFamily="2" charset="0"/>
              </a:rPr>
              <a:t>upto</a:t>
            </a:r>
            <a:r>
              <a:rPr lang="en-US" sz="1445" b="1">
                <a:latin typeface="Bosch Office Sans" pitchFamily="2" charset="0"/>
              </a:rPr>
              <a:t> 100</a:t>
            </a:r>
          </a:p>
          <a:p>
            <a:endParaRPr lang="en-US" sz="144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65F87-FE29-9171-7732-E5F5342166E0}"/>
              </a:ext>
            </a:extLst>
          </p:cNvPr>
          <p:cNvSpPr txBox="1"/>
          <p:nvPr/>
        </p:nvSpPr>
        <p:spPr>
          <a:xfrm>
            <a:off x="5585215" y="2920647"/>
            <a:ext cx="1016261" cy="10162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endParaRPr lang="en-US" sz="2001" kern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6A945-4765-D53A-570A-096A1B0B3C76}"/>
              </a:ext>
            </a:extLst>
          </p:cNvPr>
          <p:cNvSpPr txBox="1"/>
          <p:nvPr/>
        </p:nvSpPr>
        <p:spPr>
          <a:xfrm>
            <a:off x="7654555" y="6232523"/>
            <a:ext cx="8315669" cy="213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r>
              <a:rPr lang="en-US" sz="1111" kern="0">
                <a:solidFill>
                  <a:srgbClr val="000000"/>
                </a:solidFill>
              </a:rPr>
              <a:t>* Anything beyond Custom plan can be provided. </a:t>
            </a:r>
          </a:p>
        </p:txBody>
      </p:sp>
    </p:spTree>
    <p:extLst>
      <p:ext uri="{BB962C8B-B14F-4D97-AF65-F5344CB8AC3E}">
        <p14:creationId xmlns:p14="http://schemas.microsoft.com/office/powerpoint/2010/main" val="353378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A31C7F-1799-1D64-FAB7-01A215F33765}"/>
              </a:ext>
            </a:extLst>
          </p:cNvPr>
          <p:cNvSpPr/>
          <p:nvPr/>
        </p:nvSpPr>
        <p:spPr>
          <a:xfrm>
            <a:off x="274188" y="901304"/>
            <a:ext cx="11422978" cy="5241926"/>
          </a:xfrm>
          <a:prstGeom prst="roundRect">
            <a:avLst>
              <a:gd name="adj" fmla="val 79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3489A5-A923-930E-E513-A39FEF1CDF5A}"/>
              </a:ext>
            </a:extLst>
          </p:cNvPr>
          <p:cNvSpPr/>
          <p:nvPr/>
        </p:nvSpPr>
        <p:spPr>
          <a:xfrm>
            <a:off x="1006940" y="1234133"/>
            <a:ext cx="10550739" cy="4793687"/>
          </a:xfrm>
          <a:prstGeom prst="roundRect">
            <a:avLst>
              <a:gd name="adj" fmla="val 117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CCB69B-6009-C8B0-2523-58578FC548C3}"/>
              </a:ext>
            </a:extLst>
          </p:cNvPr>
          <p:cNvSpPr/>
          <p:nvPr/>
        </p:nvSpPr>
        <p:spPr>
          <a:xfrm>
            <a:off x="1828714" y="2125647"/>
            <a:ext cx="9599442" cy="3782613"/>
          </a:xfrm>
          <a:prstGeom prst="roundRect">
            <a:avLst>
              <a:gd name="adj" fmla="val 117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D49C73-C3CC-588C-8FEB-3A52CF604DE4}"/>
              </a:ext>
            </a:extLst>
          </p:cNvPr>
          <p:cNvCxnSpPr>
            <a:cxnSpLocks/>
          </p:cNvCxnSpPr>
          <p:nvPr/>
        </p:nvCxnSpPr>
        <p:spPr>
          <a:xfrm flipV="1">
            <a:off x="4195765" y="4721782"/>
            <a:ext cx="0" cy="1285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5EB8027-8EF0-E2D4-25BF-94A630EF8F00}"/>
              </a:ext>
            </a:extLst>
          </p:cNvPr>
          <p:cNvCxnSpPr>
            <a:cxnSpLocks/>
          </p:cNvCxnSpPr>
          <p:nvPr/>
        </p:nvCxnSpPr>
        <p:spPr>
          <a:xfrm flipV="1">
            <a:off x="5899837" y="4721782"/>
            <a:ext cx="0" cy="1285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0184223-E99D-4C68-5D39-E781B90F1273}"/>
              </a:ext>
            </a:extLst>
          </p:cNvPr>
          <p:cNvCxnSpPr>
            <a:cxnSpLocks/>
          </p:cNvCxnSpPr>
          <p:nvPr/>
        </p:nvCxnSpPr>
        <p:spPr>
          <a:xfrm flipV="1">
            <a:off x="7603910" y="4721782"/>
            <a:ext cx="0" cy="1285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442F69-C44E-265B-0DEF-948835F54B44}"/>
              </a:ext>
            </a:extLst>
          </p:cNvPr>
          <p:cNvCxnSpPr>
            <a:cxnSpLocks/>
          </p:cNvCxnSpPr>
          <p:nvPr/>
        </p:nvCxnSpPr>
        <p:spPr>
          <a:xfrm flipV="1">
            <a:off x="9307983" y="4721782"/>
            <a:ext cx="0" cy="1285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B3A3115-2742-390F-E091-21F189AB9648}"/>
              </a:ext>
            </a:extLst>
          </p:cNvPr>
          <p:cNvCxnSpPr>
            <a:cxnSpLocks/>
          </p:cNvCxnSpPr>
          <p:nvPr/>
        </p:nvCxnSpPr>
        <p:spPr>
          <a:xfrm flipV="1">
            <a:off x="11012056" y="4721782"/>
            <a:ext cx="0" cy="1285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11616432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Functional 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11904373" cy="455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Functional Flow of </a:t>
            </a:r>
            <a:r>
              <a:rPr lang="en-US" sz="1778" dirty="0" err="1">
                <a:solidFill>
                  <a:srgbClr val="007BC0"/>
                </a:solidFill>
                <a:latin typeface="Bosch Office Sans" pitchFamily="34" charset="0"/>
              </a:rPr>
              <a:t>IndAIGenious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Modules </a:t>
            </a:r>
            <a:endParaRPr lang="en-US" sz="1778" kern="0" dirty="0">
              <a:solidFill>
                <a:srgbClr val="007BC0"/>
              </a:solidFill>
              <a:latin typeface="Bosch Office Sans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4CE53-F34F-1504-64A6-EBF28B0CD1DB}"/>
              </a:ext>
            </a:extLst>
          </p:cNvPr>
          <p:cNvSpPr txBox="1"/>
          <p:nvPr/>
        </p:nvSpPr>
        <p:spPr>
          <a:xfrm>
            <a:off x="9273893" y="199536"/>
            <a:ext cx="2630323" cy="5057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222"/>
              </a:spcBef>
              <a:defRPr/>
            </a:pPr>
            <a:r>
              <a:rPr lang="en-US" sz="778" kern="0" dirty="0">
                <a:solidFill>
                  <a:srgbClr val="B2B3B5"/>
                </a:solidFill>
                <a:latin typeface="Bosch Office Sans" pitchFamily="34" charset="0"/>
              </a:rPr>
              <a:t>BYOM: Bring Your Own Model</a:t>
            </a:r>
          </a:p>
          <a:p>
            <a:pPr defTabSz="1016264">
              <a:spcBef>
                <a:spcPts val="222"/>
              </a:spcBef>
              <a:defRPr/>
            </a:pPr>
            <a:r>
              <a:rPr lang="en-US" sz="778" kern="0" dirty="0">
                <a:solidFill>
                  <a:srgbClr val="B2B3B5"/>
                </a:solidFill>
                <a:latin typeface="Bosch Office Sans" pitchFamily="34" charset="0"/>
              </a:rPr>
              <a:t>CM: Condition Monitoring</a:t>
            </a:r>
          </a:p>
          <a:p>
            <a:pPr defTabSz="1016264">
              <a:spcBef>
                <a:spcPts val="222"/>
              </a:spcBef>
              <a:defRPr/>
            </a:pPr>
            <a:r>
              <a:rPr lang="en-US" sz="778" kern="0" dirty="0">
                <a:solidFill>
                  <a:srgbClr val="B2B3B5"/>
                </a:solidFill>
                <a:latin typeface="Bosch Office Sans" pitchFamily="34" charset="0"/>
              </a:rPr>
              <a:t>MT: Manual Trigger (On Breakdown Push Notification)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9766B9-E12C-1AA0-DF4F-CB96F6F339CE}"/>
              </a:ext>
            </a:extLst>
          </p:cNvPr>
          <p:cNvSpPr txBox="1"/>
          <p:nvPr/>
        </p:nvSpPr>
        <p:spPr>
          <a:xfrm>
            <a:off x="354140" y="951396"/>
            <a:ext cx="1474575" cy="103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 pitchFamily="34" charset="0"/>
              </a:rPr>
              <a:t>Maintenance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FABB5D-B07A-7518-1767-22ECA23FD966}"/>
              </a:ext>
            </a:extLst>
          </p:cNvPr>
          <p:cNvSpPr txBox="1"/>
          <p:nvPr/>
        </p:nvSpPr>
        <p:spPr>
          <a:xfrm>
            <a:off x="1121318" y="1293724"/>
            <a:ext cx="1474575" cy="103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prstClr val="black"/>
                </a:solidFill>
                <a:latin typeface="Bosch Office Sans" pitchFamily="34" charset="0"/>
              </a:rPr>
              <a:t>Analytics &amp; AI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988AD-A676-7B1D-A05F-3FB15537E36A}"/>
              </a:ext>
            </a:extLst>
          </p:cNvPr>
          <p:cNvSpPr txBox="1"/>
          <p:nvPr/>
        </p:nvSpPr>
        <p:spPr>
          <a:xfrm>
            <a:off x="1928348" y="2168457"/>
            <a:ext cx="1474575" cy="103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 pitchFamily="34" charset="0"/>
              </a:rPr>
              <a:t>IndAIGenious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3AB1B8-DCBA-DF5E-D6FF-37B4E146EEB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6200000">
            <a:off x="-1756279" y="3404335"/>
            <a:ext cx="4793686" cy="453282"/>
          </a:xfrm>
          <a:prstGeom prst="roundRect">
            <a:avLst>
              <a:gd name="adj" fmla="val 145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930">
              <a:defRPr/>
            </a:pPr>
            <a:r>
              <a:rPr lang="en-US" sz="1556" b="1" kern="0" dirty="0">
                <a:solidFill>
                  <a:prstClr val="white"/>
                </a:solidFill>
                <a:latin typeface="Bosch Office Sans"/>
              </a:rPr>
              <a:t>Data Source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8F322A-5770-C6C7-9657-2710F37247E6}"/>
              </a:ext>
            </a:extLst>
          </p:cNvPr>
          <p:cNvSpPr/>
          <p:nvPr/>
        </p:nvSpPr>
        <p:spPr>
          <a:xfrm rot="5400000" flipV="1">
            <a:off x="-765813" y="3554446"/>
            <a:ext cx="4254349" cy="453283"/>
          </a:xfrm>
          <a:prstGeom prst="roundRect">
            <a:avLst>
              <a:gd name="adj" fmla="val 3199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556" b="1" kern="0" dirty="0">
                <a:solidFill>
                  <a:prstClr val="white"/>
                </a:solidFill>
                <a:latin typeface="Bosch Office Sans"/>
              </a:rPr>
              <a:t>Data Platform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974152-6F57-AB53-3156-9352067991F1}"/>
              </a:ext>
            </a:extLst>
          </p:cNvPr>
          <p:cNvCxnSpPr>
            <a:cxnSpLocks/>
          </p:cNvCxnSpPr>
          <p:nvPr/>
        </p:nvCxnSpPr>
        <p:spPr>
          <a:xfrm>
            <a:off x="1588003" y="4826792"/>
            <a:ext cx="41292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E47BAF-0BE1-03BE-852B-B83B0709A783}"/>
              </a:ext>
            </a:extLst>
          </p:cNvPr>
          <p:cNvCxnSpPr>
            <a:cxnSpLocks/>
          </p:cNvCxnSpPr>
          <p:nvPr/>
        </p:nvCxnSpPr>
        <p:spPr>
          <a:xfrm>
            <a:off x="1588003" y="3576319"/>
            <a:ext cx="43426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3E7606-0D4D-2B40-0B37-664B5D538746}"/>
              </a:ext>
            </a:extLst>
          </p:cNvPr>
          <p:cNvCxnSpPr>
            <a:cxnSpLocks/>
          </p:cNvCxnSpPr>
          <p:nvPr/>
        </p:nvCxnSpPr>
        <p:spPr>
          <a:xfrm>
            <a:off x="867205" y="2267835"/>
            <a:ext cx="33855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6F015E-0FBF-D073-E79D-469672CA7527}"/>
              </a:ext>
            </a:extLst>
          </p:cNvPr>
          <p:cNvCxnSpPr>
            <a:cxnSpLocks/>
          </p:cNvCxnSpPr>
          <p:nvPr/>
        </p:nvCxnSpPr>
        <p:spPr>
          <a:xfrm>
            <a:off x="867206" y="5147242"/>
            <a:ext cx="30901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D7D2258-804C-844F-1710-D5306C942D7C}"/>
              </a:ext>
            </a:extLst>
          </p:cNvPr>
          <p:cNvSpPr/>
          <p:nvPr/>
        </p:nvSpPr>
        <p:spPr>
          <a:xfrm>
            <a:off x="1828714" y="1653913"/>
            <a:ext cx="9599442" cy="364317"/>
          </a:xfrm>
          <a:prstGeom prst="roundRect">
            <a:avLst>
              <a:gd name="adj" fmla="val 15681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endParaRPr lang="en-US" sz="1556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1193E37-7780-6C4C-87F3-ABAA5682FB93}"/>
              </a:ext>
            </a:extLst>
          </p:cNvPr>
          <p:cNvSpPr/>
          <p:nvPr/>
        </p:nvSpPr>
        <p:spPr>
          <a:xfrm>
            <a:off x="4142557" y="1718946"/>
            <a:ext cx="2140044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Predictive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D6591FE-0151-572C-C4E5-C3B02750705F}"/>
              </a:ext>
            </a:extLst>
          </p:cNvPr>
          <p:cNvSpPr/>
          <p:nvPr/>
        </p:nvSpPr>
        <p:spPr>
          <a:xfrm>
            <a:off x="6623429" y="1718946"/>
            <a:ext cx="2140044" cy="232206"/>
          </a:xfrm>
          <a:prstGeom prst="roundRect">
            <a:avLst/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Real Time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FBE3B80-8ACC-D0DB-6E09-F70B0E509836}"/>
              </a:ext>
            </a:extLst>
          </p:cNvPr>
          <p:cNvSpPr/>
          <p:nvPr/>
        </p:nvSpPr>
        <p:spPr>
          <a:xfrm>
            <a:off x="9104302" y="1718946"/>
            <a:ext cx="2140043" cy="232206"/>
          </a:xfrm>
          <a:prstGeom prst="roundRect">
            <a:avLst/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On Demand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C54983-58B1-16AB-55F6-8256DFD48848}"/>
              </a:ext>
            </a:extLst>
          </p:cNvPr>
          <p:cNvSpPr txBox="1"/>
          <p:nvPr/>
        </p:nvSpPr>
        <p:spPr>
          <a:xfrm>
            <a:off x="4439912" y="1292930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BYOM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DD6F38-63AE-59F3-EC1A-290CD7D7A4CC}"/>
              </a:ext>
            </a:extLst>
          </p:cNvPr>
          <p:cNvSpPr txBox="1"/>
          <p:nvPr/>
        </p:nvSpPr>
        <p:spPr>
          <a:xfrm>
            <a:off x="6920785" y="1292930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CM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98EC00-D72E-BF78-E700-84915E987141}"/>
              </a:ext>
            </a:extLst>
          </p:cNvPr>
          <p:cNvSpPr txBox="1"/>
          <p:nvPr/>
        </p:nvSpPr>
        <p:spPr>
          <a:xfrm>
            <a:off x="9401658" y="1292930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MT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7D700F-FBCF-C79B-3406-5E21CC6CF743}"/>
              </a:ext>
            </a:extLst>
          </p:cNvPr>
          <p:cNvCxnSpPr>
            <a:cxnSpLocks/>
          </p:cNvCxnSpPr>
          <p:nvPr/>
        </p:nvCxnSpPr>
        <p:spPr>
          <a:xfrm>
            <a:off x="5194635" y="1471499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9205B2-3657-11DF-22AC-99CDBD97A065}"/>
              </a:ext>
            </a:extLst>
          </p:cNvPr>
          <p:cNvCxnSpPr>
            <a:cxnSpLocks/>
          </p:cNvCxnSpPr>
          <p:nvPr/>
        </p:nvCxnSpPr>
        <p:spPr>
          <a:xfrm>
            <a:off x="7691842" y="1471499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4BF7FC-5BBF-5545-F8D6-57245D2C32B6}"/>
              </a:ext>
            </a:extLst>
          </p:cNvPr>
          <p:cNvCxnSpPr>
            <a:cxnSpLocks/>
          </p:cNvCxnSpPr>
          <p:nvPr/>
        </p:nvCxnSpPr>
        <p:spPr>
          <a:xfrm>
            <a:off x="10156380" y="1471499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5FA12C1-DB63-27D6-19C6-B313EE975DE1}"/>
              </a:ext>
            </a:extLst>
          </p:cNvPr>
          <p:cNvSpPr/>
          <p:nvPr/>
        </p:nvSpPr>
        <p:spPr>
          <a:xfrm rot="16200000">
            <a:off x="6379818" y="-206153"/>
            <a:ext cx="2494643" cy="7382834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C5AEE0E-B601-3339-D1CD-B081B7203ABF}"/>
              </a:ext>
            </a:extLst>
          </p:cNvPr>
          <p:cNvSpPr/>
          <p:nvPr/>
        </p:nvSpPr>
        <p:spPr>
          <a:xfrm>
            <a:off x="4410841" y="255488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Predictive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ACEA06C-ED15-B08C-0355-0EC7A774D203}"/>
              </a:ext>
            </a:extLst>
          </p:cNvPr>
          <p:cNvSpPr/>
          <p:nvPr/>
        </p:nvSpPr>
        <p:spPr>
          <a:xfrm>
            <a:off x="9372586" y="255488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On Demand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7CBCD5E-1FA2-58BB-82EB-10C3C02C1210}"/>
              </a:ext>
            </a:extLst>
          </p:cNvPr>
          <p:cNvSpPr/>
          <p:nvPr/>
        </p:nvSpPr>
        <p:spPr>
          <a:xfrm>
            <a:off x="4325286" y="2625464"/>
            <a:ext cx="190846" cy="213290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67" b="1" kern="0" dirty="0">
                <a:solidFill>
                  <a:prstClr val="white"/>
                </a:solidFill>
                <a:latin typeface="Bosch Office Sans"/>
              </a:rPr>
              <a:t>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8696BD-B3E5-C22D-7D15-5333BB8E85FC}"/>
              </a:ext>
            </a:extLst>
          </p:cNvPr>
          <p:cNvGrpSpPr/>
          <p:nvPr/>
        </p:nvGrpSpPr>
        <p:grpSpPr>
          <a:xfrm>
            <a:off x="6796290" y="2554883"/>
            <a:ext cx="1815449" cy="403430"/>
            <a:chOff x="6069191" y="2281594"/>
            <a:chExt cx="1633484" cy="36299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8F6DD1-CB5D-4AEF-15AF-0A53B43D8D97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Condition Monitoring Failure Assessment</a:t>
              </a:r>
              <a:endParaRPr lang="en-US" sz="889" b="1" kern="0" dirty="0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2F9E6E-4C3B-9453-3E62-6417BD6F5EEE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3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58FC599-DD7A-4FC0-A68C-586352157F07}"/>
              </a:ext>
            </a:extLst>
          </p:cNvPr>
          <p:cNvSpPr/>
          <p:nvPr/>
        </p:nvSpPr>
        <p:spPr>
          <a:xfrm>
            <a:off x="9201980" y="2619133"/>
            <a:ext cx="430117" cy="213290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OD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989098-1CDB-1596-4906-9C663F5AD145}"/>
              </a:ext>
            </a:extLst>
          </p:cNvPr>
          <p:cNvGrpSpPr/>
          <p:nvPr/>
        </p:nvGrpSpPr>
        <p:grpSpPr>
          <a:xfrm>
            <a:off x="4325286" y="3372669"/>
            <a:ext cx="1815449" cy="403430"/>
            <a:chOff x="6069191" y="2281594"/>
            <a:chExt cx="1633484" cy="36299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B5E4837-CA8A-8C0E-70E8-FF73AEE1244D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Resolution and technician recommendation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A1FD8E-96FD-A6F4-5E96-902320398B8D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8E71E85-39EF-55BA-D846-8EFF3FCD051C}"/>
              </a:ext>
            </a:extLst>
          </p:cNvPr>
          <p:cNvGrpSpPr/>
          <p:nvPr/>
        </p:nvGrpSpPr>
        <p:grpSpPr>
          <a:xfrm>
            <a:off x="7015822" y="4016954"/>
            <a:ext cx="1815449" cy="403430"/>
            <a:chOff x="6069191" y="2281594"/>
            <a:chExt cx="1633484" cy="36299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C1EF9A7-59E6-F8B5-B1FF-E915BD9A2E98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Technician Assistant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FCB309E-8772-93CA-406E-B86008F788C1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6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46513D9-097A-88EE-B8CC-F2452BBEF277}"/>
              </a:ext>
            </a:extLst>
          </p:cNvPr>
          <p:cNvGrpSpPr/>
          <p:nvPr/>
        </p:nvGrpSpPr>
        <p:grpSpPr>
          <a:xfrm>
            <a:off x="4325286" y="3979665"/>
            <a:ext cx="1815449" cy="403430"/>
            <a:chOff x="6069191" y="2281594"/>
            <a:chExt cx="1633484" cy="36299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70F3FC5-D9C7-4C26-42A5-4ABC3B84D0AD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Inventory recommendations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FC09AF1-9316-D593-7A63-DBA0FC113AFB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5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65B153-0AEE-ABE5-60D6-E3DD077DD5D6}"/>
              </a:ext>
            </a:extLst>
          </p:cNvPr>
          <p:cNvGrpSpPr/>
          <p:nvPr/>
        </p:nvGrpSpPr>
        <p:grpSpPr>
          <a:xfrm>
            <a:off x="8441132" y="3404870"/>
            <a:ext cx="1815449" cy="403430"/>
            <a:chOff x="6069191" y="2281594"/>
            <a:chExt cx="1633484" cy="36299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3E284268-4D1B-5EC7-8F0D-07A828267DA5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Workflow Integrations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2B4044-B83E-D564-1D0F-2E68F92E10F3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7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D3101BD-11C8-5011-F2C8-D22A7328AC27}"/>
              </a:ext>
            </a:extLst>
          </p:cNvPr>
          <p:cNvSpPr/>
          <p:nvPr/>
        </p:nvSpPr>
        <p:spPr>
          <a:xfrm rot="16200000">
            <a:off x="7133514" y="1628999"/>
            <a:ext cx="987251" cy="7382834"/>
          </a:xfrm>
          <a:prstGeom prst="roundRect">
            <a:avLst>
              <a:gd name="adj" fmla="val 4906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91BA8E-F545-5A97-0F9F-D7B59C330CEE}"/>
              </a:ext>
            </a:extLst>
          </p:cNvPr>
          <p:cNvSpPr/>
          <p:nvPr/>
        </p:nvSpPr>
        <p:spPr>
          <a:xfrm>
            <a:off x="3885960" y="4879608"/>
            <a:ext cx="190846" cy="213290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67" b="1" kern="0" dirty="0">
                <a:solidFill>
                  <a:prstClr val="white"/>
                </a:solidFill>
                <a:latin typeface="Bosch Office Sans"/>
              </a:rPr>
              <a:t>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3692E3-5B7B-D62A-EBCE-BF642901E16B}"/>
              </a:ext>
            </a:extLst>
          </p:cNvPr>
          <p:cNvCxnSpPr>
            <a:cxnSpLocks/>
          </p:cNvCxnSpPr>
          <p:nvPr/>
        </p:nvCxnSpPr>
        <p:spPr>
          <a:xfrm>
            <a:off x="5191545" y="1952441"/>
            <a:ext cx="0" cy="599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09CB01-C4B0-C126-D721-1389BA9FF780}"/>
              </a:ext>
            </a:extLst>
          </p:cNvPr>
          <p:cNvCxnSpPr>
            <a:cxnSpLocks/>
          </p:cNvCxnSpPr>
          <p:nvPr/>
        </p:nvCxnSpPr>
        <p:spPr>
          <a:xfrm>
            <a:off x="7675507" y="1968025"/>
            <a:ext cx="0" cy="599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D37562E-B3D2-1832-11D5-F0624698677F}"/>
              </a:ext>
            </a:extLst>
          </p:cNvPr>
          <p:cNvCxnSpPr>
            <a:cxnSpLocks/>
          </p:cNvCxnSpPr>
          <p:nvPr/>
        </p:nvCxnSpPr>
        <p:spPr>
          <a:xfrm>
            <a:off x="10156380" y="1968025"/>
            <a:ext cx="0" cy="599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3E92300-4AD9-1C5A-1820-3EEE3E296F9D}"/>
              </a:ext>
            </a:extLst>
          </p:cNvPr>
          <p:cNvCxnSpPr>
            <a:cxnSpLocks/>
            <a:stCxn id="62" idx="2"/>
            <a:endCxn id="72" idx="1"/>
          </p:cNvCxnSpPr>
          <p:nvPr/>
        </p:nvCxnSpPr>
        <p:spPr>
          <a:xfrm rot="5400000">
            <a:off x="4505445" y="2778155"/>
            <a:ext cx="585251" cy="945569"/>
          </a:xfrm>
          <a:prstGeom prst="bentConnector4">
            <a:avLst>
              <a:gd name="adj1" fmla="val 51018"/>
              <a:gd name="adj2" fmla="val 126869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CEB54E-CCC0-8499-24A7-4CC1493733B6}"/>
              </a:ext>
            </a:extLst>
          </p:cNvPr>
          <p:cNvCxnSpPr>
            <a:cxnSpLocks/>
            <a:stCxn id="63" idx="2"/>
            <a:endCxn id="72" idx="1"/>
          </p:cNvCxnSpPr>
          <p:nvPr/>
        </p:nvCxnSpPr>
        <p:spPr>
          <a:xfrm rot="5400000">
            <a:off x="5745881" y="1537718"/>
            <a:ext cx="585251" cy="3426441"/>
          </a:xfrm>
          <a:prstGeom prst="bentConnector4">
            <a:avLst>
              <a:gd name="adj1" fmla="val 51018"/>
              <a:gd name="adj2" fmla="val 107415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5">
            <a:extLst>
              <a:ext uri="{FF2B5EF4-FFF2-40B4-BE49-F238E27FC236}">
                <a16:creationId xmlns:a16="http://schemas.microsoft.com/office/drawing/2014/main" id="{07F85992-4FD2-8796-203F-65D09284C898}"/>
              </a:ext>
            </a:extLst>
          </p:cNvPr>
          <p:cNvCxnSpPr>
            <a:cxnSpLocks/>
            <a:stCxn id="64" idx="2"/>
            <a:endCxn id="72" idx="1"/>
          </p:cNvCxnSpPr>
          <p:nvPr/>
        </p:nvCxnSpPr>
        <p:spPr>
          <a:xfrm rot="5400000">
            <a:off x="6986318" y="297283"/>
            <a:ext cx="585251" cy="5907314"/>
          </a:xfrm>
          <a:prstGeom prst="bentConnector4">
            <a:avLst>
              <a:gd name="adj1" fmla="val 51741"/>
              <a:gd name="adj2" fmla="val 104301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941274-5918-DE3E-FC29-84BB65C34CF7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 rot="5400000">
            <a:off x="4615774" y="3485611"/>
            <a:ext cx="374461" cy="955437"/>
          </a:xfrm>
          <a:prstGeom prst="bentConnector4">
            <a:avLst>
              <a:gd name="adj1" fmla="val 35760"/>
              <a:gd name="adj2" fmla="val 126592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95">
            <a:extLst>
              <a:ext uri="{FF2B5EF4-FFF2-40B4-BE49-F238E27FC236}">
                <a16:creationId xmlns:a16="http://schemas.microsoft.com/office/drawing/2014/main" id="{3602C013-3FD9-48EF-7701-17D0F3F20B41}"/>
              </a:ext>
            </a:extLst>
          </p:cNvPr>
          <p:cNvCxnSpPr>
            <a:cxnSpLocks/>
            <a:stCxn id="75" idx="0"/>
            <a:endCxn id="81" idx="1"/>
          </p:cNvCxnSpPr>
          <p:nvPr/>
        </p:nvCxnSpPr>
        <p:spPr>
          <a:xfrm rot="5400000" flipH="1" flipV="1">
            <a:off x="7523469" y="3163541"/>
            <a:ext cx="505439" cy="132988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95">
            <a:extLst>
              <a:ext uri="{FF2B5EF4-FFF2-40B4-BE49-F238E27FC236}">
                <a16:creationId xmlns:a16="http://schemas.microsoft.com/office/drawing/2014/main" id="{4D0C397C-BA12-112B-B1E7-1EE2FE85195E}"/>
              </a:ext>
            </a:extLst>
          </p:cNvPr>
          <p:cNvCxnSpPr>
            <a:cxnSpLocks/>
            <a:stCxn id="71" idx="3"/>
            <a:endCxn id="81" idx="1"/>
          </p:cNvCxnSpPr>
          <p:nvPr/>
        </p:nvCxnSpPr>
        <p:spPr>
          <a:xfrm>
            <a:off x="6140736" y="3574384"/>
            <a:ext cx="2300397" cy="1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95">
            <a:extLst>
              <a:ext uri="{FF2B5EF4-FFF2-40B4-BE49-F238E27FC236}">
                <a16:creationId xmlns:a16="http://schemas.microsoft.com/office/drawing/2014/main" id="{F173F7AF-7669-9640-DBAD-8C58E3EE805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140735" y="3574384"/>
            <a:ext cx="296471" cy="345278"/>
          </a:xfrm>
          <a:prstGeom prst="bentConnector2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95">
            <a:extLst>
              <a:ext uri="{FF2B5EF4-FFF2-40B4-BE49-F238E27FC236}">
                <a16:creationId xmlns:a16="http://schemas.microsoft.com/office/drawing/2014/main" id="{A54D81B9-6383-623D-6347-B5113D1B0733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6140735" y="3907107"/>
            <a:ext cx="296471" cy="274274"/>
          </a:xfrm>
          <a:prstGeom prst="bentConnector3">
            <a:avLst>
              <a:gd name="adj1" fmla="val 101418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95">
            <a:extLst>
              <a:ext uri="{FF2B5EF4-FFF2-40B4-BE49-F238E27FC236}">
                <a16:creationId xmlns:a16="http://schemas.microsoft.com/office/drawing/2014/main" id="{07FE70A0-3628-8E23-F4B0-0803F35275FD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6140736" y="3575764"/>
            <a:ext cx="2300397" cy="605616"/>
          </a:xfrm>
          <a:prstGeom prst="bentConnector3">
            <a:avLst>
              <a:gd name="adj1" fmla="val 2018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95">
            <a:extLst>
              <a:ext uri="{FF2B5EF4-FFF2-40B4-BE49-F238E27FC236}">
                <a16:creationId xmlns:a16="http://schemas.microsoft.com/office/drawing/2014/main" id="{A3E37951-1285-F328-14DA-57C8E2272C73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424605" y="3917756"/>
            <a:ext cx="591218" cy="270093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5">
            <a:extLst>
              <a:ext uri="{FF2B5EF4-FFF2-40B4-BE49-F238E27FC236}">
                <a16:creationId xmlns:a16="http://schemas.microsoft.com/office/drawing/2014/main" id="{865E01BC-3BDA-1779-4D5C-90C0917B34D9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rot="5400000">
            <a:off x="8658451" y="2710530"/>
            <a:ext cx="636696" cy="880483"/>
          </a:xfrm>
          <a:prstGeom prst="bentConnector3">
            <a:avLst>
              <a:gd name="adj1" fmla="val 3669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95">
            <a:extLst>
              <a:ext uri="{FF2B5EF4-FFF2-40B4-BE49-F238E27FC236}">
                <a16:creationId xmlns:a16="http://schemas.microsoft.com/office/drawing/2014/main" id="{5A013908-D89D-77EA-AE6D-363102E0E44F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rot="16200000" flipH="1">
            <a:off x="7395787" y="2328350"/>
            <a:ext cx="636696" cy="1644842"/>
          </a:xfrm>
          <a:prstGeom prst="bentConnector3">
            <a:avLst>
              <a:gd name="adj1" fmla="val 3669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95">
            <a:extLst>
              <a:ext uri="{FF2B5EF4-FFF2-40B4-BE49-F238E27FC236}">
                <a16:creationId xmlns:a16="http://schemas.microsoft.com/office/drawing/2014/main" id="{39B650A9-B821-0951-7CBE-A3E8D99B46B7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6163450" y="1096013"/>
            <a:ext cx="630365" cy="4115846"/>
          </a:xfrm>
          <a:prstGeom prst="bentConnector3">
            <a:avLst>
              <a:gd name="adj1" fmla="val 3656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66C62A8-E73B-2E86-7874-A0FB69978857}"/>
              </a:ext>
            </a:extLst>
          </p:cNvPr>
          <p:cNvGrpSpPr/>
          <p:nvPr/>
        </p:nvGrpSpPr>
        <p:grpSpPr>
          <a:xfrm>
            <a:off x="4184745" y="5096163"/>
            <a:ext cx="977536" cy="423748"/>
            <a:chOff x="112006" y="1191576"/>
            <a:chExt cx="879556" cy="38127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609697C0-F14B-A1B2-3869-DBDABBE869EC}"/>
                </a:ext>
              </a:extLst>
            </p:cNvPr>
            <p:cNvSpPr/>
            <p:nvPr/>
          </p:nvSpPr>
          <p:spPr>
            <a:xfrm>
              <a:off x="112006" y="1191576"/>
              <a:ext cx="879556" cy="381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9" b="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180" name="Rectangle: Rounded Corners 4">
              <a:extLst>
                <a:ext uri="{FF2B5EF4-FFF2-40B4-BE49-F238E27FC236}">
                  <a16:creationId xmlns:a16="http://schemas.microsoft.com/office/drawing/2014/main" id="{CC9CFF44-2222-1953-947B-ED8481A33FF0}"/>
                </a:ext>
              </a:extLst>
            </p:cNvPr>
            <p:cNvSpPr txBox="1"/>
            <p:nvPr/>
          </p:nvSpPr>
          <p:spPr>
            <a:xfrm>
              <a:off x="123173" y="1202743"/>
              <a:ext cx="857222" cy="358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889" b="1" dirty="0">
                  <a:solidFill>
                    <a:prstClr val="white"/>
                  </a:solidFill>
                  <a:latin typeface="Bosch Office Sans"/>
                </a:rPr>
                <a:t>Multimodal Conversations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C4AFB8C-C754-38F9-B2BF-6ACEF79A3D70}"/>
              </a:ext>
            </a:extLst>
          </p:cNvPr>
          <p:cNvGrpSpPr/>
          <p:nvPr/>
        </p:nvGrpSpPr>
        <p:grpSpPr>
          <a:xfrm>
            <a:off x="5378394" y="5096163"/>
            <a:ext cx="977536" cy="423748"/>
            <a:chOff x="112006" y="1191576"/>
            <a:chExt cx="879556" cy="381275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162ACB0-499A-5C01-014F-60FED85B4825}"/>
                </a:ext>
              </a:extLst>
            </p:cNvPr>
            <p:cNvSpPr/>
            <p:nvPr/>
          </p:nvSpPr>
          <p:spPr>
            <a:xfrm>
              <a:off x="112006" y="1191576"/>
              <a:ext cx="879556" cy="381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9" b="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183" name="Rectangle: Rounded Corners 4">
              <a:extLst>
                <a:ext uri="{FF2B5EF4-FFF2-40B4-BE49-F238E27FC236}">
                  <a16:creationId xmlns:a16="http://schemas.microsoft.com/office/drawing/2014/main" id="{5CAEC456-2084-F2A2-5385-96A692BE5FB7}"/>
                </a:ext>
              </a:extLst>
            </p:cNvPr>
            <p:cNvSpPr txBox="1"/>
            <p:nvPr/>
          </p:nvSpPr>
          <p:spPr>
            <a:xfrm>
              <a:off x="123173" y="1202743"/>
              <a:ext cx="857222" cy="358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889" b="1" dirty="0">
                  <a:solidFill>
                    <a:prstClr val="white"/>
                  </a:solidFill>
                  <a:latin typeface="Bosch Office Sans"/>
                </a:rPr>
                <a:t>Multilingual Conversations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ED311D9-24E7-59C9-059A-5BC8428C64DB}"/>
              </a:ext>
            </a:extLst>
          </p:cNvPr>
          <p:cNvGrpSpPr/>
          <p:nvPr/>
        </p:nvGrpSpPr>
        <p:grpSpPr>
          <a:xfrm>
            <a:off x="6572043" y="5096163"/>
            <a:ext cx="977536" cy="423748"/>
            <a:chOff x="112006" y="1191576"/>
            <a:chExt cx="879556" cy="38127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F6BC1D2B-5AD3-1A28-5D8B-BD84F89404E9}"/>
                </a:ext>
              </a:extLst>
            </p:cNvPr>
            <p:cNvSpPr/>
            <p:nvPr/>
          </p:nvSpPr>
          <p:spPr>
            <a:xfrm>
              <a:off x="112006" y="1191576"/>
              <a:ext cx="879556" cy="381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9" b="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186" name="Rectangle: Rounded Corners 4">
              <a:extLst>
                <a:ext uri="{FF2B5EF4-FFF2-40B4-BE49-F238E27FC236}">
                  <a16:creationId xmlns:a16="http://schemas.microsoft.com/office/drawing/2014/main" id="{7C1CB36D-DB6E-3191-8325-1908A9B42C80}"/>
                </a:ext>
              </a:extLst>
            </p:cNvPr>
            <p:cNvSpPr txBox="1"/>
            <p:nvPr/>
          </p:nvSpPr>
          <p:spPr>
            <a:xfrm>
              <a:off x="123173" y="1202743"/>
              <a:ext cx="857222" cy="358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889" b="1" dirty="0">
                  <a:solidFill>
                    <a:prstClr val="white"/>
                  </a:solidFill>
                  <a:latin typeface="Bosch Office Sans"/>
                </a:rPr>
                <a:t>Multichannel Support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FA490C8-FEAE-AECF-08D7-394D48254FEC}"/>
              </a:ext>
            </a:extLst>
          </p:cNvPr>
          <p:cNvGrpSpPr/>
          <p:nvPr/>
        </p:nvGrpSpPr>
        <p:grpSpPr>
          <a:xfrm>
            <a:off x="7765693" y="5096163"/>
            <a:ext cx="977536" cy="423748"/>
            <a:chOff x="112006" y="1191576"/>
            <a:chExt cx="879556" cy="381275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C50D5A09-4B16-A900-C27C-DEC994F899BD}"/>
                </a:ext>
              </a:extLst>
            </p:cNvPr>
            <p:cNvSpPr/>
            <p:nvPr/>
          </p:nvSpPr>
          <p:spPr>
            <a:xfrm>
              <a:off x="112006" y="1191576"/>
              <a:ext cx="879556" cy="381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9" b="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189" name="Rectangle: Rounded Corners 4">
              <a:extLst>
                <a:ext uri="{FF2B5EF4-FFF2-40B4-BE49-F238E27FC236}">
                  <a16:creationId xmlns:a16="http://schemas.microsoft.com/office/drawing/2014/main" id="{1E136CD8-74DC-D91F-9D9E-8BF0CFE9319D}"/>
                </a:ext>
              </a:extLst>
            </p:cNvPr>
            <p:cNvSpPr txBox="1"/>
            <p:nvPr/>
          </p:nvSpPr>
          <p:spPr>
            <a:xfrm>
              <a:off x="123173" y="1202743"/>
              <a:ext cx="857222" cy="358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889" b="1" dirty="0">
                  <a:solidFill>
                    <a:prstClr val="white"/>
                  </a:solidFill>
                  <a:latin typeface="Bosch Office Sans"/>
                </a:rPr>
                <a:t>Persona based Personalization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7064F0C-CB2C-1FDA-D2BA-89950C29EE88}"/>
              </a:ext>
            </a:extLst>
          </p:cNvPr>
          <p:cNvGrpSpPr/>
          <p:nvPr/>
        </p:nvGrpSpPr>
        <p:grpSpPr>
          <a:xfrm>
            <a:off x="8959342" y="5096163"/>
            <a:ext cx="977536" cy="423748"/>
            <a:chOff x="112006" y="1191576"/>
            <a:chExt cx="879556" cy="381275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2511E57D-F224-2149-6039-3D2B1257A5AE}"/>
                </a:ext>
              </a:extLst>
            </p:cNvPr>
            <p:cNvSpPr/>
            <p:nvPr/>
          </p:nvSpPr>
          <p:spPr>
            <a:xfrm>
              <a:off x="112006" y="1191576"/>
              <a:ext cx="879556" cy="381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9" b="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192" name="Rectangle: Rounded Corners 4">
              <a:extLst>
                <a:ext uri="{FF2B5EF4-FFF2-40B4-BE49-F238E27FC236}">
                  <a16:creationId xmlns:a16="http://schemas.microsoft.com/office/drawing/2014/main" id="{68BF4F87-BD25-F3D3-143D-7B56A256DB76}"/>
                </a:ext>
              </a:extLst>
            </p:cNvPr>
            <p:cNvSpPr txBox="1"/>
            <p:nvPr/>
          </p:nvSpPr>
          <p:spPr>
            <a:xfrm>
              <a:off x="123173" y="1202743"/>
              <a:ext cx="857222" cy="358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889" b="1" dirty="0">
                  <a:solidFill>
                    <a:prstClr val="white"/>
                  </a:solidFill>
                  <a:latin typeface="Bosch Office Sans"/>
                </a:rPr>
                <a:t>RBAC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E1194BD-00F7-6389-C2B2-F90864A05C34}"/>
              </a:ext>
            </a:extLst>
          </p:cNvPr>
          <p:cNvGrpSpPr/>
          <p:nvPr/>
        </p:nvGrpSpPr>
        <p:grpSpPr>
          <a:xfrm>
            <a:off x="10152993" y="5096163"/>
            <a:ext cx="977536" cy="423748"/>
            <a:chOff x="112006" y="1191576"/>
            <a:chExt cx="879556" cy="38127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5AC1CEA7-2D35-5F11-9017-1FB2F09BC928}"/>
                </a:ext>
              </a:extLst>
            </p:cNvPr>
            <p:cNvSpPr/>
            <p:nvPr/>
          </p:nvSpPr>
          <p:spPr>
            <a:xfrm>
              <a:off x="112006" y="1191576"/>
              <a:ext cx="879556" cy="381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9" b="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195" name="Rectangle: Rounded Corners 4">
              <a:extLst>
                <a:ext uri="{FF2B5EF4-FFF2-40B4-BE49-F238E27FC236}">
                  <a16:creationId xmlns:a16="http://schemas.microsoft.com/office/drawing/2014/main" id="{84C363CC-EEAD-C992-03C0-2D6AAAA73F6B}"/>
                </a:ext>
              </a:extLst>
            </p:cNvPr>
            <p:cNvSpPr txBox="1"/>
            <p:nvPr/>
          </p:nvSpPr>
          <p:spPr>
            <a:xfrm>
              <a:off x="123173" y="1202743"/>
              <a:ext cx="857222" cy="358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889" b="1" dirty="0">
                  <a:solidFill>
                    <a:prstClr val="white"/>
                  </a:solidFill>
                  <a:latin typeface="Bosch Office Sans"/>
                </a:rPr>
                <a:t>Session Management</a:t>
              </a: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3E0DD32-0F08-14E3-14F0-06833D7A29EF}"/>
              </a:ext>
            </a:extLst>
          </p:cNvPr>
          <p:cNvCxnSpPr>
            <a:cxnSpLocks/>
          </p:cNvCxnSpPr>
          <p:nvPr/>
        </p:nvCxnSpPr>
        <p:spPr>
          <a:xfrm>
            <a:off x="3755779" y="2888964"/>
            <a:ext cx="30487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3EA2918-431E-1770-31F1-7BE7A0055BDA}"/>
              </a:ext>
            </a:extLst>
          </p:cNvPr>
          <p:cNvCxnSpPr>
            <a:cxnSpLocks/>
          </p:cNvCxnSpPr>
          <p:nvPr/>
        </p:nvCxnSpPr>
        <p:spPr>
          <a:xfrm>
            <a:off x="3755779" y="2657058"/>
            <a:ext cx="30487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B1BA3-58A0-38AA-0543-B765227B8854}"/>
              </a:ext>
            </a:extLst>
          </p:cNvPr>
          <p:cNvSpPr/>
          <p:nvPr/>
        </p:nvSpPr>
        <p:spPr>
          <a:xfrm rot="16200000">
            <a:off x="1193435" y="3175936"/>
            <a:ext cx="3387538" cy="1897780"/>
          </a:xfrm>
          <a:prstGeom prst="roundRect">
            <a:avLst>
              <a:gd name="adj" fmla="val 412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EC1F1A-15FA-76DF-5E56-912B3A753EC1}"/>
              </a:ext>
            </a:extLst>
          </p:cNvPr>
          <p:cNvSpPr txBox="1"/>
          <p:nvPr/>
        </p:nvSpPr>
        <p:spPr>
          <a:xfrm>
            <a:off x="1938312" y="2496737"/>
            <a:ext cx="1897783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334" b="1" kern="0" dirty="0">
                <a:solidFill>
                  <a:srgbClr val="004975"/>
                </a:solidFill>
                <a:latin typeface="Bosch Office Sans"/>
              </a:rPr>
              <a:t>Centralized Knowledge Base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CC1E56-AD27-1346-81D7-4D21FBFA702F}"/>
              </a:ext>
            </a:extLst>
          </p:cNvPr>
          <p:cNvSpPr/>
          <p:nvPr/>
        </p:nvSpPr>
        <p:spPr>
          <a:xfrm>
            <a:off x="1873003" y="2524954"/>
            <a:ext cx="190846" cy="213290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67" b="1" kern="0" dirty="0">
                <a:solidFill>
                  <a:prstClr val="white"/>
                </a:solidFill>
                <a:latin typeface="Bosch Office Sans"/>
              </a:rPr>
              <a:t>1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2429F63-D1A0-6EB2-2ED2-352A3B8F2393}"/>
              </a:ext>
            </a:extLst>
          </p:cNvPr>
          <p:cNvGrpSpPr/>
          <p:nvPr/>
        </p:nvGrpSpPr>
        <p:grpSpPr>
          <a:xfrm>
            <a:off x="2254679" y="3035604"/>
            <a:ext cx="1258305" cy="585337"/>
            <a:chOff x="149192" y="1084671"/>
            <a:chExt cx="1132183" cy="526668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4D8FF6FE-DC65-8217-4B48-39AA1B93EBE1}"/>
                </a:ext>
              </a:extLst>
            </p:cNvPr>
            <p:cNvSpPr/>
            <p:nvPr/>
          </p:nvSpPr>
          <p:spPr>
            <a:xfrm>
              <a:off x="149192" y="1084671"/>
              <a:ext cx="1132183" cy="5266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207" name="Rectangle: Rounded Corners 4">
              <a:extLst>
                <a:ext uri="{FF2B5EF4-FFF2-40B4-BE49-F238E27FC236}">
                  <a16:creationId xmlns:a16="http://schemas.microsoft.com/office/drawing/2014/main" id="{700420EA-1341-0702-7953-6D5C2C9CCB61}"/>
                </a:ext>
              </a:extLst>
            </p:cNvPr>
            <p:cNvSpPr txBox="1"/>
            <p:nvPr/>
          </p:nvSpPr>
          <p:spPr>
            <a:xfrm>
              <a:off x="164618" y="1100097"/>
              <a:ext cx="1101331" cy="495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  <a:latin typeface="Bosch Office Sans"/>
                </a:rPr>
                <a:t>Playground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3CDB8B1-4138-6CB0-18CF-7537D5ED19BB}"/>
              </a:ext>
            </a:extLst>
          </p:cNvPr>
          <p:cNvGrpSpPr/>
          <p:nvPr/>
        </p:nvGrpSpPr>
        <p:grpSpPr>
          <a:xfrm>
            <a:off x="2254679" y="3710994"/>
            <a:ext cx="1258305" cy="585337"/>
            <a:chOff x="149192" y="1692365"/>
            <a:chExt cx="1132183" cy="52666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156A690-9E43-3E98-C0E2-29D56E7F280F}"/>
                </a:ext>
              </a:extLst>
            </p:cNvPr>
            <p:cNvSpPr/>
            <p:nvPr/>
          </p:nvSpPr>
          <p:spPr>
            <a:xfrm>
              <a:off x="149192" y="1692365"/>
              <a:ext cx="1132183" cy="5266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2501"/>
                <a:satOff val="0"/>
                <a:lumOff val="-613"/>
                <a:alphaOff val="0"/>
              </a:schemeClr>
            </a:fillRef>
            <a:effectRef idx="0">
              <a:schemeClr val="accent5">
                <a:hueOff val="2501"/>
                <a:satOff val="0"/>
                <a:lumOff val="-6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205" name="Rectangle: Rounded Corners 6">
              <a:extLst>
                <a:ext uri="{FF2B5EF4-FFF2-40B4-BE49-F238E27FC236}">
                  <a16:creationId xmlns:a16="http://schemas.microsoft.com/office/drawing/2014/main" id="{515E5BF9-D09D-BD99-E637-24B627883277}"/>
                </a:ext>
              </a:extLst>
            </p:cNvPr>
            <p:cNvSpPr txBox="1"/>
            <p:nvPr/>
          </p:nvSpPr>
          <p:spPr>
            <a:xfrm>
              <a:off x="164618" y="1707791"/>
              <a:ext cx="1101331" cy="495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  <a:latin typeface="Bosch Office Sans"/>
                </a:rPr>
                <a:t>Document Summarization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1079D69-C646-E243-E583-3BC7219AB26C}"/>
              </a:ext>
            </a:extLst>
          </p:cNvPr>
          <p:cNvGrpSpPr/>
          <p:nvPr/>
        </p:nvGrpSpPr>
        <p:grpSpPr>
          <a:xfrm>
            <a:off x="2254679" y="4386384"/>
            <a:ext cx="1258305" cy="585337"/>
            <a:chOff x="149192" y="2300060"/>
            <a:chExt cx="1132183" cy="526668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A4B3CBAD-F32D-B6DB-FC45-E8D4CAAD6C98}"/>
                </a:ext>
              </a:extLst>
            </p:cNvPr>
            <p:cNvSpPr/>
            <p:nvPr/>
          </p:nvSpPr>
          <p:spPr>
            <a:xfrm>
              <a:off x="149192" y="2300060"/>
              <a:ext cx="1132183" cy="5266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5003"/>
                <a:satOff val="0"/>
                <a:lumOff val="-1226"/>
                <a:alphaOff val="0"/>
              </a:schemeClr>
            </a:fillRef>
            <a:effectRef idx="0">
              <a:schemeClr val="accent5">
                <a:hueOff val="5003"/>
                <a:satOff val="0"/>
                <a:lumOff val="-12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203" name="Rectangle: Rounded Corners 8">
              <a:extLst>
                <a:ext uri="{FF2B5EF4-FFF2-40B4-BE49-F238E27FC236}">
                  <a16:creationId xmlns:a16="http://schemas.microsoft.com/office/drawing/2014/main" id="{EAAA88B7-66F8-9EDD-BA01-47DD7B075F68}"/>
                </a:ext>
              </a:extLst>
            </p:cNvPr>
            <p:cNvSpPr txBox="1"/>
            <p:nvPr/>
          </p:nvSpPr>
          <p:spPr>
            <a:xfrm>
              <a:off x="164618" y="2315486"/>
              <a:ext cx="1101331" cy="495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  <a:latin typeface="Bosch Office Sans"/>
                </a:rPr>
                <a:t>Metadata Information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8A44197-B9EB-F7F8-19D6-CFDFE8C2126D}"/>
              </a:ext>
            </a:extLst>
          </p:cNvPr>
          <p:cNvGrpSpPr/>
          <p:nvPr/>
        </p:nvGrpSpPr>
        <p:grpSpPr>
          <a:xfrm>
            <a:off x="2254679" y="5061775"/>
            <a:ext cx="1258305" cy="585337"/>
            <a:chOff x="149192" y="2907755"/>
            <a:chExt cx="1132183" cy="526668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E30608F-8E53-6EFE-4525-A7EA2425DB87}"/>
                </a:ext>
              </a:extLst>
            </p:cNvPr>
            <p:cNvSpPr/>
            <p:nvPr/>
          </p:nvSpPr>
          <p:spPr>
            <a:xfrm>
              <a:off x="149192" y="2907755"/>
              <a:ext cx="1132183" cy="5266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504"/>
                <a:satOff val="0"/>
                <a:lumOff val="-1838"/>
                <a:alphaOff val="0"/>
              </a:schemeClr>
            </a:fillRef>
            <a:effectRef idx="0">
              <a:schemeClr val="accent5">
                <a:hueOff val="7504"/>
                <a:satOff val="0"/>
                <a:lumOff val="-183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1626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1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201" name="Rectangle: Rounded Corners 10">
              <a:extLst>
                <a:ext uri="{FF2B5EF4-FFF2-40B4-BE49-F238E27FC236}">
                  <a16:creationId xmlns:a16="http://schemas.microsoft.com/office/drawing/2014/main" id="{EAD23243-42C4-C13C-DE46-CB1DA36C1A27}"/>
                </a:ext>
              </a:extLst>
            </p:cNvPr>
            <p:cNvSpPr txBox="1"/>
            <p:nvPr/>
          </p:nvSpPr>
          <p:spPr>
            <a:xfrm>
              <a:off x="164618" y="2923181"/>
              <a:ext cx="1101331" cy="495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7" tIns="19055" rIns="25407" bIns="19055" numCol="1" spcCol="1270" anchor="ctr" anchorCtr="0">
              <a:noAutofit/>
            </a:bodyPr>
            <a:lstStyle/>
            <a:p>
              <a:pPr algn="ctr" defTabSz="444616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  <a:latin typeface="Bosch Office Sans"/>
                </a:rPr>
                <a:t>Cross-site Queries</a:t>
              </a:r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F83F510-9542-6D57-BC53-2F4801479E0B}"/>
              </a:ext>
            </a:extLst>
          </p:cNvPr>
          <p:cNvSpPr/>
          <p:nvPr/>
        </p:nvSpPr>
        <p:spPr>
          <a:xfrm>
            <a:off x="4011925" y="4552403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2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7024646-437D-9466-8DCE-08C654D53055}"/>
              </a:ext>
            </a:extLst>
          </p:cNvPr>
          <p:cNvSpPr/>
          <p:nvPr/>
        </p:nvSpPr>
        <p:spPr>
          <a:xfrm>
            <a:off x="4215284" y="4552403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3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025373A-67CB-5EC9-D56E-FADBE378C62A}"/>
              </a:ext>
            </a:extLst>
          </p:cNvPr>
          <p:cNvSpPr/>
          <p:nvPr/>
        </p:nvSpPr>
        <p:spPr>
          <a:xfrm>
            <a:off x="4418643" y="4552403"/>
            <a:ext cx="367156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OD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A7E672E-4EEA-FB07-9191-C8F1036AD8F8}"/>
              </a:ext>
            </a:extLst>
          </p:cNvPr>
          <p:cNvSpPr txBox="1"/>
          <p:nvPr/>
        </p:nvSpPr>
        <p:spPr>
          <a:xfrm>
            <a:off x="4758089" y="4529456"/>
            <a:ext cx="226363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Entry Modules (Failure &amp; Impact Assessment/Q&amp;A)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EB3E175-0082-669B-AC8A-A7609F753F01}"/>
              </a:ext>
            </a:extLst>
          </p:cNvPr>
          <p:cNvSpPr/>
          <p:nvPr/>
        </p:nvSpPr>
        <p:spPr>
          <a:xfrm>
            <a:off x="6972976" y="4552402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2BF888E-7EE3-1F77-330B-A2CC60B10629}"/>
              </a:ext>
            </a:extLst>
          </p:cNvPr>
          <p:cNvSpPr txBox="1"/>
          <p:nvPr/>
        </p:nvSpPr>
        <p:spPr>
          <a:xfrm>
            <a:off x="7323243" y="4527350"/>
            <a:ext cx="1351708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Recommendation Modules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16AEDE4-832B-6F0B-3964-8C3E850B50FE}"/>
              </a:ext>
            </a:extLst>
          </p:cNvPr>
          <p:cNvSpPr txBox="1"/>
          <p:nvPr/>
        </p:nvSpPr>
        <p:spPr>
          <a:xfrm>
            <a:off x="3934210" y="2239203"/>
            <a:ext cx="1117844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Chat Interface Workflow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07A7F5A-E724-F0C7-FF0A-278ADF6DA55F}"/>
              </a:ext>
            </a:extLst>
          </p:cNvPr>
          <p:cNvSpPr/>
          <p:nvPr/>
        </p:nvSpPr>
        <p:spPr>
          <a:xfrm>
            <a:off x="7177996" y="4550100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F982CBC-AD69-6BFF-3605-4465A5965A6D}"/>
              </a:ext>
            </a:extLst>
          </p:cNvPr>
          <p:cNvSpPr/>
          <p:nvPr/>
        </p:nvSpPr>
        <p:spPr>
          <a:xfrm>
            <a:off x="8580056" y="4556171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ECC9280-08EA-86DD-6AE0-9242F62404BC}"/>
              </a:ext>
            </a:extLst>
          </p:cNvPr>
          <p:cNvSpPr txBox="1"/>
          <p:nvPr/>
        </p:nvSpPr>
        <p:spPr>
          <a:xfrm>
            <a:off x="8731702" y="4527350"/>
            <a:ext cx="14045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Guidance Module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D74B1B-DFEB-A611-1D54-9B07568AE5DD}"/>
              </a:ext>
            </a:extLst>
          </p:cNvPr>
          <p:cNvSpPr txBox="1"/>
          <p:nvPr/>
        </p:nvSpPr>
        <p:spPr>
          <a:xfrm>
            <a:off x="9722002" y="4521704"/>
            <a:ext cx="14045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Outbound Integration Module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EF3FCF-0333-874A-DB6B-F58ECA16957F}"/>
              </a:ext>
            </a:extLst>
          </p:cNvPr>
          <p:cNvSpPr/>
          <p:nvPr/>
        </p:nvSpPr>
        <p:spPr>
          <a:xfrm>
            <a:off x="9606739" y="4548228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7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20584EA-F99D-3874-59AA-0C68A1876BBB}"/>
              </a:ext>
            </a:extLst>
          </p:cNvPr>
          <p:cNvSpPr txBox="1"/>
          <p:nvPr/>
        </p:nvSpPr>
        <p:spPr>
          <a:xfrm>
            <a:off x="1990063" y="1727518"/>
            <a:ext cx="1142581" cy="2474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334" b="1" kern="0" dirty="0">
                <a:solidFill>
                  <a:srgbClr val="000000"/>
                </a:solidFill>
                <a:latin typeface="Bosch Office Sans" pitchFamily="34" charset="0"/>
              </a:rPr>
              <a:t>Entry Point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8ACE188-6982-260C-9535-7CD81D3D3F82}"/>
              </a:ext>
            </a:extLst>
          </p:cNvPr>
          <p:cNvSpPr txBox="1"/>
          <p:nvPr/>
        </p:nvSpPr>
        <p:spPr>
          <a:xfrm>
            <a:off x="3945694" y="5621126"/>
            <a:ext cx="1117844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Core Module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5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83ADC-BDAA-BA4C-903F-48767DBC7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893" y="-4617643"/>
            <a:ext cx="7551235" cy="167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Functional View - Multi-Site Scenario</a:t>
            </a:r>
          </a:p>
        </p:txBody>
      </p:sp>
      <p:sp>
        <p:nvSpPr>
          <p:cNvPr id="76" name="Google Shape;3088;p58">
            <a:extLst>
              <a:ext uri="{FF2B5EF4-FFF2-40B4-BE49-F238E27FC236}">
                <a16:creationId xmlns:a16="http://schemas.microsoft.com/office/drawing/2014/main" id="{9FC57532-6184-9BAE-57C5-96AADC9668CD}"/>
              </a:ext>
            </a:extLst>
          </p:cNvPr>
          <p:cNvSpPr/>
          <p:nvPr/>
        </p:nvSpPr>
        <p:spPr>
          <a:xfrm>
            <a:off x="9298316" y="1034959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1C7940-8E2F-7044-D3A3-E61816BFC550}"/>
              </a:ext>
            </a:extLst>
          </p:cNvPr>
          <p:cNvSpPr txBox="1"/>
          <p:nvPr/>
        </p:nvSpPr>
        <p:spPr>
          <a:xfrm>
            <a:off x="9298317" y="1088467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32F9039-DCC3-8160-7A6F-5B6466EB77F2}"/>
              </a:ext>
            </a:extLst>
          </p:cNvPr>
          <p:cNvSpPr/>
          <p:nvPr/>
        </p:nvSpPr>
        <p:spPr>
          <a:xfrm rot="16200000">
            <a:off x="8771994" y="3083888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0EDC53-2F78-C1A3-C093-DE103D7390B5}"/>
              </a:ext>
            </a:extLst>
          </p:cNvPr>
          <p:cNvCxnSpPr>
            <a:cxnSpLocks/>
          </p:cNvCxnSpPr>
          <p:nvPr/>
        </p:nvCxnSpPr>
        <p:spPr>
          <a:xfrm>
            <a:off x="10434760" y="2229388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5F4842D-B8FA-8F0F-B18A-840045430BE1}"/>
              </a:ext>
            </a:extLst>
          </p:cNvPr>
          <p:cNvSpPr/>
          <p:nvPr/>
        </p:nvSpPr>
        <p:spPr>
          <a:xfrm>
            <a:off x="9597831" y="2753162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E1B92E5-A410-83E2-446F-B75BCEC3C84A}"/>
              </a:ext>
            </a:extLst>
          </p:cNvPr>
          <p:cNvSpPr/>
          <p:nvPr/>
        </p:nvSpPr>
        <p:spPr>
          <a:xfrm>
            <a:off x="9597831" y="3485487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ecommendations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0870335-3BE7-2C02-3393-E54753C21FCF}"/>
              </a:ext>
            </a:extLst>
          </p:cNvPr>
          <p:cNvSpPr/>
          <p:nvPr/>
        </p:nvSpPr>
        <p:spPr>
          <a:xfrm>
            <a:off x="9597831" y="4253324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B035731-7F8D-04AA-83A4-6F2DB3A62CB8}"/>
              </a:ext>
            </a:extLst>
          </p:cNvPr>
          <p:cNvSpPr/>
          <p:nvPr/>
        </p:nvSpPr>
        <p:spPr>
          <a:xfrm>
            <a:off x="9588307" y="5015585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532EF83-114A-49F9-1AD4-D064E1E19DA3}"/>
              </a:ext>
            </a:extLst>
          </p:cNvPr>
          <p:cNvSpPr/>
          <p:nvPr/>
        </p:nvSpPr>
        <p:spPr>
          <a:xfrm>
            <a:off x="10484920" y="5015585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1680160-2BC5-6F84-D77E-2D201D159BBF}"/>
              </a:ext>
            </a:extLst>
          </p:cNvPr>
          <p:cNvSpPr txBox="1"/>
          <p:nvPr/>
        </p:nvSpPr>
        <p:spPr>
          <a:xfrm>
            <a:off x="9468818" y="5567336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11" name="Straight Arrow Connector 95">
            <a:extLst>
              <a:ext uri="{FF2B5EF4-FFF2-40B4-BE49-F238E27FC236}">
                <a16:creationId xmlns:a16="http://schemas.microsoft.com/office/drawing/2014/main" id="{40CD7154-107A-1C0E-4970-EB409959FDFE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457844" y="3156593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95">
            <a:extLst>
              <a:ext uri="{FF2B5EF4-FFF2-40B4-BE49-F238E27FC236}">
                <a16:creationId xmlns:a16="http://schemas.microsoft.com/office/drawing/2014/main" id="{B86A3F93-6E78-382A-4DE1-64B74EC01A94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0457844" y="3888917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5">
            <a:extLst>
              <a:ext uri="{FF2B5EF4-FFF2-40B4-BE49-F238E27FC236}">
                <a16:creationId xmlns:a16="http://schemas.microsoft.com/office/drawing/2014/main" id="{8C55E6D0-EF65-CF6A-3402-C47920543122}"/>
              </a:ext>
            </a:extLst>
          </p:cNvPr>
          <p:cNvCxnSpPr>
            <a:cxnSpLocks/>
            <a:stCxn id="82" idx="2"/>
            <a:endCxn id="104" idx="0"/>
          </p:cNvCxnSpPr>
          <p:nvPr/>
        </p:nvCxnSpPr>
        <p:spPr>
          <a:xfrm rot="5400000">
            <a:off x="10047390" y="4605131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95">
            <a:extLst>
              <a:ext uri="{FF2B5EF4-FFF2-40B4-BE49-F238E27FC236}">
                <a16:creationId xmlns:a16="http://schemas.microsoft.com/office/drawing/2014/main" id="{F8F5136E-9E95-9BFF-DC07-E91B368581F5}"/>
              </a:ext>
            </a:extLst>
          </p:cNvPr>
          <p:cNvCxnSpPr>
            <a:cxnSpLocks/>
            <a:stCxn id="82" idx="2"/>
            <a:endCxn id="106" idx="0"/>
          </p:cNvCxnSpPr>
          <p:nvPr/>
        </p:nvCxnSpPr>
        <p:spPr>
          <a:xfrm rot="16200000" flipH="1">
            <a:off x="10500201" y="4614398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D350C4E-0556-81F9-5DE0-BAAA147CE77F}"/>
              </a:ext>
            </a:extLst>
          </p:cNvPr>
          <p:cNvSpPr/>
          <p:nvPr/>
        </p:nvSpPr>
        <p:spPr>
          <a:xfrm>
            <a:off x="9910268" y="1986180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F94F7A4-4DCF-6E51-DE84-E7FE503F826B}"/>
              </a:ext>
            </a:extLst>
          </p:cNvPr>
          <p:cNvSpPr txBox="1"/>
          <p:nvPr/>
        </p:nvSpPr>
        <p:spPr>
          <a:xfrm>
            <a:off x="9683128" y="1569877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Failure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F55D9DD-A45C-B61F-D0CE-0F1262811FAD}"/>
              </a:ext>
            </a:extLst>
          </p:cNvPr>
          <p:cNvCxnSpPr>
            <a:cxnSpLocks/>
          </p:cNvCxnSpPr>
          <p:nvPr/>
        </p:nvCxnSpPr>
        <p:spPr>
          <a:xfrm>
            <a:off x="10437850" y="1748447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C5AD28F2-86CB-E13D-59DA-2F83B20FE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605" y="1088467"/>
            <a:ext cx="7497241" cy="4640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6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EB463A62-6D2E-BB9E-8158-9C6B73BF0D6A}"/>
              </a:ext>
            </a:extLst>
          </p:cNvPr>
          <p:cNvGraphicFramePr>
            <a:graphicFrameLocks noGrp="1"/>
          </p:cNvGraphicFramePr>
          <p:nvPr/>
        </p:nvGraphicFramePr>
        <p:xfrm>
          <a:off x="152591" y="1374501"/>
          <a:ext cx="11806401" cy="475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24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923330368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180396949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1802760069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3736084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896008745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844088733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161528160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557927052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2435961611"/>
                    </a:ext>
                  </a:extLst>
                </a:gridCol>
                <a:gridCol w="699224">
                  <a:extLst>
                    <a:ext uri="{9D8B030D-6E8A-4147-A177-3AD203B41FA5}">
                      <a16:colId xmlns:a16="http://schemas.microsoft.com/office/drawing/2014/main" val="1562536905"/>
                    </a:ext>
                  </a:extLst>
                </a:gridCol>
              </a:tblGrid>
              <a:tr h="529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M2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M3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M4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M5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M6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Bosch Office Sans" pitchFamily="2" charset="0"/>
                          <a:ea typeface="+mn-ea"/>
                          <a:cs typeface="+mn-cs"/>
                        </a:rPr>
                        <a:t>M7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M8</a:t>
                      </a:r>
                    </a:p>
                  </a:txBody>
                  <a:tcPr marL="68575" marR="68575" marT="34288" marB="34288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M9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M10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M11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M12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M13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M14</a:t>
                      </a:r>
                    </a:p>
                  </a:txBody>
                  <a:tcPr marL="68575" marR="68575" marT="34288" marB="34288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M15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M16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Bosch Office Sans" pitchFamily="2" charset="0"/>
                        </a:rPr>
                        <a:t>M17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4225104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endParaRPr lang="en-US" sz="1200" b="1" kern="1200">
                        <a:solidFill>
                          <a:schemeClr val="lt1"/>
                        </a:solidFill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z</a:t>
                      </a:r>
                    </a:p>
                  </a:txBody>
                  <a:tcPr marL="68575" marR="68575" marT="34288" marB="34288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75" marR="68575" marT="34288" marB="3428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E5FAA373-F3A2-F0DB-BDAB-FFB9F1F8D4A7}"/>
              </a:ext>
            </a:extLst>
          </p:cNvPr>
          <p:cNvSpPr/>
          <p:nvPr/>
        </p:nvSpPr>
        <p:spPr>
          <a:xfrm>
            <a:off x="152591" y="1921497"/>
            <a:ext cx="10438623" cy="758167"/>
          </a:xfrm>
          <a:prstGeom prst="homePlate">
            <a:avLst/>
          </a:prstGeom>
          <a:solidFill>
            <a:srgbClr val="0070C0">
              <a:alpha val="80000"/>
            </a:srgbClr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srgbClr val="FFC000"/>
                </a:solidFill>
                <a:latin typeface="Bosch Office Sans" pitchFamily="2" charset="0"/>
              </a:rPr>
              <a:t>										Base Module Development </a:t>
            </a:r>
          </a:p>
          <a:p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RBAC				Multimodal conversations			UI/UX	            Session Management 			Multichannel support			Multilingual Conversation   SSO Integration (AD)			Persona based Personalization</a:t>
            </a:r>
          </a:p>
          <a:p>
            <a:pPr lvl="8"/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				</a:t>
            </a:r>
          </a:p>
          <a:p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Persona based personalization 			</a:t>
            </a:r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FB176390-4E79-9BB6-5365-7087692A1A70}"/>
              </a:ext>
            </a:extLst>
          </p:cNvPr>
          <p:cNvSpPr/>
          <p:nvPr/>
        </p:nvSpPr>
        <p:spPr>
          <a:xfrm>
            <a:off x="8546488" y="1193057"/>
            <a:ext cx="3477124" cy="150697"/>
          </a:xfrm>
          <a:prstGeom prst="leftRightArrow">
            <a:avLst/>
          </a:prstGeom>
          <a:solidFill>
            <a:srgbClr val="B57713">
              <a:alpha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65">
              <a:defRPr/>
            </a:pPr>
            <a:endParaRPr lang="en-US" sz="179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2EA862-EAEC-4B45-33D0-845CC339A729}"/>
              </a:ext>
            </a:extLst>
          </p:cNvPr>
          <p:cNvSpPr txBox="1"/>
          <p:nvPr/>
        </p:nvSpPr>
        <p:spPr>
          <a:xfrm>
            <a:off x="3332104" y="861952"/>
            <a:ext cx="4344378" cy="303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265">
              <a:lnSpc>
                <a:spcPts val="2298"/>
              </a:lnSpc>
              <a:spcBef>
                <a:spcPts val="500"/>
              </a:spcBef>
              <a:defRPr/>
            </a:pPr>
            <a:r>
              <a:rPr lang="en-US" sz="1400" b="1" kern="0">
                <a:solidFill>
                  <a:srgbClr val="000000"/>
                </a:solidFill>
                <a:latin typeface="Bosch Office Sans"/>
              </a:rPr>
              <a:t>MVP – 01 &amp; 02 development - 2025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1F0699DE-5F05-AEB2-4F6E-0F57BB33FA05}"/>
              </a:ext>
            </a:extLst>
          </p:cNvPr>
          <p:cNvSpPr/>
          <p:nvPr/>
        </p:nvSpPr>
        <p:spPr>
          <a:xfrm>
            <a:off x="183633" y="1186331"/>
            <a:ext cx="8348482" cy="156347"/>
          </a:xfrm>
          <a:prstGeom prst="leftRightArrow">
            <a:avLst/>
          </a:prstGeom>
          <a:solidFill>
            <a:srgbClr val="C00C79">
              <a:alpha val="80000"/>
            </a:srgb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265">
              <a:defRPr/>
            </a:pPr>
            <a:endParaRPr lang="en-US" sz="179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7" name="Arrow: Pentagon 96">
            <a:extLst>
              <a:ext uri="{FF2B5EF4-FFF2-40B4-BE49-F238E27FC236}">
                <a16:creationId xmlns:a16="http://schemas.microsoft.com/office/drawing/2014/main" id="{922EADA5-B217-B51C-1851-4983263F3733}"/>
              </a:ext>
            </a:extLst>
          </p:cNvPr>
          <p:cNvSpPr/>
          <p:nvPr/>
        </p:nvSpPr>
        <p:spPr>
          <a:xfrm>
            <a:off x="4360540" y="3599349"/>
            <a:ext cx="4124658" cy="1041655"/>
          </a:xfrm>
          <a:prstGeom prst="homePlate">
            <a:avLst/>
          </a:prstGeom>
          <a:solidFill>
            <a:srgbClr val="006666">
              <a:alpha val="9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srgbClr val="FFC000"/>
                </a:solidFill>
                <a:latin typeface="Bosch Office Sans" pitchFamily="2" charset="0"/>
              </a:rPr>
              <a:t>MVP02 Development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endParaRPr lang="en-US" sz="1100" kern="0" dirty="0">
              <a:solidFill>
                <a:prstClr val="white"/>
              </a:solidFill>
              <a:latin typeface="Bosch Office Sans" pitchFamily="2" charset="0"/>
            </a:endParaRP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Technician Assistant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Predictive failure assessment – 1/2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Inventory recommendation – 1/2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C63E4ED1-7ED6-21A4-E078-C866B59DA7C5}"/>
              </a:ext>
            </a:extLst>
          </p:cNvPr>
          <p:cNvSpPr/>
          <p:nvPr/>
        </p:nvSpPr>
        <p:spPr>
          <a:xfrm>
            <a:off x="8507870" y="4495954"/>
            <a:ext cx="3511621" cy="1041655"/>
          </a:xfrm>
          <a:prstGeom prst="homePlate">
            <a:avLst/>
          </a:prstGeom>
          <a:solidFill>
            <a:srgbClr val="3366FF">
              <a:alpha val="9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srgbClr val="FFC000"/>
                </a:solidFill>
                <a:latin typeface="Bosch Office Sans" pitchFamily="2" charset="0"/>
              </a:rPr>
              <a:t>MVP03 Development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Predictive failure assessment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Inventory recommendation – 2/2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108" name="Arrow: Pentagon 107">
            <a:extLst>
              <a:ext uri="{FF2B5EF4-FFF2-40B4-BE49-F238E27FC236}">
                <a16:creationId xmlns:a16="http://schemas.microsoft.com/office/drawing/2014/main" id="{14B267F7-245D-158D-1BCC-E11B82311719}"/>
              </a:ext>
            </a:extLst>
          </p:cNvPr>
          <p:cNvSpPr/>
          <p:nvPr/>
        </p:nvSpPr>
        <p:spPr>
          <a:xfrm>
            <a:off x="2930787" y="3751864"/>
            <a:ext cx="1428277" cy="54699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112" name="Arrow: Pentagon 111">
            <a:extLst>
              <a:ext uri="{FF2B5EF4-FFF2-40B4-BE49-F238E27FC236}">
                <a16:creationId xmlns:a16="http://schemas.microsoft.com/office/drawing/2014/main" id="{0CE02A20-C80A-1323-BDC4-A723BCC32CAB}"/>
              </a:ext>
            </a:extLst>
          </p:cNvPr>
          <p:cNvSpPr/>
          <p:nvPr/>
        </p:nvSpPr>
        <p:spPr>
          <a:xfrm>
            <a:off x="310614" y="3751865"/>
            <a:ext cx="1271499" cy="380293"/>
          </a:xfrm>
          <a:prstGeom prst="homePlate">
            <a:avLst/>
          </a:prstGeom>
          <a:solidFill>
            <a:srgbClr val="FFCC99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latin typeface="Bosch Office Sans" pitchFamily="2" charset="0"/>
              </a:rPr>
              <a:t>Infra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1244-40DA-B788-1F35-E1FA92408A93}"/>
              </a:ext>
            </a:extLst>
          </p:cNvPr>
          <p:cNvSpPr txBox="1">
            <a:spLocks/>
          </p:cNvSpPr>
          <p:nvPr/>
        </p:nvSpPr>
        <p:spPr>
          <a:xfrm>
            <a:off x="77749" y="165808"/>
            <a:ext cx="11734640" cy="43209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599" b="1">
                <a:solidFill>
                  <a:srgbClr val="CC3399"/>
                </a:solidFill>
                <a:latin typeface="Bosch Office Sans" pitchFamily="2" charset="0"/>
              </a:rPr>
              <a:t>MVP Roadmap for </a:t>
            </a:r>
            <a:r>
              <a:rPr lang="en-US" sz="9599" b="1" err="1">
                <a:solidFill>
                  <a:srgbClr val="CC3399"/>
                </a:solidFill>
                <a:latin typeface="Bosch Office Sans" pitchFamily="2" charset="0"/>
              </a:rPr>
              <a:t>IndAIGenious</a:t>
            </a:r>
            <a:endParaRPr lang="en-US" sz="9599" b="1">
              <a:solidFill>
                <a:srgbClr val="CC3399"/>
              </a:solidFill>
              <a:latin typeface="Bosch Office Sans" pitchFamily="2" charset="0"/>
            </a:endParaRPr>
          </a:p>
          <a:p>
            <a:pPr marL="0" indent="0">
              <a:buNone/>
            </a:pPr>
            <a:r>
              <a:rPr lang="en-US" sz="8000" b="1">
                <a:solidFill>
                  <a:srgbClr val="006666"/>
                </a:solidFill>
                <a:latin typeface="Bosch Office Sans" pitchFamily="2" charset="0"/>
              </a:rPr>
              <a:t>Key Milestones</a:t>
            </a:r>
          </a:p>
          <a:p>
            <a:pPr marL="0" indent="0">
              <a:buNone/>
            </a:pPr>
            <a:endParaRPr lang="en-US" sz="2400" b="1">
              <a:solidFill>
                <a:srgbClr val="CC3399"/>
              </a:solidFill>
              <a:latin typeface="Bosch Office Sans" pitchFamily="2" charset="0"/>
            </a:endParaRPr>
          </a:p>
        </p:txBody>
      </p:sp>
      <p:sp>
        <p:nvSpPr>
          <p:cNvPr id="99" name="Arrow: Pentagon 98">
            <a:extLst>
              <a:ext uri="{FF2B5EF4-FFF2-40B4-BE49-F238E27FC236}">
                <a16:creationId xmlns:a16="http://schemas.microsoft.com/office/drawing/2014/main" id="{DF5B0598-AA77-ED5E-2502-69AF3011A197}"/>
              </a:ext>
            </a:extLst>
          </p:cNvPr>
          <p:cNvSpPr/>
          <p:nvPr/>
        </p:nvSpPr>
        <p:spPr>
          <a:xfrm>
            <a:off x="7986362" y="8782692"/>
            <a:ext cx="2605030" cy="463691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latin typeface="Bosch Office Sans" pitchFamily="2" charset="0"/>
              </a:rPr>
              <a:t>Support &amp; Maintenance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C9C27BC-5F73-A83F-D87A-6552DBB00EEC}"/>
              </a:ext>
            </a:extLst>
          </p:cNvPr>
          <p:cNvSpPr/>
          <p:nvPr/>
        </p:nvSpPr>
        <p:spPr>
          <a:xfrm>
            <a:off x="172510" y="4487178"/>
            <a:ext cx="3260259" cy="1619739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11" u="sng" dirty="0">
                <a:solidFill>
                  <a:schemeClr val="tx1"/>
                </a:solidFill>
                <a:latin typeface="Bosch Office Sans" pitchFamily="2" charset="0"/>
              </a:rPr>
              <a:t>Module Prototypes 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Base Module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Centralized knowledge base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Technician Assistant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Predictive failure assessment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Condition monitoring of critical assets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Inventory recommendations</a:t>
            </a:r>
          </a:p>
          <a:p>
            <a:pPr marL="190550" indent="-190550">
              <a:buFont typeface="Arial" panose="020B0604020202020204" pitchFamily="34" charset="0"/>
              <a:buChar char="•"/>
            </a:pPr>
            <a:r>
              <a:rPr lang="en-US" sz="1111" dirty="0">
                <a:solidFill>
                  <a:schemeClr val="tx1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31EF4205-D658-5871-AA4D-9C875754A822}"/>
              </a:ext>
            </a:extLst>
          </p:cNvPr>
          <p:cNvSpPr/>
          <p:nvPr/>
        </p:nvSpPr>
        <p:spPr>
          <a:xfrm>
            <a:off x="319002" y="2762272"/>
            <a:ext cx="4065845" cy="927803"/>
          </a:xfrm>
          <a:prstGeom prst="homePlate">
            <a:avLst/>
          </a:prstGeom>
          <a:solidFill>
            <a:srgbClr val="243C78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rgbClr val="FFC000"/>
                </a:solidFill>
                <a:latin typeface="Bosch Office Sans" pitchFamily="2" charset="0"/>
              </a:rPr>
              <a:t>MVP01 Development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Centralized knowledge base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Condition Monitoring Failure Assessment</a:t>
            </a:r>
          </a:p>
          <a:p>
            <a:pPr marL="171438" indent="-171438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prstClr val="white"/>
                </a:solidFill>
                <a:latin typeface="Bosch Office Sans" pitchFamily="2" charset="0"/>
              </a:rPr>
              <a:t>Technician Assistant -1/2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843067-3EDB-4CC6-8914-7770213631C3}"/>
              </a:ext>
            </a:extLst>
          </p:cNvPr>
          <p:cNvSpPr/>
          <p:nvPr/>
        </p:nvSpPr>
        <p:spPr>
          <a:xfrm>
            <a:off x="7148429" y="4723612"/>
            <a:ext cx="1357966" cy="54699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6FC098-0781-5BB6-82F1-694EB21161FB}"/>
              </a:ext>
            </a:extLst>
          </p:cNvPr>
          <p:cNvSpPr/>
          <p:nvPr/>
        </p:nvSpPr>
        <p:spPr>
          <a:xfrm>
            <a:off x="10591215" y="5559920"/>
            <a:ext cx="1428277" cy="54699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40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A1BBD-FE1D-731A-E283-6D34251D6B1B}"/>
              </a:ext>
            </a:extLst>
          </p:cNvPr>
          <p:cNvSpPr txBox="1"/>
          <p:nvPr/>
        </p:nvSpPr>
        <p:spPr>
          <a:xfrm>
            <a:off x="8714181" y="868677"/>
            <a:ext cx="4344378" cy="303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265">
              <a:lnSpc>
                <a:spcPts val="2298"/>
              </a:lnSpc>
              <a:spcBef>
                <a:spcPts val="500"/>
              </a:spcBef>
              <a:defRPr/>
            </a:pPr>
            <a:r>
              <a:rPr lang="en-US" sz="1400" b="1" kern="0">
                <a:solidFill>
                  <a:srgbClr val="000000"/>
                </a:solidFill>
                <a:latin typeface="Bosch Office Sans"/>
              </a:rPr>
              <a:t>MVP – 03 development - 2026</a:t>
            </a:r>
          </a:p>
        </p:txBody>
      </p:sp>
    </p:spTree>
    <p:extLst>
      <p:ext uri="{BB962C8B-B14F-4D97-AF65-F5344CB8AC3E}">
        <p14:creationId xmlns:p14="http://schemas.microsoft.com/office/powerpoint/2010/main" val="377909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11616432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Functional 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11904373" cy="455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Functional Flow of IndAIGenious Modules</a:t>
            </a:r>
            <a:endParaRPr lang="en-US" sz="1778" kern="0" dirty="0">
              <a:solidFill>
                <a:srgbClr val="007BC0"/>
              </a:solidFill>
              <a:latin typeface="Bosch Office Sans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4CE53-F34F-1504-64A6-EBF28B0CD1DB}"/>
              </a:ext>
            </a:extLst>
          </p:cNvPr>
          <p:cNvSpPr txBox="1"/>
          <p:nvPr/>
        </p:nvSpPr>
        <p:spPr>
          <a:xfrm>
            <a:off x="9273893" y="199536"/>
            <a:ext cx="2630323" cy="5057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222"/>
              </a:spcBef>
              <a:defRPr/>
            </a:pPr>
            <a:r>
              <a:rPr lang="en-US" sz="778" kern="0" dirty="0">
                <a:solidFill>
                  <a:srgbClr val="B2B3B5"/>
                </a:solidFill>
                <a:latin typeface="Bosch Office Sans" pitchFamily="34" charset="0"/>
              </a:rPr>
              <a:t>BYOM: Bring Your Own Model</a:t>
            </a:r>
          </a:p>
          <a:p>
            <a:pPr defTabSz="1016264">
              <a:spcBef>
                <a:spcPts val="222"/>
              </a:spcBef>
              <a:defRPr/>
            </a:pPr>
            <a:r>
              <a:rPr lang="en-US" sz="778" kern="0" dirty="0">
                <a:solidFill>
                  <a:srgbClr val="B2B3B5"/>
                </a:solidFill>
                <a:latin typeface="Bosch Office Sans" pitchFamily="34" charset="0"/>
              </a:rPr>
              <a:t>CM: Condition Monitoring</a:t>
            </a:r>
          </a:p>
          <a:p>
            <a:pPr defTabSz="1016264">
              <a:spcBef>
                <a:spcPts val="222"/>
              </a:spcBef>
              <a:defRPr/>
            </a:pPr>
            <a:r>
              <a:rPr lang="en-US" sz="778" kern="0" dirty="0">
                <a:solidFill>
                  <a:srgbClr val="B2B3B5"/>
                </a:solidFill>
                <a:latin typeface="Bosch Office Sans" pitchFamily="34" charset="0"/>
              </a:rPr>
              <a:t>MT: Manual Trigger (On Breakdown Push Notification)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1193E37-7780-6C4C-87F3-ABAA5682FB93}"/>
              </a:ext>
            </a:extLst>
          </p:cNvPr>
          <p:cNvSpPr/>
          <p:nvPr/>
        </p:nvSpPr>
        <p:spPr>
          <a:xfrm>
            <a:off x="541977" y="2367857"/>
            <a:ext cx="2140044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Predictive Maintenance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D6591FE-0151-572C-C4E5-C3B02750705F}"/>
              </a:ext>
            </a:extLst>
          </p:cNvPr>
          <p:cNvSpPr/>
          <p:nvPr/>
        </p:nvSpPr>
        <p:spPr>
          <a:xfrm>
            <a:off x="3022848" y="2367857"/>
            <a:ext cx="2140044" cy="232206"/>
          </a:xfrm>
          <a:prstGeom prst="roundRect">
            <a:avLst/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Condition Monitoring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C54983-58B1-16AB-55F6-8256DFD48848}"/>
              </a:ext>
            </a:extLst>
          </p:cNvPr>
          <p:cNvSpPr txBox="1"/>
          <p:nvPr/>
        </p:nvSpPr>
        <p:spPr>
          <a:xfrm>
            <a:off x="839332" y="1941841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BYOM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DD6F38-63AE-59F3-EC1A-290CD7D7A4CC}"/>
              </a:ext>
            </a:extLst>
          </p:cNvPr>
          <p:cNvSpPr txBox="1"/>
          <p:nvPr/>
        </p:nvSpPr>
        <p:spPr>
          <a:xfrm>
            <a:off x="3320204" y="1941841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CM (BYOM)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7D700F-FBCF-C79B-3406-5E21CC6CF743}"/>
              </a:ext>
            </a:extLst>
          </p:cNvPr>
          <p:cNvCxnSpPr>
            <a:cxnSpLocks/>
          </p:cNvCxnSpPr>
          <p:nvPr/>
        </p:nvCxnSpPr>
        <p:spPr>
          <a:xfrm>
            <a:off x="1594054" y="2120410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9205B2-3657-11DF-22AC-99CDBD97A065}"/>
              </a:ext>
            </a:extLst>
          </p:cNvPr>
          <p:cNvCxnSpPr>
            <a:cxnSpLocks/>
          </p:cNvCxnSpPr>
          <p:nvPr/>
        </p:nvCxnSpPr>
        <p:spPr>
          <a:xfrm>
            <a:off x="4091261" y="2120410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C5AEE0E-B601-3339-D1CD-B081B7203ABF}"/>
              </a:ext>
            </a:extLst>
          </p:cNvPr>
          <p:cNvSpPr/>
          <p:nvPr/>
        </p:nvSpPr>
        <p:spPr>
          <a:xfrm>
            <a:off x="810261" y="3203795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Predictive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7CBCD5E-1FA2-58BB-82EB-10C3C02C1210}"/>
              </a:ext>
            </a:extLst>
          </p:cNvPr>
          <p:cNvSpPr/>
          <p:nvPr/>
        </p:nvSpPr>
        <p:spPr>
          <a:xfrm>
            <a:off x="724706" y="3274375"/>
            <a:ext cx="190846" cy="213290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67" b="1" kern="0" dirty="0">
                <a:solidFill>
                  <a:prstClr val="white"/>
                </a:solidFill>
                <a:latin typeface="Bosch Office Sans"/>
              </a:rPr>
              <a:t>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8696BD-B3E5-C22D-7D15-5333BB8E85FC}"/>
              </a:ext>
            </a:extLst>
          </p:cNvPr>
          <p:cNvGrpSpPr/>
          <p:nvPr/>
        </p:nvGrpSpPr>
        <p:grpSpPr>
          <a:xfrm>
            <a:off x="3195710" y="3203795"/>
            <a:ext cx="1815449" cy="403430"/>
            <a:chOff x="6069191" y="2281594"/>
            <a:chExt cx="1633484" cy="36299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8F6DD1-CB5D-4AEF-15AF-0A53B43D8D97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Condition Monitoring Failure Assessment</a:t>
              </a:r>
              <a:endParaRPr lang="en-US" sz="889" b="1" kern="0" dirty="0">
                <a:solidFill>
                  <a:prstClr val="white"/>
                </a:solidFill>
                <a:latin typeface="Bosch Office San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2F9E6E-4C3B-9453-3E62-6417BD6F5EEE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989098-1CDB-1596-4906-9C663F5AD145}"/>
              </a:ext>
            </a:extLst>
          </p:cNvPr>
          <p:cNvGrpSpPr/>
          <p:nvPr/>
        </p:nvGrpSpPr>
        <p:grpSpPr>
          <a:xfrm>
            <a:off x="5968009" y="2296868"/>
            <a:ext cx="1815449" cy="403430"/>
            <a:chOff x="6069191" y="2281594"/>
            <a:chExt cx="1633484" cy="36299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B5E4837-CA8A-8C0E-70E8-FF73AEE1244D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Resolution and technician recommendation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A1FD8E-96FD-A6F4-5E96-902320398B8D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8E71E85-39EF-55BA-D846-8EFF3FCD051C}"/>
              </a:ext>
            </a:extLst>
          </p:cNvPr>
          <p:cNvGrpSpPr/>
          <p:nvPr/>
        </p:nvGrpSpPr>
        <p:grpSpPr>
          <a:xfrm>
            <a:off x="5968009" y="4355545"/>
            <a:ext cx="1815449" cy="403430"/>
            <a:chOff x="6069191" y="2281594"/>
            <a:chExt cx="1633484" cy="36299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C1EF9A7-59E6-F8B5-B1FF-E915BD9A2E98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Technician Assistant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FCB309E-8772-93CA-406E-B86008F788C1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6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46513D9-097A-88EE-B8CC-F2452BBEF277}"/>
              </a:ext>
            </a:extLst>
          </p:cNvPr>
          <p:cNvGrpSpPr/>
          <p:nvPr/>
        </p:nvGrpSpPr>
        <p:grpSpPr>
          <a:xfrm>
            <a:off x="5968009" y="3386674"/>
            <a:ext cx="1815449" cy="403430"/>
            <a:chOff x="6069191" y="2281594"/>
            <a:chExt cx="1633484" cy="36299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70F3FC5-D9C7-4C26-42A5-4ABC3B84D0AD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Inventory recommendations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FC09AF1-9316-D593-7A63-DBA0FC113AFB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5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65B153-0AEE-ABE5-60D6-E3DD077DD5D6}"/>
              </a:ext>
            </a:extLst>
          </p:cNvPr>
          <p:cNvGrpSpPr/>
          <p:nvPr/>
        </p:nvGrpSpPr>
        <p:grpSpPr>
          <a:xfrm>
            <a:off x="9276670" y="3391338"/>
            <a:ext cx="1815449" cy="403430"/>
            <a:chOff x="6069191" y="2281594"/>
            <a:chExt cx="1633484" cy="36299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3E284268-4D1B-5EC7-8F0D-07A828267DA5}"/>
                </a:ext>
              </a:extLst>
            </p:cNvPr>
            <p:cNvSpPr/>
            <p:nvPr/>
          </p:nvSpPr>
          <p:spPr>
            <a:xfrm>
              <a:off x="6155050" y="2281594"/>
              <a:ext cx="1547625" cy="362994"/>
            </a:xfrm>
            <a:prstGeom prst="roundRect">
              <a:avLst>
                <a:gd name="adj" fmla="val 17149"/>
              </a:avLst>
            </a:prstGeom>
            <a:solidFill>
              <a:srgbClr val="18837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GB" sz="889" b="1" kern="0" dirty="0">
                  <a:solidFill>
                    <a:prstClr val="white"/>
                  </a:solidFill>
                  <a:latin typeface="Bosch Office Sans"/>
                </a:rPr>
                <a:t>Workflow Integrations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2B4044-B83E-D564-1D0F-2E68F92E10F3}"/>
                </a:ext>
              </a:extLst>
            </p:cNvPr>
            <p:cNvSpPr/>
            <p:nvPr/>
          </p:nvSpPr>
          <p:spPr>
            <a:xfrm>
              <a:off x="6069191" y="2339404"/>
              <a:ext cx="171717" cy="191912"/>
            </a:xfrm>
            <a:prstGeom prst="rect">
              <a:avLst/>
            </a:prstGeom>
            <a:solidFill>
              <a:srgbClr val="D7D7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6264">
                <a:defRPr/>
              </a:pPr>
              <a:r>
                <a:rPr lang="en-US" sz="1167" b="1" kern="0" dirty="0">
                  <a:solidFill>
                    <a:prstClr val="white"/>
                  </a:solidFill>
                  <a:latin typeface="Bosch Office Sans"/>
                </a:rPr>
                <a:t>7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3692E3-5B7B-D62A-EBCE-BF642901E16B}"/>
              </a:ext>
            </a:extLst>
          </p:cNvPr>
          <p:cNvCxnSpPr>
            <a:cxnSpLocks/>
          </p:cNvCxnSpPr>
          <p:nvPr/>
        </p:nvCxnSpPr>
        <p:spPr>
          <a:xfrm>
            <a:off x="1590965" y="2601352"/>
            <a:ext cx="0" cy="599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09CB01-C4B0-C126-D721-1389BA9FF780}"/>
              </a:ext>
            </a:extLst>
          </p:cNvPr>
          <p:cNvCxnSpPr>
            <a:cxnSpLocks/>
          </p:cNvCxnSpPr>
          <p:nvPr/>
        </p:nvCxnSpPr>
        <p:spPr>
          <a:xfrm>
            <a:off x="4074927" y="2616936"/>
            <a:ext cx="0" cy="599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CEB54E-CCC0-8499-24A7-4CC1493733B6}"/>
              </a:ext>
            </a:extLst>
          </p:cNvPr>
          <p:cNvCxnSpPr>
            <a:cxnSpLocks/>
            <a:stCxn id="63" idx="2"/>
            <a:endCxn id="72" idx="1"/>
          </p:cNvCxnSpPr>
          <p:nvPr/>
        </p:nvCxnSpPr>
        <p:spPr>
          <a:xfrm rot="5400000" flipH="1" flipV="1">
            <a:off x="4489847" y="2129062"/>
            <a:ext cx="1139462" cy="1816863"/>
          </a:xfrm>
          <a:prstGeom prst="bentConnector4">
            <a:avLst>
              <a:gd name="adj1" fmla="val -22297"/>
              <a:gd name="adj2" fmla="val 71474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941274-5918-DE3E-FC29-84BB65C34CF7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>
            <a:off x="6923446" y="2700299"/>
            <a:ext cx="0" cy="68637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95">
            <a:extLst>
              <a:ext uri="{FF2B5EF4-FFF2-40B4-BE49-F238E27FC236}">
                <a16:creationId xmlns:a16="http://schemas.microsoft.com/office/drawing/2014/main" id="{A54D81B9-6383-623D-6347-B5113D1B0733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>
            <a:off x="6923446" y="3790104"/>
            <a:ext cx="0" cy="565441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F83F510-9542-6D57-BC53-2F4801479E0B}"/>
              </a:ext>
            </a:extLst>
          </p:cNvPr>
          <p:cNvSpPr/>
          <p:nvPr/>
        </p:nvSpPr>
        <p:spPr>
          <a:xfrm>
            <a:off x="617011" y="5966909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2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7024646-437D-9466-8DCE-08C654D53055}"/>
              </a:ext>
            </a:extLst>
          </p:cNvPr>
          <p:cNvSpPr/>
          <p:nvPr/>
        </p:nvSpPr>
        <p:spPr>
          <a:xfrm>
            <a:off x="820370" y="5966909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A7E672E-4EEA-FB07-9191-C8F1036AD8F8}"/>
              </a:ext>
            </a:extLst>
          </p:cNvPr>
          <p:cNvSpPr txBox="1"/>
          <p:nvPr/>
        </p:nvSpPr>
        <p:spPr>
          <a:xfrm>
            <a:off x="970220" y="5943962"/>
            <a:ext cx="226363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Entry Modules (Failure &amp; Impact Assessment/Q&amp;A)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EB3E175-0082-669B-AC8A-A7609F753F01}"/>
              </a:ext>
            </a:extLst>
          </p:cNvPr>
          <p:cNvSpPr/>
          <p:nvPr/>
        </p:nvSpPr>
        <p:spPr>
          <a:xfrm>
            <a:off x="3218982" y="5966908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2BF888E-7EE3-1F77-330B-A2CC60B10629}"/>
              </a:ext>
            </a:extLst>
          </p:cNvPr>
          <p:cNvSpPr txBox="1"/>
          <p:nvPr/>
        </p:nvSpPr>
        <p:spPr>
          <a:xfrm>
            <a:off x="3569250" y="5941856"/>
            <a:ext cx="1351708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Recommendation Modules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07A7F5A-E724-F0C7-FF0A-278ADF6DA55F}"/>
              </a:ext>
            </a:extLst>
          </p:cNvPr>
          <p:cNvSpPr/>
          <p:nvPr/>
        </p:nvSpPr>
        <p:spPr>
          <a:xfrm>
            <a:off x="3424003" y="5964606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F982CBC-AD69-6BFF-3605-4465A5965A6D}"/>
              </a:ext>
            </a:extLst>
          </p:cNvPr>
          <p:cNvSpPr/>
          <p:nvPr/>
        </p:nvSpPr>
        <p:spPr>
          <a:xfrm>
            <a:off x="4826062" y="5970677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ECC9280-08EA-86DD-6AE0-9242F62404BC}"/>
              </a:ext>
            </a:extLst>
          </p:cNvPr>
          <p:cNvSpPr txBox="1"/>
          <p:nvPr/>
        </p:nvSpPr>
        <p:spPr>
          <a:xfrm>
            <a:off x="4977708" y="5941856"/>
            <a:ext cx="14045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Guidance Module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D74B1B-DFEB-A611-1D54-9B07568AE5DD}"/>
              </a:ext>
            </a:extLst>
          </p:cNvPr>
          <p:cNvSpPr txBox="1"/>
          <p:nvPr/>
        </p:nvSpPr>
        <p:spPr>
          <a:xfrm>
            <a:off x="5968009" y="5936210"/>
            <a:ext cx="14045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667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Outbound Integration Module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EF3FCF-0333-874A-DB6B-F58ECA16957F}"/>
              </a:ext>
            </a:extLst>
          </p:cNvPr>
          <p:cNvSpPr/>
          <p:nvPr/>
        </p:nvSpPr>
        <p:spPr>
          <a:xfrm>
            <a:off x="5852745" y="5962734"/>
            <a:ext cx="168883" cy="144938"/>
          </a:xfrm>
          <a:prstGeom prst="rect">
            <a:avLst/>
          </a:prstGeom>
          <a:solidFill>
            <a:srgbClr val="D7D70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778" b="1" kern="0" dirty="0">
                <a:solidFill>
                  <a:prstClr val="white"/>
                </a:solidFill>
                <a:latin typeface="Bosch Office Sans"/>
              </a:rPr>
              <a:t>7</a:t>
            </a:r>
          </a:p>
        </p:txBody>
      </p:sp>
      <p:cxnSp>
        <p:nvCxnSpPr>
          <p:cNvPr id="12" name="Straight Arrow Connector 95">
            <a:extLst>
              <a:ext uri="{FF2B5EF4-FFF2-40B4-BE49-F238E27FC236}">
                <a16:creationId xmlns:a16="http://schemas.microsoft.com/office/drawing/2014/main" id="{6A62790C-8BDC-65D4-2934-BEBC52CE6F07}"/>
              </a:ext>
            </a:extLst>
          </p:cNvPr>
          <p:cNvCxnSpPr>
            <a:cxnSpLocks/>
            <a:stCxn id="62" idx="2"/>
            <a:endCxn id="72" idx="1"/>
          </p:cNvCxnSpPr>
          <p:nvPr/>
        </p:nvCxnSpPr>
        <p:spPr>
          <a:xfrm rot="5400000" flipH="1" flipV="1">
            <a:off x="3249410" y="888626"/>
            <a:ext cx="1139462" cy="4297735"/>
          </a:xfrm>
          <a:prstGeom prst="bentConnector4">
            <a:avLst>
              <a:gd name="adj1" fmla="val -32790"/>
              <a:gd name="adj2" fmla="val 90375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5">
            <a:extLst>
              <a:ext uri="{FF2B5EF4-FFF2-40B4-BE49-F238E27FC236}">
                <a16:creationId xmlns:a16="http://schemas.microsoft.com/office/drawing/2014/main" id="{D1B9D987-1168-EC09-132A-82782613DA4A}"/>
              </a:ext>
            </a:extLst>
          </p:cNvPr>
          <p:cNvCxnSpPr>
            <a:cxnSpLocks/>
            <a:stCxn id="71" idx="3"/>
            <a:endCxn id="80" idx="0"/>
          </p:cNvCxnSpPr>
          <p:nvPr/>
        </p:nvCxnSpPr>
        <p:spPr>
          <a:xfrm>
            <a:off x="7783459" y="2498584"/>
            <a:ext cx="2448649" cy="892755"/>
          </a:xfrm>
          <a:prstGeom prst="bentConnector2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95">
            <a:extLst>
              <a:ext uri="{FF2B5EF4-FFF2-40B4-BE49-F238E27FC236}">
                <a16:creationId xmlns:a16="http://schemas.microsoft.com/office/drawing/2014/main" id="{25EE2A7D-09D9-3C11-E92F-0FE59CC83954}"/>
              </a:ext>
            </a:extLst>
          </p:cNvPr>
          <p:cNvCxnSpPr>
            <a:cxnSpLocks/>
            <a:stCxn id="74" idx="3"/>
            <a:endCxn id="80" idx="2"/>
          </p:cNvCxnSpPr>
          <p:nvPr/>
        </p:nvCxnSpPr>
        <p:spPr>
          <a:xfrm flipV="1">
            <a:off x="7783459" y="3794768"/>
            <a:ext cx="2448649" cy="762492"/>
          </a:xfrm>
          <a:prstGeom prst="bentConnector2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95">
            <a:extLst>
              <a:ext uri="{FF2B5EF4-FFF2-40B4-BE49-F238E27FC236}">
                <a16:creationId xmlns:a16="http://schemas.microsoft.com/office/drawing/2014/main" id="{2B375FD3-693F-49EE-FF33-668D0F8D7859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7783459" y="3562233"/>
            <a:ext cx="1493212" cy="26156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4184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294913" y="1069450"/>
            <a:ext cx="11471996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-94453" y="3103581"/>
            <a:ext cx="3507099" cy="1703733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0BB448-32A2-9FB5-5A6E-E8B63D73C536}"/>
              </a:ext>
            </a:extLst>
          </p:cNvPr>
          <p:cNvSpPr/>
          <p:nvPr/>
        </p:nvSpPr>
        <p:spPr>
          <a:xfrm rot="16200000">
            <a:off x="1664481" y="3103582"/>
            <a:ext cx="3507099" cy="1703733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281556-447E-3642-31F9-14DEEABAA400}"/>
              </a:ext>
            </a:extLst>
          </p:cNvPr>
          <p:cNvSpPr/>
          <p:nvPr/>
        </p:nvSpPr>
        <p:spPr>
          <a:xfrm rot="16200000">
            <a:off x="3423414" y="3103581"/>
            <a:ext cx="3507099" cy="1703733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2EA139-27E7-4F0F-ECE4-DEEE5E8C5275}"/>
              </a:ext>
            </a:extLst>
          </p:cNvPr>
          <p:cNvSpPr/>
          <p:nvPr/>
        </p:nvSpPr>
        <p:spPr>
          <a:xfrm rot="16200000">
            <a:off x="5182348" y="3103582"/>
            <a:ext cx="3507099" cy="1703733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DA1918-1F7E-2040-0705-DA71816CA409}"/>
              </a:ext>
            </a:extLst>
          </p:cNvPr>
          <p:cNvSpPr/>
          <p:nvPr/>
        </p:nvSpPr>
        <p:spPr>
          <a:xfrm rot="16200000">
            <a:off x="8700217" y="3103581"/>
            <a:ext cx="3507099" cy="1703733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53F3F9-8468-AB67-94D2-1C9DB2364AB4}"/>
              </a:ext>
            </a:extLst>
          </p:cNvPr>
          <p:cNvSpPr/>
          <p:nvPr/>
        </p:nvSpPr>
        <p:spPr>
          <a:xfrm rot="16200000">
            <a:off x="6941281" y="3103581"/>
            <a:ext cx="3507099" cy="1703733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0: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Core Module Diagram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  <a:stCxn id="2" idx="2"/>
            <a:endCxn id="120" idx="3"/>
          </p:cNvCxnSpPr>
          <p:nvPr/>
        </p:nvCxnSpPr>
        <p:spPr>
          <a:xfrm rot="5400000">
            <a:off x="3629734" y="-264370"/>
            <a:ext cx="495631" cy="44369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908375" y="2395916"/>
            <a:ext cx="1524392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User Interaction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2655833" y="2381148"/>
            <a:ext cx="1524392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UI Based Self-Service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4413281" y="2381148"/>
            <a:ext cx="1524392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Log Management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180344" y="2381148"/>
            <a:ext cx="1524392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Security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932636" y="2395916"/>
            <a:ext cx="1524392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Deployment &amp; Subscription Management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3287B5-0BDC-3291-8F21-BE35932799A0}"/>
              </a:ext>
            </a:extLst>
          </p:cNvPr>
          <p:cNvSpPr/>
          <p:nvPr/>
        </p:nvSpPr>
        <p:spPr>
          <a:xfrm>
            <a:off x="5415289" y="1313839"/>
            <a:ext cx="1361422" cy="392429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223" b="1" kern="0" dirty="0">
                <a:solidFill>
                  <a:prstClr val="white"/>
                </a:solidFill>
                <a:latin typeface="Bosch Office Sans"/>
              </a:rPr>
              <a:t>Core Module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34335C-4556-CAAD-0FAE-91EA061334E2}"/>
              </a:ext>
            </a:extLst>
          </p:cNvPr>
          <p:cNvSpPr/>
          <p:nvPr/>
        </p:nvSpPr>
        <p:spPr>
          <a:xfrm>
            <a:off x="9691569" y="2349245"/>
            <a:ext cx="1524392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Responsible AI</a:t>
            </a:r>
          </a:p>
        </p:txBody>
      </p:sp>
      <p:cxnSp>
        <p:nvCxnSpPr>
          <p:cNvPr id="21" name="Straight Arrow Connector 118">
            <a:extLst>
              <a:ext uri="{FF2B5EF4-FFF2-40B4-BE49-F238E27FC236}">
                <a16:creationId xmlns:a16="http://schemas.microsoft.com/office/drawing/2014/main" id="{302AB86D-905A-D6EB-FD24-A62FDE2382DF}"/>
              </a:ext>
            </a:extLst>
          </p:cNvPr>
          <p:cNvCxnSpPr>
            <a:cxnSpLocks/>
            <a:stCxn id="2" idx="2"/>
            <a:endCxn id="12" idx="3"/>
          </p:cNvCxnSpPr>
          <p:nvPr/>
        </p:nvCxnSpPr>
        <p:spPr>
          <a:xfrm rot="5400000">
            <a:off x="4509200" y="615099"/>
            <a:ext cx="495632" cy="26779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18">
            <a:extLst>
              <a:ext uri="{FF2B5EF4-FFF2-40B4-BE49-F238E27FC236}">
                <a16:creationId xmlns:a16="http://schemas.microsoft.com/office/drawing/2014/main" id="{8A8A9E27-6DAA-3E04-9356-5272825E01CE}"/>
              </a:ext>
            </a:extLst>
          </p:cNvPr>
          <p:cNvCxnSpPr>
            <a:cxnSpLocks/>
            <a:stCxn id="2" idx="2"/>
            <a:endCxn id="13" idx="3"/>
          </p:cNvCxnSpPr>
          <p:nvPr/>
        </p:nvCxnSpPr>
        <p:spPr>
          <a:xfrm rot="5400000">
            <a:off x="5388667" y="1494564"/>
            <a:ext cx="495631" cy="9190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18">
            <a:extLst>
              <a:ext uri="{FF2B5EF4-FFF2-40B4-BE49-F238E27FC236}">
                <a16:creationId xmlns:a16="http://schemas.microsoft.com/office/drawing/2014/main" id="{45FFBD0C-1CEC-7580-9C0F-8D4498B6BBE8}"/>
              </a:ext>
            </a:extLst>
          </p:cNvPr>
          <p:cNvCxnSpPr>
            <a:cxnSpLocks/>
            <a:stCxn id="2" idx="2"/>
            <a:endCxn id="14" idx="3"/>
          </p:cNvCxnSpPr>
          <p:nvPr/>
        </p:nvCxnSpPr>
        <p:spPr>
          <a:xfrm rot="16200000" flipH="1">
            <a:off x="6268132" y="1534134"/>
            <a:ext cx="495632" cy="839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18">
            <a:extLst>
              <a:ext uri="{FF2B5EF4-FFF2-40B4-BE49-F238E27FC236}">
                <a16:creationId xmlns:a16="http://schemas.microsoft.com/office/drawing/2014/main" id="{48CAB8C9-12BF-5E02-9D68-C234C139FFFC}"/>
              </a:ext>
            </a:extLst>
          </p:cNvPr>
          <p:cNvCxnSpPr>
            <a:cxnSpLocks/>
            <a:stCxn id="2" idx="2"/>
            <a:endCxn id="16" idx="3"/>
          </p:cNvCxnSpPr>
          <p:nvPr/>
        </p:nvCxnSpPr>
        <p:spPr>
          <a:xfrm rot="16200000" flipH="1">
            <a:off x="7147601" y="654666"/>
            <a:ext cx="495631" cy="2598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18">
            <a:extLst>
              <a:ext uri="{FF2B5EF4-FFF2-40B4-BE49-F238E27FC236}">
                <a16:creationId xmlns:a16="http://schemas.microsoft.com/office/drawing/2014/main" id="{E067A20D-84BE-A8EB-5223-CF75853E8525}"/>
              </a:ext>
            </a:extLst>
          </p:cNvPr>
          <p:cNvCxnSpPr>
            <a:cxnSpLocks/>
            <a:stCxn id="2" idx="2"/>
            <a:endCxn id="15" idx="3"/>
          </p:cNvCxnSpPr>
          <p:nvPr/>
        </p:nvCxnSpPr>
        <p:spPr>
          <a:xfrm rot="16200000" flipH="1">
            <a:off x="8027068" y="-224801"/>
            <a:ext cx="495631" cy="4357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F232428-7EF9-FCB0-4E88-DE8FC09EC7C1}"/>
              </a:ext>
            </a:extLst>
          </p:cNvPr>
          <p:cNvSpPr/>
          <p:nvPr/>
        </p:nvSpPr>
        <p:spPr>
          <a:xfrm>
            <a:off x="1010001" y="3086689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Multimodal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999B3D-85C4-39D5-BBE5-00AFBAE2AB05}"/>
              </a:ext>
            </a:extLst>
          </p:cNvPr>
          <p:cNvSpPr/>
          <p:nvPr/>
        </p:nvSpPr>
        <p:spPr>
          <a:xfrm>
            <a:off x="1010001" y="3608436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Multilingual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59F03E-CC3E-4454-A45B-F71672F248E0}"/>
              </a:ext>
            </a:extLst>
          </p:cNvPr>
          <p:cNvSpPr/>
          <p:nvPr/>
        </p:nvSpPr>
        <p:spPr>
          <a:xfrm>
            <a:off x="1010001" y="4130182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Multichannel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E74112-5ACE-B3BC-EA9A-0CAD2A2E7264}"/>
              </a:ext>
            </a:extLst>
          </p:cNvPr>
          <p:cNvSpPr/>
          <p:nvPr/>
        </p:nvSpPr>
        <p:spPr>
          <a:xfrm>
            <a:off x="1010001" y="4651929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Personalization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CDFB6E-8588-AFEB-DB81-2070AB878770}"/>
              </a:ext>
            </a:extLst>
          </p:cNvPr>
          <p:cNvSpPr/>
          <p:nvPr/>
        </p:nvSpPr>
        <p:spPr>
          <a:xfrm>
            <a:off x="1010001" y="5173676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Session Management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F232428-7EF9-FCB0-4E88-DE8FC09EC7C1}"/>
              </a:ext>
            </a:extLst>
          </p:cNvPr>
          <p:cNvSpPr/>
          <p:nvPr/>
        </p:nvSpPr>
        <p:spPr>
          <a:xfrm>
            <a:off x="2757459" y="3071922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User Management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B999B3D-85C4-39D5-BBE5-00AFBAE2AB05}"/>
              </a:ext>
            </a:extLst>
          </p:cNvPr>
          <p:cNvSpPr/>
          <p:nvPr/>
        </p:nvSpPr>
        <p:spPr>
          <a:xfrm>
            <a:off x="2757459" y="3593669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Metadata Management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559F03E-CC3E-4454-A45B-F71672F248E0}"/>
              </a:ext>
            </a:extLst>
          </p:cNvPr>
          <p:cNvSpPr/>
          <p:nvPr/>
        </p:nvSpPr>
        <p:spPr>
          <a:xfrm>
            <a:off x="2757459" y="4115415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Persona Management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1E74112-5ACE-B3BC-EA9A-0CAD2A2E7264}"/>
              </a:ext>
            </a:extLst>
          </p:cNvPr>
          <p:cNvSpPr/>
          <p:nvPr/>
        </p:nvSpPr>
        <p:spPr>
          <a:xfrm>
            <a:off x="2757459" y="4637161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Agent Configuration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3CDFB6E-8588-AFEB-DB81-2070AB878770}"/>
              </a:ext>
            </a:extLst>
          </p:cNvPr>
          <p:cNvSpPr/>
          <p:nvPr/>
        </p:nvSpPr>
        <p:spPr>
          <a:xfrm>
            <a:off x="2757459" y="5158909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Asset Onboarding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57E0AE5-7904-20B5-24C8-EE7AEEC504AE}"/>
              </a:ext>
            </a:extLst>
          </p:cNvPr>
          <p:cNvSpPr/>
          <p:nvPr/>
        </p:nvSpPr>
        <p:spPr>
          <a:xfrm>
            <a:off x="4514907" y="3071922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Session Logs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BA615E0-EE36-7BAD-60B1-B16DCB3EBF5F}"/>
              </a:ext>
            </a:extLst>
          </p:cNvPr>
          <p:cNvSpPr/>
          <p:nvPr/>
        </p:nvSpPr>
        <p:spPr>
          <a:xfrm>
            <a:off x="4514907" y="3593669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User Interaction Logs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E6C2E3F-6094-AC39-940F-51E2937847CA}"/>
              </a:ext>
            </a:extLst>
          </p:cNvPr>
          <p:cNvSpPr/>
          <p:nvPr/>
        </p:nvSpPr>
        <p:spPr>
          <a:xfrm>
            <a:off x="4514907" y="4115415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Metadata Change Logs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9FD7554-61D2-3574-B994-90B2A45DEFB6}"/>
              </a:ext>
            </a:extLst>
          </p:cNvPr>
          <p:cNvSpPr/>
          <p:nvPr/>
        </p:nvSpPr>
        <p:spPr>
          <a:xfrm>
            <a:off x="4514907" y="4637161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Log Monitoring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DD01346-C02C-B7A4-58E4-7D22AC2069BE}"/>
              </a:ext>
            </a:extLst>
          </p:cNvPr>
          <p:cNvSpPr/>
          <p:nvPr/>
        </p:nvSpPr>
        <p:spPr>
          <a:xfrm>
            <a:off x="6281970" y="3071921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SSO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97895AB-E3AA-5169-8182-9988BFDA8EA3}"/>
              </a:ext>
            </a:extLst>
          </p:cNvPr>
          <p:cNvSpPr/>
          <p:nvPr/>
        </p:nvSpPr>
        <p:spPr>
          <a:xfrm>
            <a:off x="8034262" y="3086688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Deployment – On Click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90E415A-295B-1CB9-BCDB-498850F8CD76}"/>
              </a:ext>
            </a:extLst>
          </p:cNvPr>
          <p:cNvSpPr/>
          <p:nvPr/>
        </p:nvSpPr>
        <p:spPr>
          <a:xfrm>
            <a:off x="8034262" y="3608435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Deployment – Updates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88AC8D36-63E2-DB26-3289-CDEACA54D93E}"/>
              </a:ext>
            </a:extLst>
          </p:cNvPr>
          <p:cNvSpPr/>
          <p:nvPr/>
        </p:nvSpPr>
        <p:spPr>
          <a:xfrm>
            <a:off x="8034262" y="4130181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Subscriptions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69F9249-04AE-42C4-97A2-5B40106DEF44}"/>
              </a:ext>
            </a:extLst>
          </p:cNvPr>
          <p:cNvSpPr/>
          <p:nvPr/>
        </p:nvSpPr>
        <p:spPr>
          <a:xfrm>
            <a:off x="9793195" y="3071921"/>
            <a:ext cx="1321140" cy="246571"/>
          </a:xfrm>
          <a:prstGeom prst="roundRect">
            <a:avLst>
              <a:gd name="adj" fmla="val 17149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1pPr>
            <a:lvl2pPr marL="4111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2pPr>
            <a:lvl3pPr marL="8222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3pPr>
            <a:lvl4pPr marL="123341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4pPr>
            <a:lvl5pPr marL="16445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5pPr>
            <a:lvl6pPr marL="2055686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6pPr>
            <a:lvl7pPr marL="2466823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7pPr>
            <a:lvl8pPr marL="2877960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8pPr>
            <a:lvl9pPr marL="3289097" algn="l" defTabSz="822275" rtl="0" eaLnBrk="1" latinLnBrk="0" hangingPunct="1">
              <a:defRPr kern="120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Responsible AI</a:t>
            </a:r>
            <a:endParaRPr lang="en-US" sz="778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B2A77-6560-5495-7B47-DBBDF3F683C6}"/>
              </a:ext>
            </a:extLst>
          </p:cNvPr>
          <p:cNvSpPr/>
          <p:nvPr/>
        </p:nvSpPr>
        <p:spPr>
          <a:xfrm>
            <a:off x="908375" y="2968372"/>
            <a:ext cx="1524392" cy="1514531"/>
          </a:xfrm>
          <a:prstGeom prst="rect">
            <a:avLst/>
          </a:prstGeom>
          <a:noFill/>
          <a:ln w="9525" cap="flat" cmpd="sng" algn="ctr">
            <a:solidFill>
              <a:srgbClr val="ED0007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FB846-C9AF-A317-B010-C6EFB5D05E60}"/>
              </a:ext>
            </a:extLst>
          </p:cNvPr>
          <p:cNvSpPr/>
          <p:nvPr/>
        </p:nvSpPr>
        <p:spPr>
          <a:xfrm>
            <a:off x="2566163" y="4482903"/>
            <a:ext cx="1579111" cy="1053831"/>
          </a:xfrm>
          <a:prstGeom prst="rect">
            <a:avLst/>
          </a:prstGeom>
          <a:noFill/>
          <a:ln w="9525" cap="flat" cmpd="sng" algn="ctr">
            <a:solidFill>
              <a:srgbClr val="ED0007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8ED72-3D08-FA4D-FBFB-DA781E89B450}"/>
              </a:ext>
            </a:extLst>
          </p:cNvPr>
          <p:cNvSpPr/>
          <p:nvPr/>
        </p:nvSpPr>
        <p:spPr>
          <a:xfrm>
            <a:off x="9691569" y="2877424"/>
            <a:ext cx="1490430" cy="716245"/>
          </a:xfrm>
          <a:prstGeom prst="rect">
            <a:avLst/>
          </a:prstGeom>
          <a:noFill/>
          <a:ln w="9525" cap="flat" cmpd="sng" algn="ctr">
            <a:solidFill>
              <a:srgbClr val="ED0007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4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0: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Core Module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6"/>
            <a:ext cx="5460039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The core module serves as the foundation of the IndAIGenious platform, enabling seamless, intuitive interactions across various channels while ensuring secure and personalized experiences for all users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7789A7C-FE79-7971-701A-7592C585CF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9664" y="1604368"/>
            <a:ext cx="3174903" cy="33179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42240"/>
            <a:ext cx="5509396" cy="1594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Multimodal conversations (Text, Voice, Image)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Multilingual conversations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Multi channel support (Web, Mobile)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Persona based Personalization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Session management</a:t>
            </a: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98437"/>
            <a:ext cx="5486482" cy="70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Eases accessibility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Ensures security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Delivers personalized experiences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Condition Monitoring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 err="1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</a:t>
            </a: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D341-2B0F-6F8B-7645-06C0521BBC0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4999" b="26644"/>
          <a:stretch/>
        </p:blipFill>
        <p:spPr>
          <a:xfrm>
            <a:off x="8837420" y="4917188"/>
            <a:ext cx="2907149" cy="998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8F589-BA81-7082-F090-399749656F7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4999" b="26644"/>
          <a:stretch/>
        </p:blipFill>
        <p:spPr>
          <a:xfrm>
            <a:off x="8564602" y="4917188"/>
            <a:ext cx="1651509" cy="9989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3287B5-0BDC-3291-8F21-BE35932799A0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0B555-1675-3498-FA80-CEB0DD50EA14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</a:rPr>
              <a:t>Failure</a:t>
            </a:r>
            <a:endParaRPr lang="en-US" sz="1111" b="1" kern="0" dirty="0">
              <a:solidFill>
                <a:srgbClr val="9E2896"/>
              </a:solidFill>
              <a:latin typeface="Bosch Office Sans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C2A67-6178-C119-CE75-04726408A7F7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5999FE5-667E-9668-EE52-11E740C2DA7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66474" b="10138"/>
          <a:stretch/>
        </p:blipFill>
        <p:spPr>
          <a:xfrm>
            <a:off x="8642164" y="2035454"/>
            <a:ext cx="3094122" cy="776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27B6E-75C7-3934-319F-30FB024842A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b="41263"/>
          <a:stretch/>
        </p:blipFill>
        <p:spPr>
          <a:xfrm>
            <a:off x="8569664" y="2782380"/>
            <a:ext cx="3174903" cy="18199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591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1: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Predictive Failure Assessment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5"/>
            <a:ext cx="5460039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Proactively assesses each critical asset to predict potential faults or estimate Remaining Useful Life (RUL) using a Bring Your Own Model (BYOM) approach. Utilizes estimated time-to-failure data to recommend preventive actions</a:t>
            </a:r>
            <a:endParaRPr lang="en-US" sz="1334" kern="0" dirty="0">
              <a:solidFill>
                <a:srgbClr val="000000"/>
              </a:solidFill>
              <a:latin typeface="Bosch Office San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05" name="Google Shape;2964;p58">
            <a:extLst>
              <a:ext uri="{FF2B5EF4-FFF2-40B4-BE49-F238E27FC236}">
                <a16:creationId xmlns:a16="http://schemas.microsoft.com/office/drawing/2014/main" id="{41AA601F-4B09-25AD-0EC0-F12ACE7CA865}"/>
              </a:ext>
            </a:extLst>
          </p:cNvPr>
          <p:cNvSpPr/>
          <p:nvPr/>
        </p:nvSpPr>
        <p:spPr>
          <a:xfrm>
            <a:off x="7414041" y="2070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07" name="Google Shape;2964;p58">
            <a:extLst>
              <a:ext uri="{FF2B5EF4-FFF2-40B4-BE49-F238E27FC236}">
                <a16:creationId xmlns:a16="http://schemas.microsoft.com/office/drawing/2014/main" id="{5ACA0459-9960-9EBA-C187-9C837F8D2BB5}"/>
              </a:ext>
            </a:extLst>
          </p:cNvPr>
          <p:cNvSpPr/>
          <p:nvPr/>
        </p:nvSpPr>
        <p:spPr>
          <a:xfrm>
            <a:off x="8929537" y="2294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7789A7C-FE79-7971-701A-7592C585CF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7876" y="1804107"/>
            <a:ext cx="3195520" cy="372553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99762"/>
            <a:ext cx="5509396" cy="152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Potential failure prediction assessment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Fault prediction / RUL estimation for each asset based on BYOM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Highlights components at risk of failure with relevant images/links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Assistance in Root Cause Analysis (RCA) 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Indicative cost impact due to potential downtime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Alerts for proactive maintenance and early warnings for equipment needing attention</a:t>
            </a:r>
            <a:endParaRPr lang="en-US" sz="1334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98437"/>
            <a:ext cx="5486482" cy="91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Plug and play with your own predictive model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Early warning and proactive assessment support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RCA support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Cost savings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D8FEE05-A062-2E56-C913-ABAB6331E279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Predictive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39AA43-4A49-2A6A-E642-29E19FD1B00A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BYOM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CACA92-81B8-A715-0FE9-1BF0590A7933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Predictive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4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2: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Condition Monitoring Failure Assessment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6"/>
            <a:ext cx="5460039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Continuously monitors asset health through appropriate data points. Helps to identify potential problems before critical assets fail, minimizing unplanned downtime and maximizing asset lifespan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05" name="Google Shape;2964;p58">
            <a:extLst>
              <a:ext uri="{FF2B5EF4-FFF2-40B4-BE49-F238E27FC236}">
                <a16:creationId xmlns:a16="http://schemas.microsoft.com/office/drawing/2014/main" id="{41AA601F-4B09-25AD-0EC0-F12ACE7CA865}"/>
              </a:ext>
            </a:extLst>
          </p:cNvPr>
          <p:cNvSpPr/>
          <p:nvPr/>
        </p:nvSpPr>
        <p:spPr>
          <a:xfrm>
            <a:off x="7414041" y="2070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07" name="Google Shape;2964;p58">
            <a:extLst>
              <a:ext uri="{FF2B5EF4-FFF2-40B4-BE49-F238E27FC236}">
                <a16:creationId xmlns:a16="http://schemas.microsoft.com/office/drawing/2014/main" id="{5ACA0459-9960-9EBA-C187-9C837F8D2BB5}"/>
              </a:ext>
            </a:extLst>
          </p:cNvPr>
          <p:cNvSpPr/>
          <p:nvPr/>
        </p:nvSpPr>
        <p:spPr>
          <a:xfrm>
            <a:off x="8929537" y="2294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4570" y="2699761"/>
            <a:ext cx="5509396" cy="1594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 pitchFamily="34" charset="0"/>
              </a:rPr>
              <a:t>Monitoring of critical assets based on pre-defined rules/thresholds supporting BYOM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Indicative cost impact due to potential downtime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 pitchFamily="34" charset="0"/>
              </a:rPr>
              <a:t>Highlights components of failure with relevant images/links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highlight>
                  <a:srgbClr val="FFFF00"/>
                </a:highlight>
                <a:latin typeface="Bosch Office Sans" pitchFamily="34" charset="0"/>
              </a:rPr>
              <a:t>Assistance in Root Cause Analysis (RCA)</a:t>
            </a:r>
            <a:endParaRPr lang="en-US" sz="1334" kern="0" dirty="0">
              <a:solidFill>
                <a:srgbClr val="000000"/>
              </a:solidFill>
              <a:highlight>
                <a:srgbClr val="FFFF00"/>
              </a:highlight>
              <a:latin typeface="Bosch Office Sans" pitchFamily="34" charset="0"/>
            </a:endParaRP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98437"/>
            <a:ext cx="5486482" cy="70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Early warning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RCA support</a:t>
            </a:r>
          </a:p>
          <a:p>
            <a:pPr marL="254066" indent="-254066" defTabSz="101626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Cost savings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D8FEE05-A062-2E56-C913-ABAB6331E279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889" b="1" kern="0" dirty="0">
                <a:solidFill>
                  <a:prstClr val="white"/>
                </a:solidFill>
                <a:latin typeface="Bosch Office Sans"/>
              </a:rPr>
              <a:t>Near Real-Time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39AA43-4A49-2A6A-E642-29E19FD1B00A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  <a:latin typeface="Bosch Office Sans" pitchFamily="34" charset="0"/>
              </a:rPr>
              <a:t>BYOM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CACA92-81B8-A715-0FE9-1BF0590A7933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Condition Monitoring Failure 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7EE3C9-32AC-DC16-72E5-082997C9CF29}"/>
              </a:ext>
            </a:extLst>
          </p:cNvPr>
          <p:cNvGrpSpPr/>
          <p:nvPr/>
        </p:nvGrpSpPr>
        <p:grpSpPr>
          <a:xfrm>
            <a:off x="8561201" y="1904565"/>
            <a:ext cx="3186195" cy="3739642"/>
            <a:chOff x="6236140" y="1953743"/>
            <a:chExt cx="2579491" cy="30275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624C7B-9626-6099-C80B-DFBD47E5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36140" y="1953743"/>
              <a:ext cx="2579491" cy="30275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5A3572-A9D8-3CD1-BCF5-05880DD2B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66626" y="3056195"/>
              <a:ext cx="1564085" cy="88889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3666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1;p37">
            <a:extLst>
              <a:ext uri="{FF2B5EF4-FFF2-40B4-BE49-F238E27FC236}">
                <a16:creationId xmlns:a16="http://schemas.microsoft.com/office/drawing/2014/main" id="{7719CEB1-FE03-C714-05EC-E8752575D33C}"/>
              </a:ext>
            </a:extLst>
          </p:cNvPr>
          <p:cNvSpPr/>
          <p:nvPr/>
        </p:nvSpPr>
        <p:spPr>
          <a:xfrm>
            <a:off x="8457040" y="1069449"/>
            <a:ext cx="3388018" cy="4954160"/>
          </a:xfrm>
          <a:prstGeom prst="roundRect">
            <a:avLst>
              <a:gd name="adj" fmla="val 30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6714383"/>
            <a:ext cx="12192314" cy="14397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defTabSz="1016264">
              <a:defRPr/>
            </a:pPr>
            <a:r>
              <a:rPr lang="en-GB" sz="1334" dirty="0">
                <a:solidFill>
                  <a:srgbClr val="999FA6"/>
                </a:solidFill>
                <a:latin typeface="Bosch Office Sans"/>
              </a:rPr>
              <a:t>1</a:t>
            </a: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  <a:defRPr/>
            </a:pPr>
            <a:endParaRPr lang="en-GB" sz="611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620AE-1E4B-A6FB-D503-CD4DB8954C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784" y="187452"/>
            <a:ext cx="681353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  <a:defRPr/>
            </a:pPr>
            <a:r>
              <a:rPr lang="en-US" sz="2667" b="1" dirty="0">
                <a:solidFill>
                  <a:srgbClr val="A80163"/>
                </a:solidFill>
                <a:latin typeface="Bosch Office Sans"/>
              </a:rPr>
              <a:t>IndAIGenious – Module level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13D4A-860A-BCC1-A0BB-A7D1E79A140C}"/>
              </a:ext>
            </a:extLst>
          </p:cNvPr>
          <p:cNvSpPr txBox="1"/>
          <p:nvPr/>
        </p:nvSpPr>
        <p:spPr>
          <a:xfrm>
            <a:off x="287432" y="509495"/>
            <a:ext cx="6267651" cy="324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US" sz="1778" b="1" dirty="0">
                <a:solidFill>
                  <a:srgbClr val="007BC0"/>
                </a:solidFill>
                <a:latin typeface="Bosch Office Sans" pitchFamily="34" charset="0"/>
              </a:rPr>
              <a:t>Module 3:</a:t>
            </a:r>
            <a:r>
              <a:rPr lang="en-US" sz="1778" dirty="0">
                <a:solidFill>
                  <a:srgbClr val="007BC0"/>
                </a:solidFill>
                <a:latin typeface="Bosch Office Sans" pitchFamily="34" charset="0"/>
              </a:rPr>
              <a:t> </a:t>
            </a:r>
            <a:r>
              <a:rPr lang="en-US" sz="1778" b="1" dirty="0">
                <a:solidFill>
                  <a:prstClr val="black"/>
                </a:solidFill>
                <a:latin typeface="Bosch Office Sans" pitchFamily="34" charset="0"/>
              </a:rPr>
              <a:t>Resolution and Technician Recommendations</a:t>
            </a:r>
          </a:p>
        </p:txBody>
      </p:sp>
      <p:sp>
        <p:nvSpPr>
          <p:cNvPr id="54" name="Google Shape;2454;p52">
            <a:extLst>
              <a:ext uri="{FF2B5EF4-FFF2-40B4-BE49-F238E27FC236}">
                <a16:creationId xmlns:a16="http://schemas.microsoft.com/office/drawing/2014/main" id="{2B209310-DB34-014E-75A1-BE97DF708348}"/>
              </a:ext>
            </a:extLst>
          </p:cNvPr>
          <p:cNvSpPr/>
          <p:nvPr/>
        </p:nvSpPr>
        <p:spPr>
          <a:xfrm>
            <a:off x="301370" y="1075065"/>
            <a:ext cx="5672596" cy="965487"/>
          </a:xfrm>
          <a:prstGeom prst="roundRect">
            <a:avLst>
              <a:gd name="adj" fmla="val 839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BFAC2-608B-8ECA-3C91-8E05964FD056}"/>
              </a:ext>
            </a:extLst>
          </p:cNvPr>
          <p:cNvSpPr txBox="1"/>
          <p:nvPr/>
        </p:nvSpPr>
        <p:spPr>
          <a:xfrm>
            <a:off x="318899" y="1126196"/>
            <a:ext cx="5460039" cy="74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 fontAlgn="base">
              <a:defRPr/>
            </a:pPr>
            <a:r>
              <a:rPr lang="en-US" sz="1556" b="1" dirty="0">
                <a:solidFill>
                  <a:srgbClr val="004975"/>
                </a:solidFill>
                <a:latin typeface="Bosch Office Sans"/>
                <a:ea typeface="Fira Sans"/>
                <a:cs typeface="Fira Sans"/>
                <a:sym typeface="Fira Sans"/>
              </a:rPr>
              <a:t>Description: </a:t>
            </a: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Offers tailored recommendations for repair and maintenance tasks and assigns the best-fit technician based on skill and availability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81337E-8987-52BE-E1A4-F7631F53A0B8}"/>
              </a:ext>
            </a:extLst>
          </p:cNvPr>
          <p:cNvGrpSpPr/>
          <p:nvPr/>
        </p:nvGrpSpPr>
        <p:grpSpPr>
          <a:xfrm>
            <a:off x="287431" y="2209525"/>
            <a:ext cx="5686534" cy="2128617"/>
            <a:chOff x="258445" y="2409405"/>
            <a:chExt cx="5116564" cy="1664263"/>
          </a:xfrm>
        </p:grpSpPr>
        <p:sp>
          <p:nvSpPr>
            <p:cNvPr id="57" name="Google Shape;2156;p50">
              <a:extLst>
                <a:ext uri="{FF2B5EF4-FFF2-40B4-BE49-F238E27FC236}">
                  <a16:creationId xmlns:a16="http://schemas.microsoft.com/office/drawing/2014/main" id="{8E6CE75C-EFA9-B915-4C57-F4E692D943A2}"/>
                </a:ext>
              </a:extLst>
            </p:cNvPr>
            <p:cNvSpPr txBox="1"/>
            <p:nvPr/>
          </p:nvSpPr>
          <p:spPr>
            <a:xfrm>
              <a:off x="311992" y="2409406"/>
              <a:ext cx="5063017" cy="2705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203247" bIns="101609" anchor="ctr" anchorCtr="0">
              <a:noAutofit/>
            </a:bodyPr>
            <a:lstStyle/>
            <a:p>
              <a:pPr defTabSz="1016264" fontAlgn="base">
                <a:defRPr/>
              </a:pPr>
              <a:r>
                <a:rPr lang="en" sz="1334" b="1" dirty="0">
                  <a:solidFill>
                    <a:prstClr val="black"/>
                  </a:solidFill>
                  <a:latin typeface="Bosch Office Sans"/>
                  <a:ea typeface="Roboto"/>
                  <a:cs typeface="Roboto"/>
                  <a:sym typeface="Roboto"/>
                </a:rPr>
                <a:t>Key Features</a:t>
              </a:r>
              <a:endParaRPr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2157;p50">
              <a:extLst>
                <a:ext uri="{FF2B5EF4-FFF2-40B4-BE49-F238E27FC236}">
                  <a16:creationId xmlns:a16="http://schemas.microsoft.com/office/drawing/2014/main" id="{0A2DC01C-BAE2-E329-01ED-1703E663C545}"/>
                </a:ext>
              </a:extLst>
            </p:cNvPr>
            <p:cNvSpPr/>
            <p:nvPr/>
          </p:nvSpPr>
          <p:spPr>
            <a:xfrm>
              <a:off x="258445" y="2409405"/>
              <a:ext cx="90000" cy="1664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62" name="Google Shape;2454;p52">
              <a:extLst>
                <a:ext uri="{FF2B5EF4-FFF2-40B4-BE49-F238E27FC236}">
                  <a16:creationId xmlns:a16="http://schemas.microsoft.com/office/drawing/2014/main" id="{49C377DC-0E3E-1EA8-5DE9-9153FA452BBC}"/>
                </a:ext>
              </a:extLst>
            </p:cNvPr>
            <p:cNvSpPr/>
            <p:nvPr/>
          </p:nvSpPr>
          <p:spPr>
            <a:xfrm>
              <a:off x="348445" y="2703292"/>
              <a:ext cx="5026564" cy="1370376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</p:grpSp>
      <p:sp>
        <p:nvSpPr>
          <p:cNvPr id="70" name="Google Shape;3088;p58">
            <a:extLst>
              <a:ext uri="{FF2B5EF4-FFF2-40B4-BE49-F238E27FC236}">
                <a16:creationId xmlns:a16="http://schemas.microsoft.com/office/drawing/2014/main" id="{B12C4415-BD43-A236-D987-98693B39A15D}"/>
              </a:ext>
            </a:extLst>
          </p:cNvPr>
          <p:cNvSpPr/>
          <p:nvPr/>
        </p:nvSpPr>
        <p:spPr>
          <a:xfrm>
            <a:off x="6073990" y="1069450"/>
            <a:ext cx="2301351" cy="4954160"/>
          </a:xfrm>
          <a:prstGeom prst="roundRect">
            <a:avLst>
              <a:gd name="adj" fmla="val 403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21E0A-1353-7EBC-5355-2D59C2CC9A78}"/>
              </a:ext>
            </a:extLst>
          </p:cNvPr>
          <p:cNvGrpSpPr/>
          <p:nvPr/>
        </p:nvGrpSpPr>
        <p:grpSpPr>
          <a:xfrm>
            <a:off x="11184699" y="229401"/>
            <a:ext cx="604988" cy="604988"/>
            <a:chOff x="10193001" y="131299"/>
            <a:chExt cx="544349" cy="544349"/>
          </a:xfrm>
        </p:grpSpPr>
        <p:sp>
          <p:nvSpPr>
            <p:cNvPr id="71" name="Google Shape;2964;p58">
              <a:extLst>
                <a:ext uri="{FF2B5EF4-FFF2-40B4-BE49-F238E27FC236}">
                  <a16:creationId xmlns:a16="http://schemas.microsoft.com/office/drawing/2014/main" id="{DF8C7AD7-D82E-D367-E36A-897ECFB6D609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3D308D-CD87-3373-F39F-732DC10CE148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Maintenance Lead</a:t>
              </a:r>
            </a:p>
          </p:txBody>
        </p:sp>
        <p:pic>
          <p:nvPicPr>
            <p:cNvPr id="75" name="Graphic 74" descr="Office worker female with solid fill">
              <a:extLst>
                <a:ext uri="{FF2B5EF4-FFF2-40B4-BE49-F238E27FC236}">
                  <a16:creationId xmlns:a16="http://schemas.microsoft.com/office/drawing/2014/main" id="{4B732611-3EAD-B123-02A9-D3712606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C2D11-8920-DA73-A5A8-176C20CEBD28}"/>
              </a:ext>
            </a:extLst>
          </p:cNvPr>
          <p:cNvGrpSpPr/>
          <p:nvPr/>
        </p:nvGrpSpPr>
        <p:grpSpPr>
          <a:xfrm>
            <a:off x="10430570" y="229401"/>
            <a:ext cx="604988" cy="604988"/>
            <a:chOff x="10193001" y="131299"/>
            <a:chExt cx="544349" cy="544349"/>
          </a:xfrm>
        </p:grpSpPr>
        <p:sp>
          <p:nvSpPr>
            <p:cNvPr id="85" name="Google Shape;2964;p58">
              <a:extLst>
                <a:ext uri="{FF2B5EF4-FFF2-40B4-BE49-F238E27FC236}">
                  <a16:creationId xmlns:a16="http://schemas.microsoft.com/office/drawing/2014/main" id="{DCC7F7DE-8C87-F6B4-4E95-D7711F8F9E56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9BC69-7380-7F83-BF68-5F241F60896E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Plant Head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0804784-F501-4011-8324-8FAE372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957A01-DE24-47F3-C8D1-B3CE9F572F72}"/>
              </a:ext>
            </a:extLst>
          </p:cNvPr>
          <p:cNvGrpSpPr/>
          <p:nvPr/>
        </p:nvGrpSpPr>
        <p:grpSpPr>
          <a:xfrm>
            <a:off x="9676438" y="229401"/>
            <a:ext cx="604988" cy="604988"/>
            <a:chOff x="10193001" y="131299"/>
            <a:chExt cx="544349" cy="544349"/>
          </a:xfrm>
        </p:grpSpPr>
        <p:sp>
          <p:nvSpPr>
            <p:cNvPr id="89" name="Google Shape;2964;p58">
              <a:extLst>
                <a:ext uri="{FF2B5EF4-FFF2-40B4-BE49-F238E27FC236}">
                  <a16:creationId xmlns:a16="http://schemas.microsoft.com/office/drawing/2014/main" id="{00391611-8DC4-4ADB-0DE9-EE05F772E6F3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44B701-EAFE-99D6-5775-83AA97D44C52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Shift       Manager</a:t>
              </a:r>
            </a:p>
          </p:txBody>
        </p:sp>
        <p:pic>
          <p:nvPicPr>
            <p:cNvPr id="91" name="Graphic 90" descr="Office worker female with solid fill">
              <a:extLst>
                <a:ext uri="{FF2B5EF4-FFF2-40B4-BE49-F238E27FC236}">
                  <a16:creationId xmlns:a16="http://schemas.microsoft.com/office/drawing/2014/main" id="{D2B557C9-D5A8-8D37-605A-4C591106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59C6A4-1B05-438A-6F39-787957F6ECDB}"/>
              </a:ext>
            </a:extLst>
          </p:cNvPr>
          <p:cNvGrpSpPr/>
          <p:nvPr/>
        </p:nvGrpSpPr>
        <p:grpSpPr>
          <a:xfrm>
            <a:off x="8922306" y="229401"/>
            <a:ext cx="604988" cy="604988"/>
            <a:chOff x="10193001" y="131299"/>
            <a:chExt cx="544349" cy="544349"/>
          </a:xfrm>
        </p:grpSpPr>
        <p:sp>
          <p:nvSpPr>
            <p:cNvPr id="93" name="Google Shape;2964;p58">
              <a:extLst>
                <a:ext uri="{FF2B5EF4-FFF2-40B4-BE49-F238E27FC236}">
                  <a16:creationId xmlns:a16="http://schemas.microsoft.com/office/drawing/2014/main" id="{034EE531-768A-C93B-8B72-83647DB95828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5E7026-1BAC-67E7-71E8-1ADA2A62633D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Operator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28ABEA-FB42-3527-4230-B3D33283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E64663-B758-9A63-0CA8-42196F3FCBAD}"/>
              </a:ext>
            </a:extLst>
          </p:cNvPr>
          <p:cNvGrpSpPr/>
          <p:nvPr/>
        </p:nvGrpSpPr>
        <p:grpSpPr>
          <a:xfrm>
            <a:off x="8168175" y="229401"/>
            <a:ext cx="604988" cy="604988"/>
            <a:chOff x="10193001" y="131299"/>
            <a:chExt cx="544349" cy="544349"/>
          </a:xfrm>
        </p:grpSpPr>
        <p:sp>
          <p:nvSpPr>
            <p:cNvPr id="97" name="Google Shape;2964;p58">
              <a:extLst>
                <a:ext uri="{FF2B5EF4-FFF2-40B4-BE49-F238E27FC236}">
                  <a16:creationId xmlns:a16="http://schemas.microsoft.com/office/drawing/2014/main" id="{304E64E6-372A-8F47-638D-74C9FA4A6E0A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2A78C-E09A-2789-A96D-25556521D664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Lead   Technician</a:t>
              </a:r>
            </a:p>
          </p:txBody>
        </p:sp>
        <p:pic>
          <p:nvPicPr>
            <p:cNvPr id="99" name="Graphic 98" descr="Office worker female with solid fill">
              <a:extLst>
                <a:ext uri="{FF2B5EF4-FFF2-40B4-BE49-F238E27FC236}">
                  <a16:creationId xmlns:a16="http://schemas.microsoft.com/office/drawing/2014/main" id="{47E098C5-A8E3-D690-1E2B-EB98DFA9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832FD-3140-99F3-DB35-3E406034B492}"/>
              </a:ext>
            </a:extLst>
          </p:cNvPr>
          <p:cNvGrpSpPr/>
          <p:nvPr/>
        </p:nvGrpSpPr>
        <p:grpSpPr>
          <a:xfrm>
            <a:off x="7414043" y="229401"/>
            <a:ext cx="604988" cy="604988"/>
            <a:chOff x="10193001" y="131299"/>
            <a:chExt cx="544349" cy="544349"/>
          </a:xfrm>
        </p:grpSpPr>
        <p:sp>
          <p:nvSpPr>
            <p:cNvPr id="101" name="Google Shape;2964;p58">
              <a:extLst>
                <a:ext uri="{FF2B5EF4-FFF2-40B4-BE49-F238E27FC236}">
                  <a16:creationId xmlns:a16="http://schemas.microsoft.com/office/drawing/2014/main" id="{3E149F35-47F8-E17C-96C7-C35493BF8091}"/>
                </a:ext>
              </a:extLst>
            </p:cNvPr>
            <p:cNvSpPr/>
            <p:nvPr/>
          </p:nvSpPr>
          <p:spPr>
            <a:xfrm>
              <a:off x="10193001" y="131299"/>
              <a:ext cx="544349" cy="544349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01609" tIns="101609" rIns="101609" bIns="101609" anchor="ctr" anchorCtr="0">
              <a:noAutofit/>
            </a:bodyPr>
            <a:lstStyle/>
            <a:p>
              <a:pPr defTabSz="1016264" fontAlgn="base">
                <a:defRPr/>
              </a:pPr>
              <a:endParaRPr sz="2001" dirty="0">
                <a:solidFill>
                  <a:prstClr val="black"/>
                </a:solidFill>
                <a:latin typeface="Bosch Office Sans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0C112D-4E63-2A36-3E32-6CFE86DDB59F}"/>
                </a:ext>
              </a:extLst>
            </p:cNvPr>
            <p:cNvSpPr txBox="1"/>
            <p:nvPr/>
          </p:nvSpPr>
          <p:spPr>
            <a:xfrm>
              <a:off x="10207270" y="460827"/>
              <a:ext cx="517066" cy="115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  <a:defRPr/>
              </a:pPr>
              <a:r>
                <a:rPr lang="en-US" sz="556" b="1" kern="0" dirty="0">
                  <a:solidFill>
                    <a:srgbClr val="000000"/>
                  </a:solidFill>
                  <a:latin typeface="Bosch Office Sans" pitchFamily="34" charset="0"/>
                </a:rPr>
                <a:t>Technician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028317A2-A791-95B9-DAEE-0C0D898C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330163" y="183860"/>
              <a:ext cx="262629" cy="262629"/>
            </a:xfrm>
            <a:prstGeom prst="rect">
              <a:avLst/>
            </a:prstGeom>
          </p:spPr>
        </p:pic>
      </p:grpSp>
      <p:sp>
        <p:nvSpPr>
          <p:cNvPr id="105" name="Google Shape;2964;p58">
            <a:extLst>
              <a:ext uri="{FF2B5EF4-FFF2-40B4-BE49-F238E27FC236}">
                <a16:creationId xmlns:a16="http://schemas.microsoft.com/office/drawing/2014/main" id="{41AA601F-4B09-25AD-0EC0-F12ACE7CA865}"/>
              </a:ext>
            </a:extLst>
          </p:cNvPr>
          <p:cNvSpPr/>
          <p:nvPr/>
        </p:nvSpPr>
        <p:spPr>
          <a:xfrm>
            <a:off x="7414041" y="2070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07" name="Google Shape;2964;p58">
            <a:extLst>
              <a:ext uri="{FF2B5EF4-FFF2-40B4-BE49-F238E27FC236}">
                <a16:creationId xmlns:a16="http://schemas.microsoft.com/office/drawing/2014/main" id="{5ACA0459-9960-9EBA-C187-9C837F8D2BB5}"/>
              </a:ext>
            </a:extLst>
          </p:cNvPr>
          <p:cNvSpPr/>
          <p:nvPr/>
        </p:nvSpPr>
        <p:spPr>
          <a:xfrm>
            <a:off x="8929537" y="229400"/>
            <a:ext cx="604989" cy="604989"/>
          </a:xfrm>
          <a:prstGeom prst="ellipse">
            <a:avLst/>
          </a:prstGeom>
          <a:solidFill>
            <a:srgbClr val="EFEFEF">
              <a:alpha val="89804"/>
            </a:srgbClr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 dirty="0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BDC94-0ED4-8F41-5B97-3C0F4E3C8B01}"/>
              </a:ext>
            </a:extLst>
          </p:cNvPr>
          <p:cNvSpPr txBox="1"/>
          <p:nvPr/>
        </p:nvSpPr>
        <p:spPr>
          <a:xfrm>
            <a:off x="469157" y="2811268"/>
            <a:ext cx="5509396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AI-driven resolution recommendations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</a:rPr>
              <a:t>Best-fit technician</a:t>
            </a: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 recommendation based on expertise and proximity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kern="0" dirty="0">
                <a:solidFill>
                  <a:srgbClr val="000000"/>
                </a:solidFill>
                <a:latin typeface="Bosch Office Sans" pitchFamily="34" charset="0"/>
              </a:rPr>
              <a:t>Feedback loop for post-resolution logging for continuous learning</a:t>
            </a:r>
          </a:p>
        </p:txBody>
      </p:sp>
      <p:sp>
        <p:nvSpPr>
          <p:cNvPr id="66" name="Google Shape;2156;p50">
            <a:extLst>
              <a:ext uri="{FF2B5EF4-FFF2-40B4-BE49-F238E27FC236}">
                <a16:creationId xmlns:a16="http://schemas.microsoft.com/office/drawing/2014/main" id="{2855F214-F326-E22D-E0EA-E4BB4EDEBB8D}"/>
              </a:ext>
            </a:extLst>
          </p:cNvPr>
          <p:cNvSpPr txBox="1"/>
          <p:nvPr/>
        </p:nvSpPr>
        <p:spPr>
          <a:xfrm>
            <a:off x="346944" y="4465757"/>
            <a:ext cx="5627022" cy="3006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203247" bIns="101609" anchor="ctr" anchorCtr="0">
            <a:noAutofit/>
          </a:bodyPr>
          <a:lstStyle/>
          <a:p>
            <a:pPr defTabSz="1016264" fontAlgn="base">
              <a:defRPr/>
            </a:pPr>
            <a:r>
              <a:rPr lang="en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Impact</a:t>
            </a:r>
            <a:endParaRPr sz="1334" b="1" dirty="0">
              <a:solidFill>
                <a:prstClr val="black"/>
              </a:solidFill>
              <a:latin typeface="Bosch Office Sans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2157;p50">
            <a:extLst>
              <a:ext uri="{FF2B5EF4-FFF2-40B4-BE49-F238E27FC236}">
                <a16:creationId xmlns:a16="http://schemas.microsoft.com/office/drawing/2014/main" id="{3D979CB0-3285-4B57-B70F-4A8FCDDA101E}"/>
              </a:ext>
            </a:extLst>
          </p:cNvPr>
          <p:cNvSpPr/>
          <p:nvPr/>
        </p:nvSpPr>
        <p:spPr>
          <a:xfrm>
            <a:off x="287431" y="4465756"/>
            <a:ext cx="100026" cy="155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68" name="Google Shape;2454;p52">
            <a:extLst>
              <a:ext uri="{FF2B5EF4-FFF2-40B4-BE49-F238E27FC236}">
                <a16:creationId xmlns:a16="http://schemas.microsoft.com/office/drawing/2014/main" id="{258EB321-FD7F-E787-37DA-01657314BCEC}"/>
              </a:ext>
            </a:extLst>
          </p:cNvPr>
          <p:cNvSpPr/>
          <p:nvPr/>
        </p:nvSpPr>
        <p:spPr>
          <a:xfrm>
            <a:off x="387457" y="4792381"/>
            <a:ext cx="5586508" cy="12312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01609" tIns="101609" rIns="101609" bIns="101609" anchor="ctr" anchorCtr="0">
            <a:noAutofit/>
          </a:bodyPr>
          <a:lstStyle/>
          <a:p>
            <a:pPr defTabSz="1016264" fontAlgn="base">
              <a:defRPr/>
            </a:pPr>
            <a:endParaRPr sz="2001">
              <a:solidFill>
                <a:prstClr val="black"/>
              </a:solidFill>
              <a:latin typeface="Bosch Office Sans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303D6D-279C-F79A-ED09-6BEF31CF2CFE}"/>
              </a:ext>
            </a:extLst>
          </p:cNvPr>
          <p:cNvSpPr txBox="1"/>
          <p:nvPr/>
        </p:nvSpPr>
        <p:spPr>
          <a:xfrm>
            <a:off x="487483" y="4922065"/>
            <a:ext cx="5486482" cy="97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Reduction in unplanned downtime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Increases first-time fix rates</a:t>
            </a:r>
          </a:p>
          <a:p>
            <a:pPr marL="254066" indent="-254066" defTabSz="101626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334" dirty="0">
                <a:solidFill>
                  <a:prstClr val="black"/>
                </a:solidFill>
                <a:latin typeface="Bosch Office Sans" pitchFamily="34" charset="0"/>
              </a:rPr>
              <a:t>Optimizes workforce allocation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5C4F5F-E4D6-FF52-0D03-2A3259CBD6E5}"/>
              </a:ext>
            </a:extLst>
          </p:cNvPr>
          <p:cNvSpPr txBox="1"/>
          <p:nvPr/>
        </p:nvSpPr>
        <p:spPr>
          <a:xfrm>
            <a:off x="6073991" y="1122958"/>
            <a:ext cx="2301350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black"/>
                </a:solidFill>
                <a:latin typeface="Bosch Office Sans"/>
                <a:ea typeface="Roboto"/>
                <a:cs typeface="Roboto"/>
                <a:sym typeface="Roboto"/>
              </a:rPr>
              <a:t>Issue To Resolution Flow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C84A17-F226-F9F6-80D2-C8CD35ECC5AC}"/>
              </a:ext>
            </a:extLst>
          </p:cNvPr>
          <p:cNvSpPr/>
          <p:nvPr/>
        </p:nvSpPr>
        <p:spPr>
          <a:xfrm rot="16200000">
            <a:off x="5547668" y="3118379"/>
            <a:ext cx="3366503" cy="1976660"/>
          </a:xfrm>
          <a:prstGeom prst="roundRect">
            <a:avLst>
              <a:gd name="adj" fmla="val 2161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lnSpc>
                <a:spcPts val="1445"/>
              </a:lnSpc>
              <a:defRPr/>
            </a:pPr>
            <a:r>
              <a:rPr lang="en-GB" sz="1556" b="1" kern="0" dirty="0">
                <a:solidFill>
                  <a:prstClr val="white"/>
                </a:solidFill>
                <a:latin typeface="Bosch Office Sans"/>
              </a:rPr>
              <a:t>Centralized Knowledge Base</a:t>
            </a: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  <a:p>
            <a:pPr algn="ctr" defTabSz="1016264">
              <a:lnSpc>
                <a:spcPts val="1445"/>
              </a:lnSpc>
              <a:defRPr/>
            </a:pPr>
            <a:endParaRPr lang="en-GB" sz="1778" b="1" kern="0" dirty="0">
              <a:solidFill>
                <a:prstClr val="white"/>
              </a:solidFill>
              <a:latin typeface="Bosch Office San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09967C-B4D1-8A87-D249-39951878F573}"/>
              </a:ext>
            </a:extLst>
          </p:cNvPr>
          <p:cNvCxnSpPr>
            <a:cxnSpLocks/>
          </p:cNvCxnSpPr>
          <p:nvPr/>
        </p:nvCxnSpPr>
        <p:spPr>
          <a:xfrm>
            <a:off x="7210434" y="2263880"/>
            <a:ext cx="0" cy="5237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96B6386-29EE-38B1-27EA-EA1C06410686}"/>
              </a:ext>
            </a:extLst>
          </p:cNvPr>
          <p:cNvSpPr/>
          <p:nvPr/>
        </p:nvSpPr>
        <p:spPr>
          <a:xfrm>
            <a:off x="6373505" y="2787653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>
                <a:solidFill>
                  <a:prstClr val="white"/>
                </a:solidFill>
                <a:latin typeface="Bosch Office Sans"/>
              </a:rPr>
              <a:t>Failure </a:t>
            </a: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Assessment</a:t>
            </a:r>
            <a:endParaRPr lang="en-US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E80D496-55F1-E396-272B-66D6E6F6723B}"/>
              </a:ext>
            </a:extLst>
          </p:cNvPr>
          <p:cNvSpPr/>
          <p:nvPr/>
        </p:nvSpPr>
        <p:spPr>
          <a:xfrm>
            <a:off x="6373505" y="3519978"/>
            <a:ext cx="1720026" cy="403430"/>
          </a:xfrm>
          <a:prstGeom prst="roundRect">
            <a:avLst>
              <a:gd name="adj" fmla="val 17149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Resolution and Technician R</a:t>
            </a:r>
            <a:r>
              <a:rPr lang="en-GB" sz="889" b="1" kern="0" dirty="0" err="1">
                <a:solidFill>
                  <a:prstClr val="white"/>
                </a:solidFill>
                <a:latin typeface="Bosch Office Sans"/>
              </a:rPr>
              <a:t>ecommendation</a:t>
            </a:r>
            <a:endParaRPr lang="en-GB" sz="889" b="1" kern="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30B28A-A021-5D01-6B83-FCEB7488EB52}"/>
              </a:ext>
            </a:extLst>
          </p:cNvPr>
          <p:cNvSpPr/>
          <p:nvPr/>
        </p:nvSpPr>
        <p:spPr>
          <a:xfrm>
            <a:off x="6373505" y="4287816"/>
            <a:ext cx="172002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889" b="1" kern="0" dirty="0">
                <a:solidFill>
                  <a:prstClr val="white"/>
                </a:solidFill>
                <a:latin typeface="Bosch Office Sans"/>
              </a:rPr>
              <a:t>Inventory Recommendations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3E4C48-513B-F330-32DC-F646C526D583}"/>
              </a:ext>
            </a:extLst>
          </p:cNvPr>
          <p:cNvSpPr/>
          <p:nvPr/>
        </p:nvSpPr>
        <p:spPr>
          <a:xfrm>
            <a:off x="6363981" y="5050076"/>
            <a:ext cx="814914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Technician Assistant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568AEC9-88E7-944A-A5F1-9A64C23D6013}"/>
              </a:ext>
            </a:extLst>
          </p:cNvPr>
          <p:cNvSpPr/>
          <p:nvPr/>
        </p:nvSpPr>
        <p:spPr>
          <a:xfrm>
            <a:off x="7260594" y="5050076"/>
            <a:ext cx="832936" cy="403430"/>
          </a:xfrm>
          <a:prstGeom prst="roundRect">
            <a:avLst>
              <a:gd name="adj" fmla="val 17149"/>
            </a:avLst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GB" sz="778" b="1" kern="0" dirty="0">
                <a:solidFill>
                  <a:prstClr val="white"/>
                </a:solidFill>
                <a:latin typeface="Bosch Office Sans"/>
              </a:rPr>
              <a:t>Workflow Integrations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F11D7F-943F-0910-4F92-99B6A64A3524}"/>
              </a:ext>
            </a:extLst>
          </p:cNvPr>
          <p:cNvSpPr txBox="1"/>
          <p:nvPr/>
        </p:nvSpPr>
        <p:spPr>
          <a:xfrm>
            <a:off x="6244492" y="5601827"/>
            <a:ext cx="1972922" cy="17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556" b="1" kern="0" dirty="0">
                <a:solidFill>
                  <a:prstClr val="white">
                    <a:lumMod val="65000"/>
                  </a:prstClr>
                </a:solidFill>
                <a:latin typeface="Bosch Office Sans" pitchFamily="34" charset="0"/>
              </a:rPr>
              <a:t>IndAIGenious Application Interface</a:t>
            </a:r>
          </a:p>
        </p:txBody>
      </p:sp>
      <p:cxnSp>
        <p:nvCxnSpPr>
          <p:cNvPr id="137" name="Straight Arrow Connector 95">
            <a:extLst>
              <a:ext uri="{FF2B5EF4-FFF2-40B4-BE49-F238E27FC236}">
                <a16:creationId xmlns:a16="http://schemas.microsoft.com/office/drawing/2014/main" id="{A97C1075-068F-3533-33DD-B8478CF12635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233518" y="3191084"/>
            <a:ext cx="0" cy="328895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ADD3675E-BB97-7247-66C0-A50C50B61400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>
            <a:off x="7233518" y="3923408"/>
            <a:ext cx="0" cy="364407"/>
          </a:xfrm>
          <a:prstGeom prst="straightConnector1">
            <a:avLst/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95">
            <a:extLst>
              <a:ext uri="{FF2B5EF4-FFF2-40B4-BE49-F238E27FC236}">
                <a16:creationId xmlns:a16="http://schemas.microsoft.com/office/drawing/2014/main" id="{BEE48F35-063B-007A-08E5-10D1DD15149E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 rot="5400000">
            <a:off x="6823064" y="4639622"/>
            <a:ext cx="358830" cy="462080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5">
            <a:extLst>
              <a:ext uri="{FF2B5EF4-FFF2-40B4-BE49-F238E27FC236}">
                <a16:creationId xmlns:a16="http://schemas.microsoft.com/office/drawing/2014/main" id="{E854FA2D-FDA5-5187-8028-C56A21737441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rot="16200000" flipH="1">
            <a:off x="7275875" y="4648889"/>
            <a:ext cx="358830" cy="443544"/>
          </a:xfrm>
          <a:prstGeom prst="bentConnector3">
            <a:avLst>
              <a:gd name="adj1" fmla="val 50000"/>
            </a:avLst>
          </a:prstGeom>
          <a:ln w="12700">
            <a:solidFill>
              <a:srgbClr val="18837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2C6C607-EFEB-447C-A4F4-4F1CDF985261}"/>
              </a:ext>
            </a:extLst>
          </p:cNvPr>
          <p:cNvSpPr txBox="1"/>
          <p:nvPr/>
        </p:nvSpPr>
        <p:spPr>
          <a:xfrm>
            <a:off x="8457041" y="1090592"/>
            <a:ext cx="3440047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6264" fontAlgn="base">
              <a:defRPr/>
            </a:pPr>
            <a:r>
              <a:rPr lang="en-US" sz="1334" b="1" dirty="0">
                <a:solidFill>
                  <a:prstClr val="white"/>
                </a:solidFill>
                <a:latin typeface="Bosch Office Sans"/>
                <a:ea typeface="Roboto"/>
                <a:cs typeface="Roboto"/>
                <a:sym typeface="Roboto"/>
              </a:rPr>
              <a:t>Illustrative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1C258-5F70-0CDC-A7E1-7165013D5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4531" y="2292836"/>
            <a:ext cx="3025066" cy="12556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C4892A-E931-05BD-53B9-4A95775C2DF6}"/>
              </a:ext>
            </a:extLst>
          </p:cNvPr>
          <p:cNvSpPr/>
          <p:nvPr/>
        </p:nvSpPr>
        <p:spPr>
          <a:xfrm>
            <a:off x="6685942" y="2020671"/>
            <a:ext cx="1048985" cy="232206"/>
          </a:xfrm>
          <a:prstGeom prst="roundRect">
            <a:avLst>
              <a:gd name="adj" fmla="val 11804"/>
            </a:avLst>
          </a:prstGeom>
          <a:solidFill>
            <a:srgbClr val="9E289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111" b="1" kern="0" dirty="0">
                <a:solidFill>
                  <a:prstClr val="white"/>
                </a:solidFill>
                <a:latin typeface="Bosch Office Sans"/>
              </a:rPr>
              <a:t>Trigger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97DC-0C8B-2CD2-8F82-8C16E1FA3B46}"/>
              </a:ext>
            </a:extLst>
          </p:cNvPr>
          <p:cNvSpPr txBox="1"/>
          <p:nvPr/>
        </p:nvSpPr>
        <p:spPr>
          <a:xfrm>
            <a:off x="6458802" y="1604369"/>
            <a:ext cx="1509447" cy="198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US" sz="1111" b="1" kern="0" dirty="0">
                <a:solidFill>
                  <a:srgbClr val="9E2896"/>
                </a:solidFill>
              </a:rPr>
              <a:t>Failure</a:t>
            </a:r>
            <a:endParaRPr lang="en-US" sz="1111" b="1" kern="0" dirty="0">
              <a:solidFill>
                <a:srgbClr val="9E2896"/>
              </a:solidFill>
              <a:latin typeface="Bosch Office Sans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DCDB4-5217-FB57-D913-1EB1BCF64443}"/>
              </a:ext>
            </a:extLst>
          </p:cNvPr>
          <p:cNvCxnSpPr>
            <a:cxnSpLocks/>
          </p:cNvCxnSpPr>
          <p:nvPr/>
        </p:nvCxnSpPr>
        <p:spPr>
          <a:xfrm>
            <a:off x="7213524" y="1782938"/>
            <a:ext cx="2" cy="2540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8315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EI_Kor"/>
  <p:tag name="ML_2" val="Bosch2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FIELD.REM_ANL.COMBOINDEX" val="-2"/>
  <p:tag name="FIELD.DPT.COMBOINDEX" val="-2"/>
  <p:tag name="FIELD.CHAPTER.COMBOINDEX" val="-2"/>
  <p:tag name="COMPRESSOR_INCLUDE" val="1"/>
  <p:tag name="ML_LAYOUT_RESOURCE" val="BOSCH2_16_9_NAVI.mcr"/>
  <p:tag name="FIELD.CHAPTER.CONTENT" val="Header of section"/>
  <p:tag name="FIELD.CHAPTER.VALUE" val="Header of section"/>
  <p:tag name="FIELD.DPT.CONTENT" val="RBEI/BSN3"/>
  <p:tag name="FIELD.DPT.VALUE" val="RBEI/BSN3 | "/>
  <p:tag name="FIELDS.INITIALIZED" val="1"/>
  <p:tag name="TEXTBOX 7_SHAPECLASSPROTECTIONTYPE" val="31"/>
  <p:tag name="TEXTBOX 10_SHAPECLASSPROTECTIONTYPE" val="25"/>
  <p:tag name="TITLE 1_SHAPECLASSPROTECTIONTYPE" val="9"/>
  <p:tag name="PICTURE 11_SHAPECLASSPROTECTIONTYPE" val="15"/>
  <p:tag name="PICTURE 12_SHAPECLASSPROTECTIONTYPE" val="15"/>
  <p:tag name="TITLE 11_SHAPECLASSPROTECTIONTYPE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  <p:tag name="K_DON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FONT" val="Reg5x5"/>
  <p:tag name="COLORS" val="-2;-2;-2;-2;-2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sch 2022">
  <a:themeElements>
    <a:clrScheme name="Bosch Blu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3C9875A7-BD9A-4FA6-B1C9-01206D93E06D}" vid="{A6851065-24C3-408D-81E8-FE6A6E1585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726868C15C040AADC55878F806C4E" ma:contentTypeVersion="11" ma:contentTypeDescription="Create a new document." ma:contentTypeScope="" ma:versionID="84edc97bc543b0a3854d3adb1143f53e">
  <xsd:schema xmlns:xsd="http://www.w3.org/2001/XMLSchema" xmlns:xs="http://www.w3.org/2001/XMLSchema" xmlns:p="http://schemas.microsoft.com/office/2006/metadata/properties" xmlns:ns2="c6fc8dc5-aa6b-49b2-b765-908a173d276d" targetNamespace="http://schemas.microsoft.com/office/2006/metadata/properties" ma:root="true" ma:fieldsID="ac33630c722111b3c54c0c645f807e80" ns2:_="">
    <xsd:import namespace="c6fc8dc5-aa6b-49b2-b765-908a173d2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8dc5-aa6b-49b2-b765-908a173d2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fc8dc5-aa6b-49b2-b765-908a173d27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99F9A7-A160-489B-8A17-5E3424A70D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1116E-4B06-4EA1-B4CD-2F9EC5B88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c8dc5-aa6b-49b2-b765-908a173d27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9EAA6F-F0E5-4326-BDDB-784CFB57333E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c6fc8dc5-aa6b-49b2-b765-908a173d276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1939</Words>
  <Application>Microsoft Office PowerPoint</Application>
  <PresentationFormat>Widescreen</PresentationFormat>
  <Paragraphs>638</Paragraphs>
  <Slides>17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Bosch Office Sans</vt:lpstr>
      <vt:lpstr>Calibri</vt:lpstr>
      <vt:lpstr>Calibri Light</vt:lpstr>
      <vt:lpstr>Fira Sans</vt:lpstr>
      <vt:lpstr>Symbol</vt:lpstr>
      <vt:lpstr>Wingdings</vt:lpstr>
      <vt:lpstr>Office Theme</vt:lpstr>
      <vt:lpstr>Bosch 2022</vt:lpstr>
      <vt:lpstr>IndAIGenious - Gen AI Powered Smart Manufacturing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IndAIGenious - Gen AI Powered Smart Manufacturing Assistant</dc:title>
  <dc:creator>Swetha Venkatesappa (SX/EDI2-MM)</dc:creator>
  <cp:lastModifiedBy>Chakraborty Sushovan (SX/EDI1-MM)</cp:lastModifiedBy>
  <cp:revision>1</cp:revision>
  <dcterms:created xsi:type="dcterms:W3CDTF">2025-01-26T16:00:41Z</dcterms:created>
  <dcterms:modified xsi:type="dcterms:W3CDTF">2025-04-11T11:40:56Z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0x010100547726868C15C040AADC55878F806C4E</vt:lpwstr>
  </property>
  <property fmtid="{D5CDD505-2E9C-101B-9397-08002B2CF9AE}" pid="3" name="MediaServiceImageTags">
    <vt:lpwstr/>
  </property>
</Properties>
</file>