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4" r:id="rId2"/>
    <p:sldMasterId id="2147483672" r:id="rId3"/>
  </p:sldMasterIdLst>
  <p:notesMasterIdLst>
    <p:notesMasterId r:id="rId10"/>
  </p:notesMasterIdLst>
  <p:sldIdLst>
    <p:sldId id="1625" r:id="rId4"/>
    <p:sldId id="2147376078" r:id="rId5"/>
    <p:sldId id="2147376069" r:id="rId6"/>
    <p:sldId id="2147376152" r:id="rId7"/>
    <p:sldId id="2147376105" r:id="rId8"/>
    <p:sldId id="2147376106" r:id="rId9"/>
  </p:sldIdLst>
  <p:sldSz cx="12192000" cy="6858000"/>
  <p:notesSz cx="6858000" cy="91440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48EA7C-8C89-40DF-8D93-C0D4380AAAEF}">
          <p14:sldIdLst>
            <p14:sldId id="1625"/>
            <p14:sldId id="2147376078"/>
            <p14:sldId id="2147376069"/>
            <p14:sldId id="2147376152"/>
            <p14:sldId id="2147376105"/>
          </p14:sldIdLst>
        </p14:section>
        <p14:section name="Example" id="{A095CE8E-6E74-44F9-BE6D-C189AB547173}">
          <p14:sldIdLst>
            <p14:sldId id="21473761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A74DA7-6852-EECB-2317-87F4F7E37C2B}" name="FIXED-TERM Glaeske Robin (BMC/INB)" initials="FTGR(" userId="S::glr1sh@bosch.com::4ed29a0b-1e35-4ee0-af25-4b4b888288b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03864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4660"/>
  </p:normalViewPr>
  <p:slideViewPr>
    <p:cSldViewPr snapToGrid="0">
      <p:cViewPr>
        <p:scale>
          <a:sx n="125" d="100"/>
          <a:sy n="125" d="100"/>
        </p:scale>
        <p:origin x="7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13AC3-1ADB-4D12-88AD-E738FCA970FD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00700-5D77-496D-AC91-D5792397DA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8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Summary –</a:t>
            </a:r>
            <a:r>
              <a:rPr lang="de-DE" baseline="0" dirty="0"/>
              <a:t> Strategy fit -&gt; </a:t>
            </a:r>
            <a:r>
              <a:rPr lang="de-DE" baseline="0" dirty="0" err="1"/>
              <a:t>problem</a:t>
            </a:r>
            <a:r>
              <a:rPr lang="de-DE" baseline="0" dirty="0"/>
              <a:t> </a:t>
            </a:r>
            <a:r>
              <a:rPr lang="de-DE" baseline="0" dirty="0" err="1"/>
              <a:t>definition</a:t>
            </a:r>
            <a:r>
              <a:rPr lang="de-DE" baseline="0" dirty="0"/>
              <a:t> (</a:t>
            </a:r>
            <a:r>
              <a:rPr lang="de-DE" baseline="0" dirty="0" err="1"/>
              <a:t>identifying</a:t>
            </a:r>
            <a:r>
              <a:rPr lang="de-DE" baseline="0" dirty="0"/>
              <a:t> a </a:t>
            </a:r>
            <a:r>
              <a:rPr lang="de-DE" baseline="0" dirty="0" err="1"/>
              <a:t>problem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worth</a:t>
            </a:r>
            <a:r>
              <a:rPr lang="de-DE" baseline="0" dirty="0"/>
              <a:t> solving) / </a:t>
            </a:r>
            <a:r>
              <a:rPr lang="de-DE" baseline="0" dirty="0" err="1"/>
              <a:t>existing</a:t>
            </a:r>
            <a:r>
              <a:rPr lang="de-DE" baseline="0" dirty="0"/>
              <a:t> </a:t>
            </a:r>
            <a:r>
              <a:rPr lang="de-DE" baseline="0" dirty="0" err="1"/>
              <a:t>assumptions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FDE0E4-6586-45E2-9E77-0E1C734BB0C6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sch Sans Light" panose="020B05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sch Sans Light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20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STEFAN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894D5-B176-439E-8F20-C0AB3EB1032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35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Relationship Id="rId5" Type="http://schemas.openxmlformats.org/officeDocument/2006/relationships/image" Target="../media/image5.jpg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D91E7-49CD-4B48-B177-B3F2CB9754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1DDA149E-E5C2-4C3E-85C6-C4375B5D9A31}"/>
              </a:ext>
            </a:extLst>
          </p:cNvPr>
          <p:cNvSpPr/>
          <p:nvPr userDrawn="1"/>
        </p:nvSpPr>
        <p:spPr>
          <a:xfrm>
            <a:off x="0" y="-4706"/>
            <a:ext cx="12206912" cy="686270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CD0807-31C1-4A3B-BC27-1E390A7E9854}"/>
              </a:ext>
            </a:extLst>
          </p:cNvPr>
          <p:cNvSpPr/>
          <p:nvPr userDrawn="1"/>
        </p:nvSpPr>
        <p:spPr>
          <a:xfrm>
            <a:off x="593725" y="3648444"/>
            <a:ext cx="145577" cy="14174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DD069-A659-4643-9426-CCEF1C4CE3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648444"/>
            <a:ext cx="9829800" cy="1417407"/>
          </a:xfrm>
        </p:spPr>
        <p:txBody>
          <a:bodyPr anchor="ctr">
            <a:noAutofit/>
          </a:bodyPr>
          <a:lstStyle>
            <a:lvl1pPr marL="0" indent="0" algn="l">
              <a:buNone/>
              <a:defRPr sz="60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15">
            <a:extLst>
              <a:ext uri="{FF2B5EF4-FFF2-40B4-BE49-F238E27FC236}">
                <a16:creationId xmlns:a16="http://schemas.microsoft.com/office/drawing/2014/main" id="{08A03EB6-5A89-46B2-BB3F-933549EAD0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182C5-FC11-4C7C-B7D6-B68EE32AB4DC}"/>
              </a:ext>
            </a:extLst>
          </p:cNvPr>
          <p:cNvSpPr txBox="1"/>
          <p:nvPr userDrawn="1"/>
        </p:nvSpPr>
        <p:spPr>
          <a:xfrm>
            <a:off x="414068" y="6600953"/>
            <a:ext cx="11777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/>
                </a:solidFill>
                <a:latin typeface="Bosch Sans Light" panose="020B0504020202020204" pitchFamily="34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</p:spTree>
    <p:extLst>
      <p:ext uri="{BB962C8B-B14F-4D97-AF65-F5344CB8AC3E}">
        <p14:creationId xmlns:p14="http://schemas.microsoft.com/office/powerpoint/2010/main" val="388562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57E7C3-B9AA-494D-8C34-99723AEFC5FC}"/>
              </a:ext>
            </a:extLst>
          </p:cNvPr>
          <p:cNvSpPr/>
          <p:nvPr/>
        </p:nvSpPr>
        <p:spPr>
          <a:xfrm>
            <a:off x="1" y="1"/>
            <a:ext cx="4343400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5166D2-A6FB-4C98-BF4E-B108A0E8F785}"/>
              </a:ext>
            </a:extLst>
          </p:cNvPr>
          <p:cNvSpPr/>
          <p:nvPr/>
        </p:nvSpPr>
        <p:spPr>
          <a:xfrm>
            <a:off x="1" y="6299200"/>
            <a:ext cx="12192000" cy="55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2CDEE-770F-4D6D-A3BC-925CDB8426C1}"/>
              </a:ext>
            </a:extLst>
          </p:cNvPr>
          <p:cNvSpPr txBox="1"/>
          <p:nvPr/>
        </p:nvSpPr>
        <p:spPr>
          <a:xfrm>
            <a:off x="414068" y="6409759"/>
            <a:ext cx="11777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Bosch Office Sans" pitchFamily="2" charset="0"/>
              </a:rPr>
              <a:t>© Robert Bosch GmbH.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FB76FE-B4A7-42AB-901D-E70C231C1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100" y="1152525"/>
            <a:ext cx="2489200" cy="215900"/>
          </a:xfrm>
        </p:spPr>
        <p:txBody>
          <a:bodyPr>
            <a:noAutofit/>
          </a:bodyPr>
          <a:lstStyle>
            <a:lvl1pPr marL="0" indent="0">
              <a:buNone/>
              <a:defRPr sz="1200" b="1">
                <a:solidFill>
                  <a:srgbClr val="FFD116"/>
                </a:solidFill>
                <a:latin typeface="Bosch Office Sans" pitchFamily="2" charset="0"/>
              </a:defRPr>
            </a:lvl1pPr>
            <a:lvl2pPr marL="457167" indent="0">
              <a:buNone/>
              <a:defRPr sz="1200" b="1">
                <a:solidFill>
                  <a:srgbClr val="FFD116"/>
                </a:solidFill>
                <a:latin typeface="Bosch Office Sans" pitchFamily="2" charset="0"/>
              </a:defRPr>
            </a:lvl2pPr>
            <a:lvl3pPr marL="914333" indent="0">
              <a:buNone/>
              <a:defRPr sz="1200" b="1">
                <a:solidFill>
                  <a:srgbClr val="FFD116"/>
                </a:solidFill>
                <a:latin typeface="Bosch Office Sans" pitchFamily="2" charset="0"/>
              </a:defRPr>
            </a:lvl3pPr>
            <a:lvl4pPr marL="1371500" indent="0">
              <a:buNone/>
              <a:defRPr sz="1200" b="1">
                <a:solidFill>
                  <a:srgbClr val="FFD116"/>
                </a:solidFill>
                <a:latin typeface="Bosch Office Sans" pitchFamily="2" charset="0"/>
              </a:defRPr>
            </a:lvl4pPr>
            <a:lvl5pPr marL="1828665" indent="0">
              <a:buNone/>
              <a:defRPr sz="1200" b="1">
                <a:solidFill>
                  <a:srgbClr val="FFD116"/>
                </a:solidFill>
                <a:latin typeface="Bosch Office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DC59E33-6DF8-4D88-BF66-28C060B8D4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3100" y="1549401"/>
            <a:ext cx="3086100" cy="415607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Bosch Sans Black" panose="020B0804020202020204" pitchFamily="34" charset="0"/>
              </a:defRPr>
            </a:lvl1pPr>
            <a:lvl2pPr marL="457167" indent="0">
              <a:buNone/>
              <a:defRPr sz="4000">
                <a:solidFill>
                  <a:schemeClr val="bg1"/>
                </a:solidFill>
                <a:latin typeface="Bosch Sans Black" panose="020B0804020202020204" pitchFamily="34" charset="0"/>
              </a:defRPr>
            </a:lvl2pPr>
            <a:lvl3pPr marL="914333" indent="0">
              <a:buNone/>
              <a:defRPr sz="3600">
                <a:solidFill>
                  <a:schemeClr val="bg1"/>
                </a:solidFill>
                <a:latin typeface="Bosch Sans Black" panose="020B0804020202020204" pitchFamily="34" charset="0"/>
              </a:defRPr>
            </a:lvl3pPr>
            <a:lvl4pPr marL="1371500" indent="0">
              <a:buNone/>
              <a:defRPr sz="3200">
                <a:solidFill>
                  <a:schemeClr val="bg1"/>
                </a:solidFill>
                <a:latin typeface="Bosch Sans Black" panose="020B0804020202020204" pitchFamily="34" charset="0"/>
              </a:defRPr>
            </a:lvl4pPr>
            <a:lvl5pPr marL="1828665" indent="0">
              <a:buNone/>
              <a:defRPr sz="3200">
                <a:solidFill>
                  <a:schemeClr val="bg1"/>
                </a:solidFill>
                <a:latin typeface="Bosch Sans Black" panose="020B08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C4130A12-897D-4A7A-9DF1-529A1863B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42" y="6323059"/>
            <a:ext cx="1000358" cy="41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8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AEAE463-6A80-4D6B-9F0D-C3FA6DE052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5994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AEAE463-6A80-4D6B-9F0D-C3FA6DE052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1">
            <a:extLst>
              <a:ext uri="{FF2B5EF4-FFF2-40B4-BE49-F238E27FC236}">
                <a16:creationId xmlns:a16="http://schemas.microsoft.com/office/drawing/2014/main" id="{0B5D6BBA-2957-4762-B3FA-699D2482A28F}"/>
              </a:ext>
            </a:extLst>
          </p:cNvPr>
          <p:cNvSpPr/>
          <p:nvPr/>
        </p:nvSpPr>
        <p:spPr>
          <a:xfrm>
            <a:off x="0" y="1385990"/>
            <a:ext cx="12192000" cy="547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63">
              <a:latin typeface="Bosch Office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8B6E-53D2-4E19-B33B-39BE51DD1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069" y="365126"/>
            <a:ext cx="10032521" cy="365126"/>
          </a:xfrm>
        </p:spPr>
        <p:txBody>
          <a:bodyPr vert="horz">
            <a:noAutofit/>
          </a:bodyPr>
          <a:lstStyle>
            <a:lvl1pPr>
              <a:defRPr sz="2600">
                <a:solidFill>
                  <a:schemeClr val="tx1"/>
                </a:solidFill>
                <a:latin typeface="Bosch Office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517651"/>
            <a:ext cx="11343737" cy="4659312"/>
          </a:xfrm>
        </p:spPr>
        <p:txBody>
          <a:bodyPr>
            <a:normAutofit/>
          </a:bodyPr>
          <a:lstStyle>
            <a:lvl1pPr>
              <a:defRPr sz="1300">
                <a:solidFill>
                  <a:schemeClr val="tx1"/>
                </a:solidFill>
                <a:latin typeface="Bosch Office Sans" pitchFamily="2" charset="0"/>
              </a:defRPr>
            </a:lvl1pPr>
            <a:lvl2pPr>
              <a:defRPr sz="1300">
                <a:solidFill>
                  <a:schemeClr val="tx1"/>
                </a:solidFill>
                <a:latin typeface="Bosch Office Sans" pitchFamily="2" charset="0"/>
              </a:defRPr>
            </a:lvl2pPr>
            <a:lvl3pPr>
              <a:defRPr sz="1300">
                <a:solidFill>
                  <a:schemeClr val="tx1"/>
                </a:solidFill>
                <a:latin typeface="Bosch Office Sans" pitchFamily="2" charset="0"/>
              </a:defRPr>
            </a:lvl3pPr>
            <a:lvl4pPr>
              <a:defRPr sz="1300">
                <a:solidFill>
                  <a:schemeClr val="tx1"/>
                </a:solidFill>
                <a:latin typeface="Bosch Office Sans" pitchFamily="2" charset="0"/>
              </a:defRPr>
            </a:lvl4pPr>
            <a:lvl5pPr>
              <a:defRPr sz="1300">
                <a:solidFill>
                  <a:schemeClr val="tx1"/>
                </a:solidFill>
                <a:latin typeface="Bosch Office Sans" pitchFamily="2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C0EE9C-BCB1-48B4-9A74-84D079EBD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068" y="814388"/>
            <a:ext cx="10033270" cy="365125"/>
          </a:xfrm>
        </p:spPr>
        <p:txBody>
          <a:bodyPr>
            <a:noAutofit/>
          </a:bodyPr>
          <a:lstStyle>
            <a:lvl1pPr marL="0" indent="0">
              <a:buNone/>
              <a:defRPr sz="1788">
                <a:solidFill>
                  <a:schemeClr val="tx1"/>
                </a:solidFill>
                <a:latin typeface="Bosch Office Sans" pitchFamily="2" charset="0"/>
              </a:defRPr>
            </a:lvl1pPr>
            <a:lvl2pPr marL="371475" indent="0">
              <a:buNone/>
              <a:defRPr sz="1950">
                <a:solidFill>
                  <a:schemeClr val="bg1"/>
                </a:solidFill>
                <a:latin typeface="Bosch Sans Light" panose="020B0504020202020204" pitchFamily="34" charset="0"/>
              </a:defRPr>
            </a:lvl2pPr>
            <a:lvl3pPr marL="742950" indent="0">
              <a:buNone/>
              <a:defRPr sz="1950">
                <a:solidFill>
                  <a:schemeClr val="bg1"/>
                </a:solidFill>
                <a:latin typeface="Bosch Sans Light" panose="020B0504020202020204" pitchFamily="34" charset="0"/>
              </a:defRPr>
            </a:lvl3pPr>
            <a:lvl4pPr marL="1114425" indent="0">
              <a:buNone/>
              <a:defRPr sz="1950">
                <a:solidFill>
                  <a:schemeClr val="bg1"/>
                </a:solidFill>
                <a:latin typeface="Bosch Sans Light" panose="020B0504020202020204" pitchFamily="34" charset="0"/>
              </a:defRPr>
            </a:lvl4pPr>
            <a:lvl5pPr marL="1485900" indent="0">
              <a:buNone/>
              <a:defRPr sz="1950">
                <a:solidFill>
                  <a:schemeClr val="bg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7D8C5-8BA9-43B0-A66E-07CF34BC8BF0}"/>
              </a:ext>
            </a:extLst>
          </p:cNvPr>
          <p:cNvSpPr txBox="1"/>
          <p:nvPr/>
        </p:nvSpPr>
        <p:spPr>
          <a:xfrm>
            <a:off x="414068" y="6409759"/>
            <a:ext cx="11777932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650" dirty="0">
                <a:solidFill>
                  <a:schemeClr val="tx1"/>
                </a:solidFill>
                <a:latin typeface="Bosch Office Sans" pitchFamily="2" charset="0"/>
              </a:rPr>
              <a:t>© Robert Bosch GmbH. All rights reserved, also regarding any disposal, exploitation, reproduction, editing, distribution, as well as in the event of applications for industrial property rights.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2551E82-C6A5-2064-9AC4-69B5BA54AB6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276" y="6296231"/>
            <a:ext cx="1232724" cy="41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1">
            <a:extLst>
              <a:ext uri="{FF2B5EF4-FFF2-40B4-BE49-F238E27FC236}">
                <a16:creationId xmlns:a16="http://schemas.microsoft.com/office/drawing/2014/main" id="{0B5D6BBA-2957-4762-B3FA-699D2482A28F}"/>
              </a:ext>
            </a:extLst>
          </p:cNvPr>
          <p:cNvSpPr/>
          <p:nvPr userDrawn="1"/>
        </p:nvSpPr>
        <p:spPr>
          <a:xfrm>
            <a:off x="0" y="1385990"/>
            <a:ext cx="12192000" cy="547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8B6E-53D2-4E19-B33B-39BE51DD1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068" y="365126"/>
            <a:ext cx="10032521" cy="365126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4068" y="1517651"/>
            <a:ext cx="11343736" cy="465931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Bosch Sans Light" panose="020B05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Bosch Sans Light" panose="020B05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Bosch Sans Light" panose="020B05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D2CDEE-770F-4D6D-A3BC-925CDB8426C1}"/>
              </a:ext>
            </a:extLst>
          </p:cNvPr>
          <p:cNvSpPr txBox="1"/>
          <p:nvPr userDrawn="1"/>
        </p:nvSpPr>
        <p:spPr>
          <a:xfrm>
            <a:off x="414068" y="6600953"/>
            <a:ext cx="11777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Bosch Sans Light" panose="020B0504020202020204" pitchFamily="34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C0EE9C-BCB1-48B4-9A74-84D079EBDB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068" y="814388"/>
            <a:ext cx="10033270" cy="3651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F3EF1D9A-C076-4DDC-A1AD-058593068C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7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5770D-F15C-4A17-B8F9-C957705396DC}"/>
              </a:ext>
            </a:extLst>
          </p:cNvPr>
          <p:cNvSpPr txBox="1"/>
          <p:nvPr userDrawn="1"/>
        </p:nvSpPr>
        <p:spPr>
          <a:xfrm>
            <a:off x="414068" y="6409759"/>
            <a:ext cx="11777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4FB30-5064-4D5A-991F-978677D42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1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BD91E7-49CD-4B48-B177-B3F2CB9754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6">
            <a:extLst>
              <a:ext uri="{FF2B5EF4-FFF2-40B4-BE49-F238E27FC236}">
                <a16:creationId xmlns:a16="http://schemas.microsoft.com/office/drawing/2014/main" id="{1DDA149E-E5C2-4C3E-85C6-C4375B5D9A31}"/>
              </a:ext>
            </a:extLst>
          </p:cNvPr>
          <p:cNvSpPr/>
          <p:nvPr userDrawn="1"/>
        </p:nvSpPr>
        <p:spPr>
          <a:xfrm>
            <a:off x="0" y="0"/>
            <a:ext cx="12206912" cy="686270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CD0807-31C1-4A3B-BC27-1E390A7E9854}"/>
              </a:ext>
            </a:extLst>
          </p:cNvPr>
          <p:cNvSpPr/>
          <p:nvPr userDrawn="1"/>
        </p:nvSpPr>
        <p:spPr>
          <a:xfrm>
            <a:off x="593725" y="3648444"/>
            <a:ext cx="145577" cy="141740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DD069-A659-4643-9426-CCEF1C4CE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48444"/>
            <a:ext cx="9829800" cy="1417407"/>
          </a:xfrm>
        </p:spPr>
        <p:txBody>
          <a:bodyPr>
            <a:noAutofit/>
          </a:bodyPr>
          <a:lstStyle>
            <a:lvl1pPr marL="0" indent="0" algn="l">
              <a:buNone/>
              <a:defRPr sz="60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67DDB-02CC-49BF-BDB9-83781C19F5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8B6E-53D2-4E19-B33B-39BE51DD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365126"/>
            <a:ext cx="10023894" cy="365126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517651"/>
            <a:ext cx="11343736" cy="46593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  <a:lvl2pPr>
              <a:defRPr sz="2000">
                <a:solidFill>
                  <a:schemeClr val="bg1"/>
                </a:solidFill>
                <a:latin typeface="Bosch Sans Light" panose="020B0504020202020204" pitchFamily="34" charset="0"/>
              </a:defRPr>
            </a:lvl2pPr>
            <a:lvl3pPr>
              <a:defRPr sz="1800">
                <a:solidFill>
                  <a:schemeClr val="bg1"/>
                </a:solidFill>
                <a:latin typeface="Bosch Sans Light" panose="020B05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Bosch Sans Light" panose="020B05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1878-1A37-437F-99C1-1E9B198E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068" y="6356350"/>
            <a:ext cx="11343736" cy="365125"/>
          </a:xfrm>
        </p:spPr>
        <p:txBody>
          <a:bodyPr/>
          <a:lstStyle>
            <a:lvl1pPr>
              <a:defRPr sz="800">
                <a:latin typeface="Bosch Sans Light" panose="020B0504020202020204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prstClr val="white"/>
                </a:solidFill>
              </a:rPr>
              <a:t>© Robert Bosch GmbH 2022. All rights reserved, also regarding any disposal, exploitation, reproduction, editing, distribution, as well as in the event of applications for industrial property rights.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4C3B07-0424-4AB9-ADD1-76348AC96D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09D218-FAC9-4CD9-8040-AE4454AABC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338" y="828675"/>
            <a:ext cx="10023475" cy="365125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8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1">
            <a:extLst>
              <a:ext uri="{FF2B5EF4-FFF2-40B4-BE49-F238E27FC236}">
                <a16:creationId xmlns:a16="http://schemas.microsoft.com/office/drawing/2014/main" id="{0B5D6BBA-2957-4762-B3FA-699D2482A28F}"/>
              </a:ext>
            </a:extLst>
          </p:cNvPr>
          <p:cNvSpPr/>
          <p:nvPr userDrawn="1"/>
        </p:nvSpPr>
        <p:spPr>
          <a:xfrm>
            <a:off x="0" y="1385990"/>
            <a:ext cx="12192000" cy="4928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8B6E-53D2-4E19-B33B-39BE51DD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365126"/>
            <a:ext cx="10032521" cy="365126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517651"/>
            <a:ext cx="11343736" cy="46593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Bosch Sans Light" panose="020B05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Bosch Sans Light" panose="020B0504020202020204" pitchFamily="34" charset="0"/>
              </a:defRPr>
            </a:lvl2pPr>
            <a:lvl3pPr>
              <a:defRPr sz="1800">
                <a:solidFill>
                  <a:schemeClr val="tx1"/>
                </a:solidFill>
                <a:latin typeface="Bosch Sans Light" panose="020B0504020202020204" pitchFamily="34" charset="0"/>
              </a:defRPr>
            </a:lvl3pPr>
            <a:lvl4pPr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4pPr>
            <a:lvl5pPr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1878-1A37-437F-99C1-1E9B198E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068" y="6356350"/>
            <a:ext cx="11343736" cy="365125"/>
          </a:xfrm>
        </p:spPr>
        <p:txBody>
          <a:bodyPr/>
          <a:lstStyle>
            <a:lvl1pPr>
              <a:defRPr sz="800">
                <a:latin typeface="Bosch Sans Light" panose="020B0504020202020204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prstClr val="white"/>
                </a:solidFill>
              </a:rPr>
              <a:t>© Robert Bosch GmbH 2022. All rights reserved, also regarding any disposal, exploitation, reproduction, editing, distribution, as well as in the event of applications for industrial property rights.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402FA3-6825-4AFB-852C-80019F8D9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35AE02-42E5-4E51-AD59-C6EE49FE6D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4338" y="806449"/>
            <a:ext cx="10033000" cy="365126"/>
          </a:xfrm>
        </p:spPr>
        <p:txBody>
          <a:bodyPr anchor="ctr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1pPr>
            <a:lvl2pPr marL="4572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2pPr>
            <a:lvl3pPr marL="9144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3pPr>
            <a:lvl4pPr marL="13716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4pPr>
            <a:lvl5pPr marL="1828800" indent="0">
              <a:buNone/>
              <a:defRPr sz="2800">
                <a:solidFill>
                  <a:schemeClr val="bg1"/>
                </a:solidFill>
                <a:latin typeface="Bosch Office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8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8E7E1101-70DF-4947-8814-962C2AE85517}"/>
              </a:ext>
            </a:extLst>
          </p:cNvPr>
          <p:cNvSpPr/>
          <p:nvPr userDrawn="1"/>
        </p:nvSpPr>
        <p:spPr>
          <a:xfrm>
            <a:off x="0" y="0"/>
            <a:ext cx="12206912" cy="6862706"/>
          </a:xfrm>
          <a:prstGeom prst="rect">
            <a:avLst/>
          </a:prstGeom>
          <a:blipFill dpi="0" rotWithShape="1">
            <a:blip r:embed="rId2">
              <a:alphaModFix amt="30000"/>
            </a:blip>
            <a:srcRect/>
            <a:stretch>
              <a:fillRect/>
            </a:stretch>
          </a:blip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16264"/>
            <a:endParaRPr lang="en-US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1446" y="4960189"/>
            <a:ext cx="9426103" cy="603849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Bosch Sans Light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  <a:latin typeface="Bosch Sans Light" panose="020B0504020202020204" pitchFamily="34" charset="0"/>
              </a:defRPr>
            </a:lvl2pPr>
            <a:lvl3pPr marL="914400" indent="0">
              <a:buNone/>
              <a:defRPr sz="1800">
                <a:solidFill>
                  <a:schemeClr val="tx1"/>
                </a:solidFill>
                <a:latin typeface="Bosch Sans Light" panose="020B0504020202020204" pitchFamily="34" charset="0"/>
              </a:defRPr>
            </a:lvl3pPr>
            <a:lvl4pPr marL="1371600" indent="0">
              <a:buNone/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4pPr>
            <a:lvl5pPr marL="1828800" indent="0">
              <a:buNone/>
              <a:defRPr sz="1600">
                <a:solidFill>
                  <a:schemeClr val="tx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91878-1A37-437F-99C1-1E9B198E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4068" y="6356350"/>
            <a:ext cx="11343736" cy="365125"/>
          </a:xfrm>
        </p:spPr>
        <p:txBody>
          <a:bodyPr/>
          <a:lstStyle>
            <a:lvl1pPr>
              <a:defRPr sz="800">
                <a:latin typeface="Bosch Sans Light" panose="020B0504020202020204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prstClr val="white"/>
                </a:solidFill>
              </a:rPr>
              <a:t>© Robert Bosch GmbH 2022.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1F9E4-F83F-40FD-A165-BB5E80072311}"/>
              </a:ext>
            </a:extLst>
          </p:cNvPr>
          <p:cNvSpPr/>
          <p:nvPr userDrawn="1"/>
        </p:nvSpPr>
        <p:spPr>
          <a:xfrm>
            <a:off x="2091447" y="5589000"/>
            <a:ext cx="9426102" cy="628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EEF16D5-4040-4C5B-8823-2C96E9C134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9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DAEAE463-6A80-4D6B-9F0D-C3FA6DE05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459943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DAEAE463-6A80-4D6B-9F0D-C3FA6DE052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eck 1">
            <a:extLst>
              <a:ext uri="{FF2B5EF4-FFF2-40B4-BE49-F238E27FC236}">
                <a16:creationId xmlns:a16="http://schemas.microsoft.com/office/drawing/2014/main" id="{0B5D6BBA-2957-4762-B3FA-699D2482A28F}"/>
              </a:ext>
            </a:extLst>
          </p:cNvPr>
          <p:cNvSpPr/>
          <p:nvPr userDrawn="1"/>
        </p:nvSpPr>
        <p:spPr>
          <a:xfrm>
            <a:off x="0" y="1385990"/>
            <a:ext cx="12192000" cy="54720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Bosch Office Sans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38B6E-53D2-4E19-B33B-39BE51DD1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068" y="365126"/>
            <a:ext cx="10032521" cy="365126"/>
          </a:xfrm>
        </p:spPr>
        <p:txBody>
          <a:bodyPr vert="horz">
            <a:noAutofit/>
          </a:bodyPr>
          <a:lstStyle>
            <a:lvl1pPr>
              <a:defRPr sz="3200">
                <a:solidFill>
                  <a:schemeClr val="tx1"/>
                </a:solidFill>
                <a:latin typeface="Bosch Office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7DF0-E0F8-4B1E-BE9F-046ABCFC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68" y="1517651"/>
            <a:ext cx="11343736" cy="46593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Bosch Office Sans" pitchFamily="2" charset="0"/>
              </a:defRPr>
            </a:lvl1pPr>
            <a:lvl2pPr>
              <a:defRPr sz="2000">
                <a:solidFill>
                  <a:schemeClr val="tx1"/>
                </a:solidFill>
                <a:latin typeface="Bosch Office Sans" pitchFamily="2" charset="0"/>
              </a:defRPr>
            </a:lvl2pPr>
            <a:lvl3pPr>
              <a:defRPr sz="1800">
                <a:solidFill>
                  <a:schemeClr val="tx1"/>
                </a:solidFill>
                <a:latin typeface="Bosch Office Sans" pitchFamily="2" charset="0"/>
              </a:defRPr>
            </a:lvl3pPr>
            <a:lvl4pPr>
              <a:defRPr sz="1600">
                <a:solidFill>
                  <a:schemeClr val="tx1"/>
                </a:solidFill>
                <a:latin typeface="Bosch Office Sans" pitchFamily="2" charset="0"/>
              </a:defRPr>
            </a:lvl4pPr>
            <a:lvl5pPr>
              <a:defRPr sz="1600">
                <a:solidFill>
                  <a:schemeClr val="tx1"/>
                </a:solidFill>
                <a:latin typeface="Bosch Office Sans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C0EE9C-BCB1-48B4-9A74-84D079EBD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068" y="814388"/>
            <a:ext cx="10033270" cy="3651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Bosch Office Sans" pitchFamily="2" charset="0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Bosch Sans Light" panose="020B05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798EA8-6C76-458F-B535-41F5936782D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642" y="6323058"/>
            <a:ext cx="1000358" cy="418899"/>
          </a:xfrm>
          <a:prstGeom prst="rect">
            <a:avLst/>
          </a:prstGeom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7E69CB4-81E6-4C92-8945-62342787C0B8}"/>
              </a:ext>
            </a:extLst>
          </p:cNvPr>
          <p:cNvSpPr/>
          <p:nvPr userDrawn="1"/>
        </p:nvSpPr>
        <p:spPr>
          <a:xfrm>
            <a:off x="0" y="6759208"/>
            <a:ext cx="12192000" cy="9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C31CE0B-2309-49B6-82BC-16CAC2E3BA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5770D-F15C-4A17-B8F9-C957705396DC}"/>
              </a:ext>
            </a:extLst>
          </p:cNvPr>
          <p:cNvSpPr txBox="1"/>
          <p:nvPr userDrawn="1"/>
        </p:nvSpPr>
        <p:spPr>
          <a:xfrm>
            <a:off x="414068" y="6409759"/>
            <a:ext cx="117779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prstClr val="white"/>
                </a:solidFill>
                <a:latin typeface="Bosch Office Sans" pitchFamily="2" charset="0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4FB30-5064-4D5A-991F-978677D428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66" y="240128"/>
            <a:ext cx="1682134" cy="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9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4.emf"/><Relationship Id="rId5" Type="http://schemas.openxmlformats.org/officeDocument/2006/relationships/slideLayout" Target="../slideLayouts/slideLayout8.xml"/><Relationship Id="rId10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CA0EB774-A192-4B38-A896-6D1CF41B9C6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735115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344" imgH="344" progId="TCLayout.ActiveDocument.1">
                  <p:embed/>
                </p:oleObj>
              </mc:Choice>
              <mc:Fallback>
                <p:oleObj name="think-cell Folie" r:id="rId6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5B847-75E3-4DFB-A8ED-1051F394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2595-060F-4D1A-AEF6-268F1729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D0D7-ECAF-449E-9E9E-818FD922B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CEA0-775C-4EFF-87AB-06A12AB705C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3E98-2D3D-4D9E-A002-302F6E82B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F22B-6B19-4C62-ADB2-1E3B035CF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867D-0B5E-4767-97F3-6D70DAF2CB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3A33AFFA-03F9-CAF3-B90C-A014AB4B62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0470341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592" imgH="595" progId="TCLayout.ActiveDocument.1">
                  <p:embed/>
                </p:oleObj>
              </mc:Choice>
              <mc:Fallback>
                <p:oleObj name="think-cell Folie" r:id="rId10" imgW="592" imgH="59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3A33AFFA-03F9-CAF3-B90C-A014AB4B62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5B847-75E3-4DFB-A8ED-1051F394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B2595-060F-4D1A-AEF6-268F17293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D0D7-ECAF-449E-9E9E-818FD922B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7CEA0-775C-4EFF-87AB-06A12AB705C9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3E98-2D3D-4D9E-A002-302F6E82B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F22B-6B19-4C62-ADB2-1E3B035CF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D867D-0B5E-4767-97F3-6D70DAF2CB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F557E578-5A97-45F4-B014-FD9C1921405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76582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F557E578-5A97-45F4-B014-FD9C19214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14A6B6-6034-46AE-BB43-2665A669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48E713-4013-4490-996C-AAB9F8EDC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422092-EA64-4B85-9103-A04ADEE65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664F3-C96D-4E4F-AC6B-9EF4BD071261}" type="datetime1">
              <a:rPr lang="de-DE" smtClean="0"/>
              <a:t>22.11.2023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C62EF-C684-4601-BB2C-A9C8FDE2D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C2968-4F4C-4AA9-AB5C-CE36F532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934EE-0EE0-4632-863A-05AA4CD8C5C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microsoft.com/office/2007/relationships/hdphoto" Target="../media/hdphoto1.wdp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rocket ship photography">
            <a:extLst>
              <a:ext uri="{FF2B5EF4-FFF2-40B4-BE49-F238E27FC236}">
                <a16:creationId xmlns:a16="http://schemas.microsoft.com/office/drawing/2014/main" id="{18EBA2EC-ACCF-4C58-B9DC-A6DFC55CD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27035"/>
            <a:ext cx="12192000" cy="813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188470-5B00-4F22-83BF-8A9DA525F4A5}"/>
              </a:ext>
            </a:extLst>
          </p:cNvPr>
          <p:cNvSpPr/>
          <p:nvPr/>
        </p:nvSpPr>
        <p:spPr>
          <a:xfrm>
            <a:off x="2734491" y="2211978"/>
            <a:ext cx="9457509" cy="4832836"/>
          </a:xfrm>
          <a:prstGeom prst="rect">
            <a:avLst/>
          </a:prstGeom>
          <a:solidFill>
            <a:srgbClr val="001847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19098-2344-4421-AFEF-D86A0FA2A86B}"/>
              </a:ext>
            </a:extLst>
          </p:cNvPr>
          <p:cNvSpPr txBox="1"/>
          <p:nvPr/>
        </p:nvSpPr>
        <p:spPr>
          <a:xfrm>
            <a:off x="2516051" y="1730196"/>
            <a:ext cx="874599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D116"/>
                </a:solidFill>
                <a:latin typeface="Bosch Sans Black" panose="020B0804020202020204" pitchFamily="34" charset="0"/>
              </a:rPr>
              <a:t>BOSCH ACCELERATOR PROGRAM</a:t>
            </a:r>
          </a:p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Sans Black" panose="020B0804020202020204" pitchFamily="34" charset="0"/>
                <a:ea typeface="+mn-ea"/>
                <a:cs typeface="+mn-cs"/>
              </a:rPr>
              <a:t>Phase 1 Interview Deck</a:t>
            </a:r>
            <a:endParaRPr lang="en-US" sz="6000" dirty="0">
              <a:solidFill>
                <a:srgbClr val="FFD116"/>
              </a:solidFill>
              <a:latin typeface="Bosch Sans Black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4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508F4435-C300-9032-1570-4BE87A06E3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8851369"/>
              </p:ext>
            </p:extLst>
          </p:nvPr>
        </p:nvGraphicFramePr>
        <p:xfrm>
          <a:off x="1144290" y="644228"/>
          <a:ext cx="1290" cy="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508F4435-C300-9032-1570-4BE87A06E3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44290" y="644228"/>
                        <a:ext cx="1290" cy="1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0DD9A9-CE53-7AE7-FB50-30C81EAD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108" y="814388"/>
            <a:ext cx="9930229" cy="365125"/>
          </a:xfrm>
        </p:spPr>
        <p:txBody>
          <a:bodyPr/>
          <a:lstStyle/>
          <a:p>
            <a:r>
              <a:rPr lang="en-US" dirty="0"/>
              <a:t>We believe that…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B3BD284-751F-4964-3EF2-85EE18168CBF}"/>
              </a:ext>
            </a:extLst>
          </p:cNvPr>
          <p:cNvSpPr txBox="1">
            <a:spLocks/>
          </p:cNvSpPr>
          <p:nvPr/>
        </p:nvSpPr>
        <p:spPr>
          <a:xfrm>
            <a:off x="458210" y="365126"/>
            <a:ext cx="10032521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Bosch Office Sans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Our Hypotheses</a:t>
            </a:r>
          </a:p>
        </p:txBody>
      </p:sp>
    </p:spTree>
    <p:extLst>
      <p:ext uri="{BB962C8B-B14F-4D97-AF65-F5344CB8AC3E}">
        <p14:creationId xmlns:p14="http://schemas.microsoft.com/office/powerpoint/2010/main" val="1427741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13DA72E6-621A-7478-50BA-B6579FB03A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2164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DFA923DF-5C2C-F140-7D95-0642404D19C6}"/>
              </a:ext>
            </a:extLst>
          </p:cNvPr>
          <p:cNvSpPr/>
          <p:nvPr/>
        </p:nvSpPr>
        <p:spPr>
          <a:xfrm>
            <a:off x="6034474" y="1263650"/>
            <a:ext cx="4814961" cy="2376718"/>
          </a:xfrm>
          <a:prstGeom prst="rec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" name="Textplatzhalter 3">
            <a:extLst>
              <a:ext uri="{FF2B5EF4-FFF2-40B4-BE49-F238E27FC236}">
                <a16:creationId xmlns:a16="http://schemas.microsoft.com/office/drawing/2014/main" id="{E7ECF5F7-A8A2-A5DA-C3AD-B4BE8E704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496" y="814388"/>
            <a:ext cx="9942841" cy="365125"/>
          </a:xfrm>
        </p:spPr>
        <p:txBody>
          <a:bodyPr/>
          <a:lstStyle/>
          <a:p>
            <a:r>
              <a:rPr lang="en-US" dirty="0"/>
              <a:t>Map your Most Critical Assumptions</a:t>
            </a:r>
            <a:endParaRPr lang="en-GB" dirty="0"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83BCC3CE-A6F8-4B3C-ECF2-F0282E45F36A}"/>
              </a:ext>
            </a:extLst>
          </p:cNvPr>
          <p:cNvSpPr/>
          <p:nvPr/>
        </p:nvSpPr>
        <p:spPr>
          <a:xfrm>
            <a:off x="1479430" y="1263649"/>
            <a:ext cx="9352876" cy="4967030"/>
          </a:xfrm>
          <a:prstGeom prst="rect">
            <a:avLst/>
          </a:prstGeom>
          <a:ln w="30226">
            <a:solidFill>
              <a:srgbClr val="002060"/>
            </a:solidFill>
          </a:ln>
        </p:spPr>
        <p:txBody>
          <a:bodyPr wrap="square" lIns="0" tIns="0" rIns="0" bIns="0" rtlCol="0"/>
          <a:lstStyle/>
          <a:p>
            <a:pPr defTabSz="619101">
              <a:defRPr/>
            </a:pPr>
            <a:endParaRPr sz="121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CC2D9898-92D3-9EFA-AB63-AB622205B35B}"/>
              </a:ext>
            </a:extLst>
          </p:cNvPr>
          <p:cNvSpPr/>
          <p:nvPr/>
        </p:nvSpPr>
        <p:spPr>
          <a:xfrm>
            <a:off x="1744511" y="5809523"/>
            <a:ext cx="544054" cy="512080"/>
          </a:xfrm>
          <a:custGeom>
            <a:avLst/>
            <a:gdLst/>
            <a:ahLst/>
            <a:cxnLst/>
            <a:rect l="l" t="t" r="r" b="b"/>
            <a:pathLst>
              <a:path w="702309" h="661035">
                <a:moveTo>
                  <a:pt x="702208" y="0"/>
                </a:moveTo>
                <a:lnTo>
                  <a:pt x="0" y="0"/>
                </a:lnTo>
                <a:lnTo>
                  <a:pt x="0" y="660831"/>
                </a:lnTo>
                <a:lnTo>
                  <a:pt x="702208" y="660831"/>
                </a:lnTo>
                <a:lnTo>
                  <a:pt x="7022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0" tIns="0" rIns="0" bIns="0" rtlCol="0"/>
          <a:lstStyle/>
          <a:p>
            <a:pPr defTabSz="619101">
              <a:defRPr/>
            </a:pPr>
            <a:endParaRPr sz="1219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22">
            <a:extLst>
              <a:ext uri="{FF2B5EF4-FFF2-40B4-BE49-F238E27FC236}">
                <a16:creationId xmlns:a16="http://schemas.microsoft.com/office/drawing/2014/main" id="{BC0F46E7-2C54-1439-B0A7-3C0FA4E87A8B}"/>
              </a:ext>
            </a:extLst>
          </p:cNvPr>
          <p:cNvSpPr txBox="1"/>
          <p:nvPr/>
        </p:nvSpPr>
        <p:spPr>
          <a:xfrm>
            <a:off x="5508833" y="1295373"/>
            <a:ext cx="1059249" cy="227166"/>
          </a:xfrm>
          <a:prstGeom prst="rect">
            <a:avLst/>
          </a:prstGeom>
        </p:spPr>
        <p:txBody>
          <a:bodyPr vert="horz" wrap="square" lIns="0" tIns="11609" rIns="0" bIns="0" rtlCol="0" anchor="t">
            <a:spAutoFit/>
          </a:bodyPr>
          <a:lstStyle/>
          <a:p>
            <a:pPr marL="8255" algn="ctr" defTabSz="619101">
              <a:spcBef>
                <a:spcPts val="91"/>
              </a:spcBef>
              <a:defRPr/>
            </a:pP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High Risk 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to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 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the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 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success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 of 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your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 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idea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 </a:t>
            </a:r>
            <a:endParaRPr lang="de-DE" sz="745" dirty="0">
              <a:solidFill>
                <a:srgbClr val="002060"/>
              </a:solidFill>
              <a:latin typeface="Bosch Sans Bold"/>
              <a:cs typeface="Bosch Sans Bold"/>
            </a:endParaRPr>
          </a:p>
        </p:txBody>
      </p:sp>
      <p:sp>
        <p:nvSpPr>
          <p:cNvPr id="10" name="object 26">
            <a:extLst>
              <a:ext uri="{FF2B5EF4-FFF2-40B4-BE49-F238E27FC236}">
                <a16:creationId xmlns:a16="http://schemas.microsoft.com/office/drawing/2014/main" id="{E304BBA4-8791-78C6-7773-1F9AC28BDCDC}"/>
              </a:ext>
            </a:extLst>
          </p:cNvPr>
          <p:cNvSpPr txBox="1"/>
          <p:nvPr/>
        </p:nvSpPr>
        <p:spPr>
          <a:xfrm>
            <a:off x="1554034" y="3488903"/>
            <a:ext cx="1700856" cy="234091"/>
          </a:xfrm>
          <a:prstGeom prst="rect">
            <a:avLst/>
          </a:prstGeom>
        </p:spPr>
        <p:txBody>
          <a:bodyPr vert="horz" wrap="square" lIns="0" tIns="11609" rIns="0" bIns="0" rtlCol="0" anchor="t">
            <a:spAutoFit/>
          </a:bodyPr>
          <a:lstStyle/>
          <a:p>
            <a:pPr marL="8255" defTabSz="619101">
              <a:spcBef>
                <a:spcPts val="91"/>
              </a:spcBef>
              <a:defRPr/>
            </a:pPr>
            <a:r>
              <a:rPr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High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 Confidence/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Evidence</a:t>
            </a:r>
            <a:b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</a:b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(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low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 </a:t>
            </a:r>
            <a:r>
              <a:rPr lang="de-DE" sz="700" b="1" spc="14" dirty="0" err="1">
                <a:solidFill>
                  <a:srgbClr val="002060"/>
                </a:solidFill>
                <a:latin typeface="Bosch Sans Bold"/>
                <a:cs typeface="Bosch Sans Bold"/>
              </a:rPr>
              <a:t>uncertainty</a:t>
            </a:r>
            <a:r>
              <a:rPr lang="de-DE" sz="700" b="1" spc="14" dirty="0">
                <a:solidFill>
                  <a:srgbClr val="002060"/>
                </a:solidFill>
                <a:latin typeface="Bosch Sans Bold"/>
                <a:cs typeface="Bosch Sans Bold"/>
              </a:rPr>
              <a:t>)</a:t>
            </a:r>
            <a:endParaRPr lang="de-DE" sz="745" dirty="0">
              <a:solidFill>
                <a:srgbClr val="002060"/>
              </a:solidFill>
              <a:latin typeface="Bosch Sans Bold"/>
              <a:cs typeface="Bosch Sans Bold"/>
            </a:endParaRPr>
          </a:p>
        </p:txBody>
      </p:sp>
      <p:sp>
        <p:nvSpPr>
          <p:cNvPr id="12" name="object 28">
            <a:extLst>
              <a:ext uri="{FF2B5EF4-FFF2-40B4-BE49-F238E27FC236}">
                <a16:creationId xmlns:a16="http://schemas.microsoft.com/office/drawing/2014/main" id="{60144DDC-AF27-17F8-3E8B-2C5C7DF25264}"/>
              </a:ext>
            </a:extLst>
          </p:cNvPr>
          <p:cNvSpPr txBox="1"/>
          <p:nvPr/>
        </p:nvSpPr>
        <p:spPr>
          <a:xfrm>
            <a:off x="9919674" y="3479696"/>
            <a:ext cx="1357926" cy="334888"/>
          </a:xfrm>
          <a:prstGeom prst="rect">
            <a:avLst/>
          </a:prstGeom>
        </p:spPr>
        <p:txBody>
          <a:bodyPr vert="horz" wrap="square" lIns="0" tIns="11609" rIns="0" bIns="0" rtlCol="0" anchor="t">
            <a:spAutoFit/>
          </a:bodyPr>
          <a:lstStyle/>
          <a:p>
            <a:pPr marL="8255" defTabSz="619101">
              <a:spcBef>
                <a:spcPts val="91"/>
              </a:spcBef>
              <a:spcAft>
                <a:spcPts val="1200"/>
              </a:spcAft>
              <a:defRPr/>
            </a:pPr>
            <a:r>
              <a:rPr sz="700" b="1" spc="-3" dirty="0">
                <a:solidFill>
                  <a:srgbClr val="002060"/>
                </a:solidFill>
                <a:latin typeface="Bosch Sans Bold"/>
                <a:cs typeface="Bosch Sans Bold"/>
              </a:rPr>
              <a:t>L</a:t>
            </a:r>
            <a:r>
              <a:rPr sz="700" b="1" dirty="0">
                <a:solidFill>
                  <a:srgbClr val="002060"/>
                </a:solidFill>
                <a:latin typeface="Bosch Sans Bold"/>
                <a:cs typeface="Bosch Sans Bold"/>
              </a:rPr>
              <a:t>o</a:t>
            </a:r>
            <a:r>
              <a:rPr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  <a:t>w</a:t>
            </a:r>
            <a:r>
              <a:rPr lang="de-DE"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  <a:t> Confidence/</a:t>
            </a:r>
            <a:br>
              <a:rPr lang="de-DE"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</a:br>
            <a:r>
              <a:rPr lang="de-DE" sz="700" b="1" spc="20" dirty="0" err="1">
                <a:solidFill>
                  <a:srgbClr val="002060"/>
                </a:solidFill>
                <a:latin typeface="Bosch Sans Bold"/>
                <a:cs typeface="Bosch Sans Bold"/>
              </a:rPr>
              <a:t>Evidence</a:t>
            </a:r>
            <a:r>
              <a:rPr lang="de-DE"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  <a:t> (high </a:t>
            </a:r>
            <a:br>
              <a:rPr lang="de-DE"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</a:br>
            <a:r>
              <a:rPr lang="de-DE" sz="700" b="1" spc="20" dirty="0" err="1">
                <a:solidFill>
                  <a:srgbClr val="002060"/>
                </a:solidFill>
                <a:latin typeface="Bosch Sans Bold"/>
                <a:cs typeface="Bosch Sans Bold"/>
              </a:rPr>
              <a:t>uncertainty</a:t>
            </a:r>
            <a:r>
              <a:rPr lang="de-DE" sz="700" b="1" spc="20" dirty="0">
                <a:solidFill>
                  <a:srgbClr val="002060"/>
                </a:solidFill>
                <a:latin typeface="Bosch Sans Bold"/>
                <a:cs typeface="Bosch Sans Bold"/>
              </a:rPr>
              <a:t>)</a:t>
            </a:r>
            <a:endParaRPr lang="de-DE" sz="745" dirty="0">
              <a:solidFill>
                <a:srgbClr val="002060"/>
              </a:solidFill>
              <a:latin typeface="Bosch Sans Bold"/>
              <a:cs typeface="Bosch Sans Bold"/>
            </a:endParaRPr>
          </a:p>
        </p:txBody>
      </p:sp>
      <p:sp>
        <p:nvSpPr>
          <p:cNvPr id="14" name="object 30">
            <a:extLst>
              <a:ext uri="{FF2B5EF4-FFF2-40B4-BE49-F238E27FC236}">
                <a16:creationId xmlns:a16="http://schemas.microsoft.com/office/drawing/2014/main" id="{9FE18C77-9190-4E4D-AE3F-97C2C863739C}"/>
              </a:ext>
            </a:extLst>
          </p:cNvPr>
          <p:cNvSpPr txBox="1"/>
          <p:nvPr/>
        </p:nvSpPr>
        <p:spPr>
          <a:xfrm>
            <a:off x="5517986" y="5955508"/>
            <a:ext cx="1152837" cy="227166"/>
          </a:xfrm>
          <a:prstGeom prst="rect">
            <a:avLst/>
          </a:prstGeom>
        </p:spPr>
        <p:txBody>
          <a:bodyPr vert="horz" wrap="square" lIns="0" tIns="11609" rIns="0" bIns="0" rtlCol="0" anchor="t">
            <a:spAutoFit/>
          </a:bodyPr>
          <a:lstStyle/>
          <a:p>
            <a:pPr marL="8255" algn="ctr" defTabSz="619101">
              <a:spcBef>
                <a:spcPts val="91"/>
              </a:spcBef>
              <a:defRPr/>
            </a:pPr>
            <a:r>
              <a:rPr sz="700" b="1" spc="7" dirty="0" err="1">
                <a:solidFill>
                  <a:srgbClr val="002060"/>
                </a:solidFill>
                <a:latin typeface="Bosch Sans Bold"/>
                <a:cs typeface="Bosch Sans Bold"/>
              </a:rPr>
              <a:t>Low</a:t>
            </a:r>
            <a:r>
              <a:rPr lang="de-DE" sz="700" b="1" dirty="0" err="1">
                <a:solidFill>
                  <a:srgbClr val="002060"/>
                </a:solidFill>
                <a:latin typeface="Bosch Sans Bold"/>
                <a:cs typeface="Bosch Sans Bold"/>
              </a:rPr>
              <a:t>Risk</a:t>
            </a:r>
            <a:r>
              <a:rPr lang="de-DE" sz="700" b="1" dirty="0">
                <a:solidFill>
                  <a:srgbClr val="002060"/>
                </a:solidFill>
                <a:latin typeface="Bosch Sans Bold"/>
                <a:cs typeface="Bosch Sans Bold"/>
              </a:rPr>
              <a:t> </a:t>
            </a: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to</a:t>
            </a:r>
            <a: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the</a:t>
            </a:r>
            <a: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success</a:t>
            </a:r>
            <a: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of</a:t>
            </a:r>
            <a: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 </a:t>
            </a:r>
            <a:b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</a:b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your</a:t>
            </a:r>
            <a:r>
              <a:rPr lang="de-DE" sz="700" b="1" dirty="0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 </a:t>
            </a:r>
            <a:r>
              <a:rPr lang="de-DE" sz="700" b="1" dirty="0" err="1">
                <a:solidFill>
                  <a:srgbClr val="002060"/>
                </a:solidFill>
                <a:latin typeface="Calibri" panose="020F0502020204030204"/>
                <a:ea typeface="+mn-lt"/>
                <a:cs typeface="Calibri" panose="020F0502020204030204"/>
              </a:rPr>
              <a:t>idea</a:t>
            </a:r>
            <a:endParaRPr lang="de-DE" sz="745" dirty="0" err="1">
              <a:solidFill>
                <a:srgbClr val="002060"/>
              </a:solidFill>
              <a:latin typeface="Calibri" panose="020F0502020204030204"/>
              <a:ea typeface="+mn-lt"/>
              <a:cs typeface="Calibri" panose="020F0502020204030204"/>
            </a:endParaRPr>
          </a:p>
        </p:txBody>
      </p:sp>
      <p:sp>
        <p:nvSpPr>
          <p:cNvPr id="25" name="object 58">
            <a:extLst>
              <a:ext uri="{FF2B5EF4-FFF2-40B4-BE49-F238E27FC236}">
                <a16:creationId xmlns:a16="http://schemas.microsoft.com/office/drawing/2014/main" id="{060EBA7A-96B8-E06D-4497-A84AF650B01E}"/>
              </a:ext>
            </a:extLst>
          </p:cNvPr>
          <p:cNvSpPr/>
          <p:nvPr/>
        </p:nvSpPr>
        <p:spPr>
          <a:xfrm>
            <a:off x="10427862" y="1405922"/>
            <a:ext cx="265632" cy="239561"/>
          </a:xfrm>
          <a:custGeom>
            <a:avLst/>
            <a:gdLst/>
            <a:ahLst/>
            <a:cxnLst/>
            <a:rect l="l" t="t" r="r" b="b"/>
            <a:pathLst>
              <a:path w="342900" h="309244">
                <a:moveTo>
                  <a:pt x="171146" y="0"/>
                </a:moveTo>
                <a:lnTo>
                  <a:pt x="148103" y="5912"/>
                </a:lnTo>
                <a:lnTo>
                  <a:pt x="130177" y="23650"/>
                </a:lnTo>
                <a:lnTo>
                  <a:pt x="6403" y="238051"/>
                </a:lnTo>
                <a:lnTo>
                  <a:pt x="0" y="262442"/>
                </a:lnTo>
                <a:lnTo>
                  <a:pt x="6399" y="285354"/>
                </a:lnTo>
                <a:lnTo>
                  <a:pt x="23039" y="302354"/>
                </a:lnTo>
                <a:lnTo>
                  <a:pt x="47361" y="309006"/>
                </a:lnTo>
                <a:lnTo>
                  <a:pt x="294922" y="309006"/>
                </a:lnTo>
                <a:lnTo>
                  <a:pt x="319245" y="302354"/>
                </a:lnTo>
                <a:lnTo>
                  <a:pt x="335890" y="285354"/>
                </a:lnTo>
                <a:lnTo>
                  <a:pt x="342294" y="262442"/>
                </a:lnTo>
                <a:lnTo>
                  <a:pt x="335892" y="238051"/>
                </a:lnTo>
                <a:lnTo>
                  <a:pt x="212105" y="23650"/>
                </a:lnTo>
                <a:lnTo>
                  <a:pt x="194187" y="5912"/>
                </a:lnTo>
                <a:lnTo>
                  <a:pt x="171146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pPr defTabSz="619101">
              <a:defRPr/>
            </a:pPr>
            <a:endParaRPr sz="1219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59">
            <a:extLst>
              <a:ext uri="{FF2B5EF4-FFF2-40B4-BE49-F238E27FC236}">
                <a16:creationId xmlns:a16="http://schemas.microsoft.com/office/drawing/2014/main" id="{A4FCD159-4DCE-D94F-4F89-7E815A0E03D1}"/>
              </a:ext>
            </a:extLst>
          </p:cNvPr>
          <p:cNvSpPr txBox="1"/>
          <p:nvPr/>
        </p:nvSpPr>
        <p:spPr>
          <a:xfrm>
            <a:off x="10526155" y="1447585"/>
            <a:ext cx="81658" cy="181458"/>
          </a:xfrm>
          <a:prstGeom prst="rect">
            <a:avLst/>
          </a:prstGeom>
        </p:spPr>
        <p:txBody>
          <a:bodyPr vert="horz" wrap="square" lIns="0" tIns="9459" rIns="0" bIns="0" rtlCol="0">
            <a:spAutoFit/>
          </a:bodyPr>
          <a:lstStyle/>
          <a:p>
            <a:pPr marL="8599" defTabSz="619101">
              <a:spcBef>
                <a:spcPts val="75"/>
              </a:spcBef>
              <a:defRPr/>
            </a:pPr>
            <a:r>
              <a:rPr sz="1117" b="1" dirty="0">
                <a:solidFill>
                  <a:srgbClr val="FFFFFF"/>
                </a:solidFill>
                <a:latin typeface="Bosch Sans Bold"/>
                <a:cs typeface="Bosch Sans Bold"/>
              </a:rPr>
              <a:t>!</a:t>
            </a:r>
            <a:endParaRPr sz="1117" dirty="0">
              <a:solidFill>
                <a:prstClr val="black"/>
              </a:solidFill>
              <a:latin typeface="Bosch Sans Bold"/>
              <a:cs typeface="Bosch Sans Bold"/>
            </a:endParaRPr>
          </a:p>
        </p:txBody>
      </p:sp>
      <p:sp>
        <p:nvSpPr>
          <p:cNvPr id="30" name="object 60">
            <a:extLst>
              <a:ext uri="{FF2B5EF4-FFF2-40B4-BE49-F238E27FC236}">
                <a16:creationId xmlns:a16="http://schemas.microsoft.com/office/drawing/2014/main" id="{C179AFC5-8CA8-1F59-9394-246A38C4FF34}"/>
              </a:ext>
            </a:extLst>
          </p:cNvPr>
          <p:cNvSpPr/>
          <p:nvPr/>
        </p:nvSpPr>
        <p:spPr>
          <a:xfrm>
            <a:off x="1843139" y="6065563"/>
            <a:ext cx="346798" cy="346798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387384" y="343712"/>
                </a:moveTo>
                <a:lnTo>
                  <a:pt x="299923" y="343712"/>
                </a:lnTo>
                <a:lnTo>
                  <a:pt x="394423" y="438213"/>
                </a:lnTo>
                <a:lnTo>
                  <a:pt x="400558" y="444246"/>
                </a:lnTo>
                <a:lnTo>
                  <a:pt x="408406" y="447268"/>
                </a:lnTo>
                <a:lnTo>
                  <a:pt x="424243" y="447268"/>
                </a:lnTo>
                <a:lnTo>
                  <a:pt x="432168" y="444246"/>
                </a:lnTo>
                <a:lnTo>
                  <a:pt x="438213" y="438213"/>
                </a:lnTo>
                <a:lnTo>
                  <a:pt x="445014" y="427986"/>
                </a:lnTo>
                <a:lnTo>
                  <a:pt x="447281" y="416355"/>
                </a:lnTo>
                <a:lnTo>
                  <a:pt x="445014" y="404721"/>
                </a:lnTo>
                <a:lnTo>
                  <a:pt x="438213" y="394487"/>
                </a:lnTo>
                <a:lnTo>
                  <a:pt x="387384" y="343712"/>
                </a:lnTo>
                <a:close/>
              </a:path>
              <a:path w="447675" h="447675">
                <a:moveTo>
                  <a:pt x="189623" y="0"/>
                </a:moveTo>
                <a:lnTo>
                  <a:pt x="116967" y="14358"/>
                </a:lnTo>
                <a:lnTo>
                  <a:pt x="55562" y="55549"/>
                </a:lnTo>
                <a:lnTo>
                  <a:pt x="14328" y="117049"/>
                </a:lnTo>
                <a:lnTo>
                  <a:pt x="0" y="189636"/>
                </a:lnTo>
                <a:lnTo>
                  <a:pt x="3639" y="226920"/>
                </a:lnTo>
                <a:lnTo>
                  <a:pt x="31755" y="294806"/>
                </a:lnTo>
                <a:lnTo>
                  <a:pt x="84485" y="347529"/>
                </a:lnTo>
                <a:lnTo>
                  <a:pt x="152342" y="375610"/>
                </a:lnTo>
                <a:lnTo>
                  <a:pt x="189623" y="379247"/>
                </a:lnTo>
                <a:lnTo>
                  <a:pt x="219313" y="376931"/>
                </a:lnTo>
                <a:lnTo>
                  <a:pt x="247859" y="370109"/>
                </a:lnTo>
                <a:lnTo>
                  <a:pt x="274862" y="358973"/>
                </a:lnTo>
                <a:lnTo>
                  <a:pt x="299923" y="343712"/>
                </a:lnTo>
                <a:lnTo>
                  <a:pt x="387384" y="343712"/>
                </a:lnTo>
                <a:lnTo>
                  <a:pt x="361067" y="317423"/>
                </a:lnTo>
                <a:lnTo>
                  <a:pt x="189623" y="317423"/>
                </a:lnTo>
                <a:lnTo>
                  <a:pt x="164469" y="314972"/>
                </a:lnTo>
                <a:lnTo>
                  <a:pt x="118743" y="296035"/>
                </a:lnTo>
                <a:lnTo>
                  <a:pt x="83233" y="260480"/>
                </a:lnTo>
                <a:lnTo>
                  <a:pt x="64278" y="214753"/>
                </a:lnTo>
                <a:lnTo>
                  <a:pt x="61823" y="189636"/>
                </a:lnTo>
                <a:lnTo>
                  <a:pt x="64278" y="164515"/>
                </a:lnTo>
                <a:lnTo>
                  <a:pt x="83233" y="118775"/>
                </a:lnTo>
                <a:lnTo>
                  <a:pt x="118786" y="83224"/>
                </a:lnTo>
                <a:lnTo>
                  <a:pt x="164512" y="64287"/>
                </a:lnTo>
                <a:lnTo>
                  <a:pt x="189623" y="61836"/>
                </a:lnTo>
                <a:lnTo>
                  <a:pt x="328864" y="61836"/>
                </a:lnTo>
                <a:lnTo>
                  <a:pt x="323697" y="55549"/>
                </a:lnTo>
                <a:lnTo>
                  <a:pt x="294776" y="31777"/>
                </a:lnTo>
                <a:lnTo>
                  <a:pt x="262242" y="14358"/>
                </a:lnTo>
                <a:lnTo>
                  <a:pt x="226917" y="3648"/>
                </a:lnTo>
                <a:lnTo>
                  <a:pt x="189623" y="0"/>
                </a:lnTo>
                <a:close/>
              </a:path>
              <a:path w="447675" h="447675">
                <a:moveTo>
                  <a:pt x="328864" y="61836"/>
                </a:moveTo>
                <a:lnTo>
                  <a:pt x="189623" y="61836"/>
                </a:lnTo>
                <a:lnTo>
                  <a:pt x="214742" y="64287"/>
                </a:lnTo>
                <a:lnTo>
                  <a:pt x="238542" y="71491"/>
                </a:lnTo>
                <a:lnTo>
                  <a:pt x="279984" y="99263"/>
                </a:lnTo>
                <a:lnTo>
                  <a:pt x="307768" y="140711"/>
                </a:lnTo>
                <a:lnTo>
                  <a:pt x="317436" y="189636"/>
                </a:lnTo>
                <a:lnTo>
                  <a:pt x="314981" y="214753"/>
                </a:lnTo>
                <a:lnTo>
                  <a:pt x="296026" y="260480"/>
                </a:lnTo>
                <a:lnTo>
                  <a:pt x="260473" y="296035"/>
                </a:lnTo>
                <a:lnTo>
                  <a:pt x="214742" y="314972"/>
                </a:lnTo>
                <a:lnTo>
                  <a:pt x="189623" y="317423"/>
                </a:lnTo>
                <a:lnTo>
                  <a:pt x="361067" y="317423"/>
                </a:lnTo>
                <a:lnTo>
                  <a:pt x="343623" y="299999"/>
                </a:lnTo>
                <a:lnTo>
                  <a:pt x="358905" y="274911"/>
                </a:lnTo>
                <a:lnTo>
                  <a:pt x="370076" y="247904"/>
                </a:lnTo>
                <a:lnTo>
                  <a:pt x="376929" y="219353"/>
                </a:lnTo>
                <a:lnTo>
                  <a:pt x="379260" y="189636"/>
                </a:lnTo>
                <a:lnTo>
                  <a:pt x="375616" y="152347"/>
                </a:lnTo>
                <a:lnTo>
                  <a:pt x="364908" y="117020"/>
                </a:lnTo>
                <a:lnTo>
                  <a:pt x="347477" y="84480"/>
                </a:lnTo>
                <a:lnTo>
                  <a:pt x="328864" y="6183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pPr defTabSz="619101">
              <a:defRPr/>
            </a:pPr>
            <a:endParaRPr sz="1219">
              <a:solidFill>
                <a:srgbClr val="002060"/>
              </a:solidFill>
              <a:latin typeface="Calibri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95638E-8A3D-A0B7-8761-AF4BBFD971E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38458" y="1522540"/>
            <a:ext cx="55947" cy="4432969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A33728-CD29-DA3F-4363-9CD399DBC05B}"/>
              </a:ext>
            </a:extLst>
          </p:cNvPr>
          <p:cNvCxnSpPr>
            <a:cxnSpLocks/>
          </p:cNvCxnSpPr>
          <p:nvPr/>
        </p:nvCxnSpPr>
        <p:spPr>
          <a:xfrm flipH="1" flipV="1">
            <a:off x="2404461" y="3638916"/>
            <a:ext cx="7471092" cy="0"/>
          </a:xfrm>
          <a:prstGeom prst="straightConnector1">
            <a:avLst/>
          </a:prstGeom>
          <a:ln w="19050"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>
            <a:extLst>
              <a:ext uri="{FF2B5EF4-FFF2-40B4-BE49-F238E27FC236}">
                <a16:creationId xmlns:a16="http://schemas.microsoft.com/office/drawing/2014/main" id="{F5E7AB2F-4796-5B0B-BC02-53F29D5B0867}"/>
              </a:ext>
            </a:extLst>
          </p:cNvPr>
          <p:cNvSpPr txBox="1">
            <a:spLocks/>
          </p:cNvSpPr>
          <p:nvPr/>
        </p:nvSpPr>
        <p:spPr>
          <a:xfrm>
            <a:off x="458210" y="365126"/>
            <a:ext cx="10032521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7429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Bosch Office Sans" pitchFamily="2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Testing Your Business Model Idea</a:t>
            </a:r>
          </a:p>
        </p:txBody>
      </p:sp>
    </p:spTree>
    <p:extLst>
      <p:ext uri="{BB962C8B-B14F-4D97-AF65-F5344CB8AC3E}">
        <p14:creationId xmlns:p14="http://schemas.microsoft.com/office/powerpoint/2010/main" val="17200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482321"/>
              </p:ext>
            </p:extLst>
          </p:nvPr>
        </p:nvGraphicFramePr>
        <p:xfrm>
          <a:off x="2157" y="1875"/>
          <a:ext cx="1765" cy="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95" imgH="394" progId="TCLayout.ActiveDocument.1">
                  <p:embed/>
                </p:oleObj>
              </mc:Choice>
              <mc:Fallback>
                <p:oleObj name="think-cell Folie" r:id="rId4" imgW="395" imgH="394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7" y="1875"/>
                        <a:ext cx="1765" cy="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" descr="Kostenlos Kostenloses Stock Foto zu analysieren, anonym, arbeit Stock-Foto">
            <a:extLst>
              <a:ext uri="{FF2B5EF4-FFF2-40B4-BE49-F238E27FC236}">
                <a16:creationId xmlns:a16="http://schemas.microsoft.com/office/drawing/2014/main" id="{D14C577B-B00F-F8C5-CBCF-E637B998B5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294"/>
          <a:stretch/>
        </p:blipFill>
        <p:spPr bwMode="auto">
          <a:xfrm>
            <a:off x="0" y="0"/>
            <a:ext cx="4338670" cy="629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ED058D-DBCE-4954-AC47-772A22416B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E2F09255-F6E8-9E88-EAF6-63A8DF520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628" y="1152526"/>
            <a:ext cx="3005345" cy="266304"/>
          </a:xfrm>
        </p:spPr>
        <p:txBody>
          <a:bodyPr/>
          <a:lstStyle/>
          <a:p>
            <a:r>
              <a:rPr lang="en-US" dirty="0"/>
              <a:t>Customer Interviews</a:t>
            </a:r>
          </a:p>
        </p:txBody>
      </p:sp>
      <p:sp>
        <p:nvSpPr>
          <p:cNvPr id="10" name="Shape 13">
            <a:extLst>
              <a:ext uri="{FF2B5EF4-FFF2-40B4-BE49-F238E27FC236}">
                <a16:creationId xmlns:a16="http://schemas.microsoft.com/office/drawing/2014/main" id="{C60676B6-341C-6F4B-0002-601597BA5E23}"/>
              </a:ext>
            </a:extLst>
          </p:cNvPr>
          <p:cNvSpPr txBox="1">
            <a:spLocks/>
          </p:cNvSpPr>
          <p:nvPr/>
        </p:nvSpPr>
        <p:spPr>
          <a:xfrm>
            <a:off x="4508938" y="1936008"/>
            <a:ext cx="7371956" cy="2749506"/>
          </a:xfrm>
          <a:prstGeom prst="rect">
            <a:avLst/>
          </a:prstGeom>
          <a:noFill/>
          <a:ln>
            <a:noFill/>
          </a:ln>
        </p:spPr>
        <p:txBody>
          <a:bodyPr vert="horz" lIns="101606" tIns="50790" rIns="101606" bIns="50790" rtlCol="0" anchor="t" anchorCtr="0">
            <a:normAutofit/>
          </a:bodyPr>
          <a:lstStyle>
            <a:lvl1pPr marL="251460" indent="-251460" algn="l" defTabSz="822716" rtl="0" eaLnBrk="1" latinLnBrk="0" hangingPunct="1">
              <a:lnSpc>
                <a:spcPct val="107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8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1pPr>
            <a:lvl2pPr marL="508000" indent="-27432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 typeface="Wingdings 3" panose="05040102010807070707" pitchFamily="18" charset="2"/>
              <a:buChar char=""/>
              <a:defRPr sz="16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2pPr>
            <a:lvl3pPr marL="730250" indent="-204470" algn="l" defTabSz="822716" rtl="0" eaLnBrk="1" latinLnBrk="0" hangingPunct="1">
              <a:lnSpc>
                <a:spcPct val="102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4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3pPr>
            <a:lvl4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4pPr>
            <a:lvl5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5pPr>
            <a:lvl6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6pPr>
            <a:lvl7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7pPr>
            <a:lvl8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8pPr>
            <a:lvl9pPr marL="932180" indent="-184150" algn="l" defTabSz="822716" rtl="0" eaLnBrk="1" latinLnBrk="0" hangingPunct="1">
              <a:lnSpc>
                <a:spcPct val="103000"/>
              </a:lnSpc>
              <a:spcBef>
                <a:spcPts val="500"/>
              </a:spcBef>
              <a:buClrTx/>
              <a:buSzPct val="100000"/>
              <a:buFontTx/>
              <a:buChar char="‒"/>
              <a:defRPr sz="1300" b="0" i="0" u="none" kern="1200" baseline="0">
                <a:solidFill>
                  <a:schemeClr val="tx1"/>
                </a:solidFill>
                <a:latin typeface="Bosch Office Sans" panose="020B060402020202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Pct val="25000"/>
              <a:buFont typeface="Wingdings 3" panose="05040102010807070707" pitchFamily="18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Pct val="25000"/>
              <a:buFont typeface="Wingdings 3" panose="05040102010807070707" pitchFamily="18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Pct val="25000"/>
              <a:buFont typeface="Wingdings 3" panose="05040102010807070707" pitchFamily="18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 panose="020B0604020202020204" pitchFamily="34" charset="0"/>
              <a:ea typeface="+mn-ea"/>
              <a:cs typeface="+mn-cs"/>
            </a:endParaRPr>
          </a:p>
          <a:p>
            <a:pPr marL="0" marR="0" lvl="0" indent="0" algn="ctr" defTabSz="91436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Pct val="25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Total Face-To-Face: 00</a:t>
            </a:r>
          </a:p>
          <a:p>
            <a:pPr marL="0" marR="0" lvl="0" indent="0" algn="ctr" defTabSz="914367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prstClr val="black"/>
              </a:buClr>
              <a:buSzPct val="25000"/>
              <a:buFont typeface="Wingdings 3" panose="05040102010807070707" pitchFamily="18" charset="2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anose="020B0604020202020204" pitchFamily="34" charset="0"/>
                <a:ea typeface="+mn-ea"/>
                <a:cs typeface="+mn-cs"/>
              </a:rPr>
              <a:t>(00 since last session)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CBB0EC-BF85-FC94-80CD-1C938EE51D60}"/>
              </a:ext>
            </a:extLst>
          </p:cNvPr>
          <p:cNvSpPr/>
          <p:nvPr/>
        </p:nvSpPr>
        <p:spPr>
          <a:xfrm>
            <a:off x="5547360" y="765687"/>
            <a:ext cx="5172891" cy="653143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>
                    <a:lumMod val="50000"/>
                  </a:schemeClr>
                </a:solidFill>
                <a:latin typeface="Bosch Office Sans" pitchFamily="2" charset="0"/>
              </a:rPr>
              <a:t>Please keep this slide always up to date.</a:t>
            </a:r>
          </a:p>
        </p:txBody>
      </p:sp>
    </p:spTree>
    <p:extLst>
      <p:ext uri="{BB962C8B-B14F-4D97-AF65-F5344CB8AC3E}">
        <p14:creationId xmlns:p14="http://schemas.microsoft.com/office/powerpoint/2010/main" val="38441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6089266"/>
              </p:ext>
            </p:extLst>
          </p:nvPr>
        </p:nvGraphicFramePr>
        <p:xfrm>
          <a:off x="1961" y="1765"/>
          <a:ext cx="1765" cy="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" y="1765"/>
                        <a:ext cx="1765" cy="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E9A5FE-827F-445A-9FFA-BBB95B63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0" y="365126"/>
            <a:ext cx="10032521" cy="365126"/>
          </a:xfrm>
        </p:spPr>
        <p:txBody>
          <a:bodyPr vert="horz"/>
          <a:lstStyle/>
          <a:p>
            <a:r>
              <a:rPr lang="en-US" sz="3200" dirty="0"/>
              <a:t>Interview Summary | Template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A1C48D-206D-82BD-3081-C0F2411D6012}"/>
              </a:ext>
            </a:extLst>
          </p:cNvPr>
          <p:cNvSpPr/>
          <p:nvPr/>
        </p:nvSpPr>
        <p:spPr>
          <a:xfrm>
            <a:off x="542333" y="1044447"/>
            <a:ext cx="7404406" cy="133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numCol="1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0" kern="0" cap="small" dirty="0">
                <a:solidFill>
                  <a:srgbClr val="000000"/>
                </a:solidFill>
                <a:latin typeface="Bosch Office Sans"/>
              </a:rPr>
              <a:t>Interview Details</a:t>
            </a:r>
            <a:br>
              <a:rPr lang="en-US" sz="1330" kern="0" cap="small" dirty="0">
                <a:solidFill>
                  <a:srgbClr val="000000"/>
                </a:solidFill>
                <a:latin typeface="Bosch Office Sans"/>
              </a:rPr>
            </a:br>
            <a:br>
              <a:rPr lang="en-US" sz="1330" kern="0" cap="small" dirty="0">
                <a:solidFill>
                  <a:srgbClr val="000000"/>
                </a:solidFill>
                <a:latin typeface="Bosch Office Sans"/>
              </a:rPr>
            </a:b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Date: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DD.MM.YYYY</a:t>
            </a:r>
          </a:p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By: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Interviewer Name</a:t>
            </a:r>
          </a:p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Of: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Interviewee Name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4919EA-A042-9ADF-83C8-290A3861E5F2}"/>
              </a:ext>
            </a:extLst>
          </p:cNvPr>
          <p:cNvSpPr/>
          <p:nvPr/>
        </p:nvSpPr>
        <p:spPr>
          <a:xfrm>
            <a:off x="8000838" y="2444949"/>
            <a:ext cx="3642522" cy="1733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Key Insights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Identify the top findings of this specific interview. What contributes to your BM</a:t>
            </a:r>
          </a:p>
          <a:p>
            <a:pPr defTabSz="1016264"/>
            <a:endParaRPr lang="en-US" sz="1334" kern="0" cap="small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A8049A-DCCD-EF64-1EB0-25792FFF7BFC}"/>
              </a:ext>
            </a:extLst>
          </p:cNvPr>
          <p:cNvSpPr/>
          <p:nvPr/>
        </p:nvSpPr>
        <p:spPr>
          <a:xfrm>
            <a:off x="542333" y="2441997"/>
            <a:ext cx="3672000" cy="352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Summary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Summarize the general content of your interview here</a:t>
            </a:r>
          </a:p>
          <a:p>
            <a:pPr defTabSz="1016264"/>
            <a:endParaRPr lang="en-US" sz="1334" kern="0" cap="small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D02E766-ACAD-7889-44E0-198E65CDF776}"/>
              </a:ext>
            </a:extLst>
          </p:cNvPr>
          <p:cNvSpPr/>
          <p:nvPr/>
        </p:nvSpPr>
        <p:spPr>
          <a:xfrm>
            <a:off x="4274739" y="2441997"/>
            <a:ext cx="3672000" cy="352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rtlCol="0" anchor="t">
            <a:normAutofit/>
          </a:bodyPr>
          <a:lstStyle/>
          <a:p>
            <a:pPr marL="271463" defTabSz="1016264">
              <a:spcAft>
                <a:spcPts val="12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What does your customer care about?</a:t>
            </a:r>
            <a:br>
              <a:rPr lang="en-US" sz="1334" kern="0" cap="small" dirty="0">
                <a:solidFill>
                  <a:srgbClr val="000000"/>
                </a:solidFill>
                <a:latin typeface="Bosch Office Sans"/>
              </a:rPr>
            </a:b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What is a “must have" for them?</a:t>
            </a:r>
          </a:p>
          <a:p>
            <a:pPr defTabSz="1016264"/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Must Have: </a:t>
            </a:r>
          </a:p>
          <a:p>
            <a:pPr marL="285750" indent="-285750" defTabSz="1016264">
              <a:spcAft>
                <a:spcPts val="600"/>
              </a:spcAft>
              <a:buFont typeface="Bosch Office Sans" pitchFamily="2" charset="0"/>
              <a:buChar char="▶"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Enumerate the must have´s if any. Something so intense that he/she is willing to pay for something today</a:t>
            </a: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Nice To Have: </a:t>
            </a:r>
          </a:p>
          <a:p>
            <a:pPr marL="285750" indent="-285750" defTabSz="1016264">
              <a:buFont typeface="Bosch Office Sans" pitchFamily="2" charset="0"/>
              <a:buChar char="▶"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Enumerate the nice to have´s if any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Don’t Care: </a:t>
            </a:r>
          </a:p>
          <a:p>
            <a:pPr marL="285750" indent="-285750" defTabSz="1016264">
              <a:buFont typeface="Bosch Office Sans" pitchFamily="2" charset="0"/>
              <a:buChar char="▶"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Enumerate the things the interviewee  expressed no interest at all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4780451-CBFD-DB2D-B149-E50E00CE6F05}"/>
              </a:ext>
            </a:extLst>
          </p:cNvPr>
          <p:cNvSpPr/>
          <p:nvPr/>
        </p:nvSpPr>
        <p:spPr>
          <a:xfrm>
            <a:off x="8007144" y="4230832"/>
            <a:ext cx="3644242" cy="1733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Unanswered Questions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Enumerate the topics that weren´t answered 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C4D147-2062-B426-532C-8AA0D63364D2}"/>
              </a:ext>
            </a:extLst>
          </p:cNvPr>
          <p:cNvSpPr txBox="1"/>
          <p:nvPr/>
        </p:nvSpPr>
        <p:spPr>
          <a:xfrm>
            <a:off x="524352" y="2445017"/>
            <a:ext cx="370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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AF8701-6F7E-75DC-6606-9BAF5EE2975B}"/>
              </a:ext>
            </a:extLst>
          </p:cNvPr>
          <p:cNvSpPr txBox="1"/>
          <p:nvPr/>
        </p:nvSpPr>
        <p:spPr>
          <a:xfrm>
            <a:off x="4266712" y="2449355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5AAB0A-410C-38A8-7591-99304407EE84}"/>
              </a:ext>
            </a:extLst>
          </p:cNvPr>
          <p:cNvSpPr txBox="1"/>
          <p:nvPr/>
        </p:nvSpPr>
        <p:spPr>
          <a:xfrm>
            <a:off x="8007144" y="4228919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E0EFD15-3666-2BA6-35A0-5173C99A9247}"/>
              </a:ext>
            </a:extLst>
          </p:cNvPr>
          <p:cNvSpPr/>
          <p:nvPr/>
        </p:nvSpPr>
        <p:spPr>
          <a:xfrm>
            <a:off x="8008864" y="1044447"/>
            <a:ext cx="3642522" cy="133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Hypotheses Tested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Enumerate the hypothesis that you want to test</a:t>
            </a:r>
          </a:p>
          <a:p>
            <a:pPr defTabSz="1016264"/>
            <a:endParaRPr lang="en-US" sz="1334" kern="0" cap="small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6B8E62B-FB00-4190-9782-ED8FC5A743C2}"/>
              </a:ext>
            </a:extLst>
          </p:cNvPr>
          <p:cNvSpPr txBox="1"/>
          <p:nvPr/>
        </p:nvSpPr>
        <p:spPr>
          <a:xfrm>
            <a:off x="8000838" y="1046123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260E9A-5F65-25A7-17C9-C2D05C98FA1B}"/>
              </a:ext>
            </a:extLst>
          </p:cNvPr>
          <p:cNvSpPr txBox="1"/>
          <p:nvPr/>
        </p:nvSpPr>
        <p:spPr>
          <a:xfrm>
            <a:off x="7974036" y="2459237"/>
            <a:ext cx="370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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6B1969C-A25F-5FD9-A9C1-A6197DC7081D}"/>
              </a:ext>
            </a:extLst>
          </p:cNvPr>
          <p:cNvSpPr txBox="1"/>
          <p:nvPr/>
        </p:nvSpPr>
        <p:spPr>
          <a:xfrm>
            <a:off x="540614" y="1055585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AFF9CA-ACB6-70B5-54B5-E8FD3EF87270}"/>
              </a:ext>
            </a:extLst>
          </p:cNvPr>
          <p:cNvSpPr txBox="1"/>
          <p:nvPr/>
        </p:nvSpPr>
        <p:spPr>
          <a:xfrm>
            <a:off x="4411465" y="1249013"/>
            <a:ext cx="3543300" cy="114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Job Title</a:t>
            </a:r>
            <a:r>
              <a:rPr lang="en-US" sz="1330" kern="0" dirty="0">
                <a:solidFill>
                  <a:srgbClr val="000000"/>
                </a:solidFill>
                <a:latin typeface="Bosch Office Sans"/>
              </a:rPr>
              <a:t>:</a:t>
            </a:r>
            <a:r>
              <a:rPr lang="en-US" sz="1330" i="1" kern="0" dirty="0">
                <a:solidFill>
                  <a:schemeClr val="bg1">
                    <a:lumMod val="75000"/>
                  </a:schemeClr>
                </a:solidFill>
                <a:latin typeface="Bosch Office Sans"/>
              </a:rPr>
              <a:t>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Job Title of Interviewee</a:t>
            </a:r>
            <a:r>
              <a:rPr lang="en-US" sz="133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	</a:t>
            </a: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 </a:t>
            </a:r>
          </a:p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Type: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In person / Skype</a:t>
            </a:r>
            <a:endParaRPr lang="en-US" sz="1330" i="1" kern="0" dirty="0">
              <a:solidFill>
                <a:schemeClr val="tx1">
                  <a:lumMod val="95000"/>
                  <a:lumOff val="5000"/>
                </a:schemeClr>
              </a:solidFill>
              <a:latin typeface="Bosch Office Sans"/>
            </a:endParaRPr>
          </a:p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Customer Role: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Buyer / User / etc.</a:t>
            </a:r>
          </a:p>
          <a:p>
            <a:pPr defTabSz="1016264">
              <a:spcAft>
                <a:spcPts val="600"/>
              </a:spcAft>
            </a:pPr>
            <a:r>
              <a:rPr lang="en-US" sz="1330" kern="0" dirty="0">
                <a:solidFill>
                  <a:srgbClr val="000000"/>
                </a:solidFill>
                <a:latin typeface="Bosch Office Sans"/>
              </a:rPr>
              <a:t>Category: </a:t>
            </a:r>
            <a:r>
              <a:rPr lang="en-US" sz="133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Keen to Buy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6351F5-593E-6B24-D32D-73069B43784F}"/>
              </a:ext>
            </a:extLst>
          </p:cNvPr>
          <p:cNvSpPr txBox="1"/>
          <p:nvPr/>
        </p:nvSpPr>
        <p:spPr>
          <a:xfrm>
            <a:off x="11071638" y="164963"/>
            <a:ext cx="66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2060"/>
                </a:solidFill>
                <a:latin typeface="Bosch Office Sans" pitchFamily="2" charset="0"/>
              </a:rPr>
              <a:t>X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B019B11-E8E6-A31E-238A-EF4BABD5E7D4}"/>
              </a:ext>
            </a:extLst>
          </p:cNvPr>
          <p:cNvSpPr txBox="1"/>
          <p:nvPr/>
        </p:nvSpPr>
        <p:spPr>
          <a:xfrm>
            <a:off x="9892381" y="576363"/>
            <a:ext cx="124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  <a:latin typeface="Bosch Office Sans" pitchFamily="2" charset="0"/>
              </a:rPr>
              <a:t>Interview No.</a:t>
            </a:r>
          </a:p>
        </p:txBody>
      </p:sp>
    </p:spTree>
    <p:extLst>
      <p:ext uri="{BB962C8B-B14F-4D97-AF65-F5344CB8AC3E}">
        <p14:creationId xmlns:p14="http://schemas.microsoft.com/office/powerpoint/2010/main" val="199628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3637237"/>
              </p:ext>
            </p:extLst>
          </p:nvPr>
        </p:nvGraphicFramePr>
        <p:xfrm>
          <a:off x="1961" y="1765"/>
          <a:ext cx="1765" cy="1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8" name="Objek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1" y="1765"/>
                        <a:ext cx="1765" cy="1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E9A5FE-827F-445A-9FFA-BBB95B63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10" y="365126"/>
            <a:ext cx="10032521" cy="365126"/>
          </a:xfrm>
        </p:spPr>
        <p:txBody>
          <a:bodyPr vert="horz"/>
          <a:lstStyle/>
          <a:p>
            <a:r>
              <a:rPr lang="en-US" sz="3200" dirty="0"/>
              <a:t>Interview Summary - Example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A1C48D-206D-82BD-3081-C0F2411D6012}"/>
              </a:ext>
            </a:extLst>
          </p:cNvPr>
          <p:cNvSpPr/>
          <p:nvPr/>
        </p:nvSpPr>
        <p:spPr>
          <a:xfrm>
            <a:off x="542333" y="1340539"/>
            <a:ext cx="7404406" cy="133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400" kern="0" cap="small" dirty="0">
                <a:solidFill>
                  <a:srgbClr val="000000"/>
                </a:solidFill>
                <a:latin typeface="Bosch Office Sans"/>
              </a:rPr>
              <a:t>Interview Details</a:t>
            </a:r>
            <a:br>
              <a:rPr lang="en-US" sz="1400" kern="0" cap="small" dirty="0">
                <a:solidFill>
                  <a:srgbClr val="000000"/>
                </a:solidFill>
                <a:latin typeface="Bosch Office Sans"/>
              </a:rPr>
            </a:br>
            <a:br>
              <a:rPr lang="en-US" sz="1400" kern="0" cap="small" dirty="0">
                <a:solidFill>
                  <a:srgbClr val="000000"/>
                </a:solidFill>
                <a:latin typeface="Bosch Office Sans"/>
              </a:rPr>
            </a:b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Date: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03.04.2023</a:t>
            </a: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By: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Andrew Berry</a:t>
            </a: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Of: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Amita Behera      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D4919EA-A042-9ADF-83C8-290A3861E5F2}"/>
              </a:ext>
            </a:extLst>
          </p:cNvPr>
          <p:cNvSpPr/>
          <p:nvPr/>
        </p:nvSpPr>
        <p:spPr>
          <a:xfrm>
            <a:off x="8000838" y="2741041"/>
            <a:ext cx="3642522" cy="1733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92500"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Key Insights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No doubts about the viability of the product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Validates: Profit for end-user hypothesis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Invalidates: Hospital audiology department managers as first Customer Segment. Independent audiologists can buy faster.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FA8049A-DCCD-EF64-1EB0-25792FFF7BFC}"/>
              </a:ext>
            </a:extLst>
          </p:cNvPr>
          <p:cNvSpPr/>
          <p:nvPr/>
        </p:nvSpPr>
        <p:spPr>
          <a:xfrm>
            <a:off x="542333" y="2738089"/>
            <a:ext cx="3672000" cy="352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72000" bIns="72000" rtlCol="0" anchor="t">
            <a:normAutofit fontScale="85000" lnSpcReduction="20000"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Summary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Already using a dinosaur device: obtained ROI long ago. New tech needed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Most Important Value Proposition: Wants to make more money. LOOKING FOR REHABILITATION TECHNOLOGY THAT ADDS TO CASH PER PATIENT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Value Proposition: cool technology could well impress patients to get them to pay more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Suggested ways to make it easier for a buyer who wants it, but is financially constrained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Scared to recommend to hospital lest he loses his income from doing test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Pay per use model is appealing to hospitals too as a trial for calculating ROI. So perhaps a lease could work there.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Eager for decision support. Will pay extra in selected cases.</a:t>
            </a:r>
            <a:endParaRPr lang="en-US" sz="1334" kern="0" cap="small" dirty="0">
              <a:solidFill>
                <a:schemeClr val="bg1">
                  <a:lumMod val="50000"/>
                </a:schemeClr>
              </a:solidFill>
              <a:latin typeface="Bosch Office Sans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1D02E766-ACAD-7889-44E0-198E65CDF776}"/>
              </a:ext>
            </a:extLst>
          </p:cNvPr>
          <p:cNvSpPr/>
          <p:nvPr/>
        </p:nvSpPr>
        <p:spPr>
          <a:xfrm>
            <a:off x="4274739" y="2738089"/>
            <a:ext cx="3672000" cy="35224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marL="271463" defTabSz="1016264">
              <a:spcAft>
                <a:spcPts val="12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What does your customer care about?</a:t>
            </a:r>
            <a:br>
              <a:rPr lang="en-US" sz="1334" kern="0" cap="small" dirty="0">
                <a:solidFill>
                  <a:srgbClr val="000000"/>
                </a:solidFill>
                <a:latin typeface="Bosch Office Sans"/>
              </a:rPr>
            </a:b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What is a “must have" for them?</a:t>
            </a:r>
          </a:p>
          <a:p>
            <a:pPr defTabSz="1016264"/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Must Have: </a:t>
            </a:r>
          </a:p>
          <a:p>
            <a:pPr marL="171450" indent="-171450" defTabSz="1016190" fontAlgn="base">
              <a:spcBef>
                <a:spcPts val="556"/>
              </a:spcBef>
              <a:spcAft>
                <a:spcPts val="600"/>
              </a:spcAft>
              <a:buFont typeface="Bosch Office Sans" pitchFamily="2" charset="0"/>
              <a:buChar char="▶"/>
              <a:defRPr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Revenue per patient is his #1 problem. Need to get more patients through or more revenue/patient</a:t>
            </a:r>
            <a:endParaRPr lang="en-US" sz="1334" i="1" kern="0" dirty="0">
              <a:solidFill>
                <a:schemeClr val="bg1">
                  <a:lumMod val="50000"/>
                </a:schemeClr>
              </a:solidFill>
              <a:latin typeface="Bosch Office Sans"/>
            </a:endParaRPr>
          </a:p>
          <a:p>
            <a:pPr defTabSz="1016264"/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Nice To Have: </a:t>
            </a:r>
          </a:p>
          <a:p>
            <a:pPr marL="285750" indent="-285750" defTabSz="1016264">
              <a:spcAft>
                <a:spcPts val="600"/>
              </a:spcAft>
              <a:buFont typeface="Bosch Office Sans" pitchFamily="2" charset="0"/>
              <a:buChar char="▶"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Isn't worried about getting sued overusing it, but certification/liability coverage would be nice</a:t>
            </a: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.</a:t>
            </a: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  <a:p>
            <a:pPr defTabSz="1016264"/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Don’t Care: </a:t>
            </a:r>
          </a:p>
          <a:p>
            <a:pPr marL="285750" indent="-285750" defTabSz="1016264">
              <a:buFont typeface="Bosch Office Sans" pitchFamily="2" charset="0"/>
              <a:buChar char="▶"/>
            </a:pPr>
            <a:r>
              <a:rPr lang="en-US" sz="12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About new technology unless it gets him higher revenue per patient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endParaRPr lang="en-US" sz="1334" i="1" kern="0" dirty="0">
              <a:solidFill>
                <a:srgbClr val="B2B3B5"/>
              </a:solidFill>
              <a:latin typeface="Bosch Office Sans"/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B4780451-CBFD-DB2D-B149-E50E00CE6F05}"/>
              </a:ext>
            </a:extLst>
          </p:cNvPr>
          <p:cNvSpPr/>
          <p:nvPr/>
        </p:nvSpPr>
        <p:spPr>
          <a:xfrm>
            <a:off x="8007144" y="4526924"/>
            <a:ext cx="3644242" cy="17336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>
            <a:normAutofit fontScale="92500" lnSpcReduction="20000"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Unanswered Questions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How much additional income is enough for him to want to buy?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Are we underpricing? He will pay extra for decision support if it makes the process faster</a:t>
            </a:r>
          </a:p>
          <a:p>
            <a:pPr marL="317536" indent="-317536" defTabSz="1016190" fontAlgn="base">
              <a:spcBef>
                <a:spcPts val="556"/>
              </a:spcBef>
              <a:spcAft>
                <a:spcPct val="0"/>
              </a:spcAft>
              <a:buFont typeface="Wingdings 3" panose="05040102010807070707" pitchFamily="18" charset="2"/>
              <a:buChar char=""/>
              <a:defRPr/>
            </a:pPr>
            <a:r>
              <a:rPr lang="en-US" sz="14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Forgot to ask about Channels, buying process, budget for similar equipment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C4D147-2062-B426-532C-8AA0D63364D2}"/>
              </a:ext>
            </a:extLst>
          </p:cNvPr>
          <p:cNvSpPr txBox="1"/>
          <p:nvPr/>
        </p:nvSpPr>
        <p:spPr>
          <a:xfrm>
            <a:off x="524352" y="2719509"/>
            <a:ext cx="370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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AF8701-6F7E-75DC-6606-9BAF5EE2975B}"/>
              </a:ext>
            </a:extLst>
          </p:cNvPr>
          <p:cNvSpPr txBox="1"/>
          <p:nvPr/>
        </p:nvSpPr>
        <p:spPr>
          <a:xfrm>
            <a:off x="4266712" y="2745447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75AAB0A-410C-38A8-7591-99304407EE84}"/>
              </a:ext>
            </a:extLst>
          </p:cNvPr>
          <p:cNvSpPr txBox="1"/>
          <p:nvPr/>
        </p:nvSpPr>
        <p:spPr>
          <a:xfrm>
            <a:off x="8007144" y="4525011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0E0EFD15-3666-2BA6-35A0-5173C99A9247}"/>
              </a:ext>
            </a:extLst>
          </p:cNvPr>
          <p:cNvSpPr/>
          <p:nvPr/>
        </p:nvSpPr>
        <p:spPr>
          <a:xfrm>
            <a:off x="8008864" y="1340539"/>
            <a:ext cx="3642522" cy="1333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 indent="271463" defTabSz="1016264">
              <a:spcAft>
                <a:spcPts val="600"/>
              </a:spcAft>
            </a:pPr>
            <a:r>
              <a:rPr lang="en-US" sz="1334" kern="0" cap="small" dirty="0">
                <a:solidFill>
                  <a:srgbClr val="000000"/>
                </a:solidFill>
                <a:latin typeface="Bosch Office Sans"/>
              </a:rPr>
              <a:t>Hypotheses Tested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Customer Segments - Independent Audiologists</a:t>
            </a:r>
          </a:p>
          <a:p>
            <a:pPr marL="190550" indent="-190550" defTabSz="1016264">
              <a:buFont typeface="Wingdings 3" panose="05040102010807070707" pitchFamily="18" charset="2"/>
              <a:buChar char=""/>
            </a:pPr>
            <a:r>
              <a:rPr lang="en-US" sz="1334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Value Propositions - make more money/patient</a:t>
            </a:r>
          </a:p>
          <a:p>
            <a:pPr defTabSz="1016264"/>
            <a:endParaRPr lang="en-US" sz="1334" kern="0" cap="small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6B8E62B-FB00-4190-9782-ED8FC5A743C2}"/>
              </a:ext>
            </a:extLst>
          </p:cNvPr>
          <p:cNvSpPr txBox="1"/>
          <p:nvPr/>
        </p:nvSpPr>
        <p:spPr>
          <a:xfrm>
            <a:off x="8000838" y="1313415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2260E9A-5F65-25A7-17C9-C2D05C98FA1B}"/>
              </a:ext>
            </a:extLst>
          </p:cNvPr>
          <p:cNvSpPr txBox="1"/>
          <p:nvPr/>
        </p:nvSpPr>
        <p:spPr>
          <a:xfrm>
            <a:off x="7974036" y="2726529"/>
            <a:ext cx="370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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6B1969C-A25F-5FD9-A9C1-A6197DC7081D}"/>
              </a:ext>
            </a:extLst>
          </p:cNvPr>
          <p:cNvSpPr txBox="1"/>
          <p:nvPr/>
        </p:nvSpPr>
        <p:spPr>
          <a:xfrm>
            <a:off x="540614" y="1308477"/>
            <a:ext cx="420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Bosch-Icon" pitchFamily="2" charset="0"/>
              </a:rPr>
              <a:t>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AFF9CA-ACB6-70B5-54B5-E8FD3EF87270}"/>
              </a:ext>
            </a:extLst>
          </p:cNvPr>
          <p:cNvSpPr txBox="1"/>
          <p:nvPr/>
        </p:nvSpPr>
        <p:spPr>
          <a:xfrm>
            <a:off x="4411465" y="1545105"/>
            <a:ext cx="3543300" cy="1123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Job Title</a:t>
            </a:r>
            <a:r>
              <a:rPr lang="en-US" sz="1300" kern="0" dirty="0">
                <a:solidFill>
                  <a:srgbClr val="000000"/>
                </a:solidFill>
                <a:latin typeface="Bosch Office Sans"/>
              </a:rPr>
              <a:t>:</a:t>
            </a:r>
            <a:r>
              <a:rPr lang="en-US" sz="1300" i="1" kern="0" dirty="0">
                <a:solidFill>
                  <a:schemeClr val="bg1">
                    <a:lumMod val="75000"/>
                  </a:schemeClr>
                </a:solidFill>
                <a:latin typeface="Bosch Office Sans"/>
              </a:rPr>
              <a:t>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Independent Audiologist </a:t>
            </a:r>
            <a:r>
              <a:rPr lang="en-US" sz="1300" i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	</a:t>
            </a: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 </a:t>
            </a: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Type: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In person</a:t>
            </a:r>
            <a:endParaRPr lang="en-US" sz="1300" i="1" kern="0" dirty="0">
              <a:solidFill>
                <a:schemeClr val="tx1">
                  <a:lumMod val="95000"/>
                  <a:lumOff val="5000"/>
                </a:schemeClr>
              </a:solidFill>
              <a:latin typeface="Bosch Office Sans"/>
            </a:endParaRP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Bosch Office Sans"/>
              </a:rPr>
              <a:t>Customer Role: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/>
              </a:rPr>
              <a:t>Buyer and user</a:t>
            </a:r>
          </a:p>
          <a:p>
            <a:pPr defTabSz="1016264">
              <a:spcAft>
                <a:spcPts val="600"/>
              </a:spcAft>
            </a:pPr>
            <a:r>
              <a:rPr lang="en-US" sz="1300" kern="0" dirty="0">
                <a:solidFill>
                  <a:srgbClr val="000000"/>
                </a:solidFill>
                <a:latin typeface="Bosch Office Sans"/>
              </a:rPr>
              <a:t>Category: </a:t>
            </a:r>
            <a:r>
              <a:rPr lang="en-US" sz="1300" i="1" kern="0" dirty="0">
                <a:solidFill>
                  <a:schemeClr val="bg1">
                    <a:lumMod val="50000"/>
                  </a:schemeClr>
                </a:solidFill>
                <a:latin typeface="Bosch Office Sans" pitchFamily="34" charset="0"/>
              </a:rPr>
              <a:t>Keen to buy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6351F5-593E-6B24-D32D-73069B43784F}"/>
              </a:ext>
            </a:extLst>
          </p:cNvPr>
          <p:cNvSpPr txBox="1"/>
          <p:nvPr/>
        </p:nvSpPr>
        <p:spPr>
          <a:xfrm>
            <a:off x="11256577" y="252248"/>
            <a:ext cx="662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002060"/>
                </a:solidFill>
                <a:latin typeface="Bosch Office Sans" pitchFamily="2" charset="0"/>
              </a:rPr>
              <a:t>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B019B11-E8E6-A31E-238A-EF4BABD5E7D4}"/>
              </a:ext>
            </a:extLst>
          </p:cNvPr>
          <p:cNvSpPr txBox="1"/>
          <p:nvPr/>
        </p:nvSpPr>
        <p:spPr>
          <a:xfrm>
            <a:off x="10077320" y="663648"/>
            <a:ext cx="1242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2060"/>
                </a:solidFill>
                <a:latin typeface="Bosch Office Sans" pitchFamily="2" charset="0"/>
              </a:rPr>
              <a:t>Interview No.</a:t>
            </a:r>
          </a:p>
        </p:txBody>
      </p:sp>
    </p:spTree>
    <p:extLst>
      <p:ext uri="{BB962C8B-B14F-4D97-AF65-F5344CB8AC3E}">
        <p14:creationId xmlns:p14="http://schemas.microsoft.com/office/powerpoint/2010/main" val="2602649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5gsAAAAAAAAAAAAAIAD///////////////8AAAD///////////////8DAAAAAgD///////8DAAAAAg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/Bb7wMJw9xPmDEAHYvHYq0EAAAAAAADAAAAAAADAAAAAwADAAAAAAADAAAAAwADAAIA////////BQAAAAMAEAALv+J8IIlHTkyleNScspB85AQAAAABAAMAAAACAAMAAAAEAAMAAAACAAMAAAAEAAQAAwD///////8FAAAABAAQAAs6uSStKI/AS45t9SzC5lobBAAAAAIAAwAAAAMAAwAAAAEAAwAAAAM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/GAMYAAAAFX2lkABAAAAAE8FvvAwnD3E+YMQAdi8dirQNEYXRhAFMAAAAIUHJlc2VudGF0aW9uU2Nhbm5lZEZvckxpbmtlZFNoYXBlcwAAAk51bWJlckZvcm1hdFNlcGFyYXRvck1vZGUACgAAAEF1dG9tYXRpYwAAAk5hbWUAJAAAAExpbmtlZFNoYXBlUHJlc2VudGF0aW9uU2V0dGluZ3NEYXRhABBWZXJzaW9uAAAAAAAJTGFzdFdyaXRlAMO4DPaLAQAAAAEA/////4MAgwAAAAVfaWQAEAAAAAS/4nwgiUdOTKV41JyykHzkA0RhdGEAGwAAAARMaW5rZWRTaGFwZURhdGEABQAAAAAAAk5hbWUAGQAAAExpbmtlZFNoYXBlc0RhdGFQcm9wZXJ0eQAQVmVyc2lvbgABAAAACUxhc3RXcml0ZQDCuAz2iwEAAAACAP////+DAIMAAAAFX2lkABAAAAAEOrkkrSiPwEuObfUswuZaGwNEYXRhABsAAAAETGlua2VkU2hhcGVEYXRhAAUAAAAAAAJOYW1lABkAAABMaW5rZWRTaGFwZXNEYXRhUHJvcGVydHkAEFZlcnNpb24AAAAAAAlMYXN0V3JpdGUAwbg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C9CwAAAAAAAAAAAAAgAf///////////////wAAAP///////////////wUAAAACAP///////wUAAAAC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IBAwAAAAIA////////JQAGTGlua2VkU2hhcGVQcmVzZW50YXRpb25TZXR0aW5nc0RhdGFfMAQAAAAAAAUAAAAAAAUAAAAEAAUAAAAAAAUAAAAEAAMAAgEDAAAAAwD///////8aAAZMaW5rZWRTaGFwZXNEYXRhUHJvcGVydHlfMQQAAAABAAUAAAAEAAUAAAABAAUAAAAEAP///////wQAAwEDAAAABAD///////8aAAZMaW5rZWRTaGFwZXNEYXRhUHJvcGVydHlfMAQAAAACAAUAAAACAAUAAAADAAUAAAACAAUAAAAD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69108222870"/>
  <p:tag name="EMPOWERCHARTSPROPERTIES_A_LENGTH" val="24576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sign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2" id="{BFF65AAE-5466-417C-BA28-04D92CEDC757}" vid="{8AE37C85-783D-4E0C-8451-DBF2698D2FC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8" ma:contentTypeDescription="Create a new document." ma:contentTypeScope="" ma:versionID="f945e8d1cb96b6b8d2e36583e9f11d65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cf1c1a6098c147ee9c32634dff92f2df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B235E2-7807-4F7A-8159-F72264D03194}"/>
</file>

<file path=customXml/itemProps2.xml><?xml version="1.0" encoding="utf-8"?>
<ds:datastoreItem xmlns:ds="http://schemas.openxmlformats.org/officeDocument/2006/customXml" ds:itemID="{171A7A5B-C57F-4C56-9451-6F63EE82AD5E}"/>
</file>

<file path=customXml/itemProps3.xml><?xml version="1.0" encoding="utf-8"?>
<ds:datastoreItem xmlns:ds="http://schemas.openxmlformats.org/officeDocument/2006/customXml" ds:itemID="{08CFAB41-20CD-416A-8E4F-E1C2580F885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Breitbild</PresentationFormat>
  <Paragraphs>97</Paragraphs>
  <Slides>6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9" baseType="lpstr">
      <vt:lpstr>Arial</vt:lpstr>
      <vt:lpstr>Bosch Office Sans</vt:lpstr>
      <vt:lpstr>Bosch Sans Black</vt:lpstr>
      <vt:lpstr>Bosch Sans Bold</vt:lpstr>
      <vt:lpstr>Bosch Sans Light</vt:lpstr>
      <vt:lpstr>Bosch-Icon</vt:lpstr>
      <vt:lpstr>Calibri</vt:lpstr>
      <vt:lpstr>Calibri Light</vt:lpstr>
      <vt:lpstr>Wingdings 3</vt:lpstr>
      <vt:lpstr>1_Office Theme</vt:lpstr>
      <vt:lpstr>Office Theme</vt:lpstr>
      <vt:lpstr>Design2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Interview Summary | Template</vt:lpstr>
      <vt:lpstr>Interview Summary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Wagner Luisa (BMC/INB)</dc:creator>
  <cp:lastModifiedBy>Hickey Scarlett (BMC/INB)</cp:lastModifiedBy>
  <cp:revision>17</cp:revision>
  <dcterms:created xsi:type="dcterms:W3CDTF">2022-03-14T12:38:12Z</dcterms:created>
  <dcterms:modified xsi:type="dcterms:W3CDTF">2023-11-22T08:23:10Z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0x010100547726868C15C040AADC55878F806C4E</vt:lpwstr>
  </property>
</Properties>
</file>