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5" r:id="rId7"/>
    <p:sldId id="26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24" userDrawn="1">
          <p15:clr>
            <a:srgbClr val="A4A3A4"/>
          </p15:clr>
        </p15:guide>
        <p15:guide id="2" pos="663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69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312" y="126"/>
      </p:cViewPr>
      <p:guideLst>
        <p:guide pos="824"/>
        <p:guide pos="6630"/>
        <p:guide orient="horz" pos="2160"/>
        <p:guide pos="69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AB79E-072E-498B-B340-7CD6BDD5A00B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393EC-9FAF-432C-9126-18E3742F60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632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50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815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626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29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1771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0261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191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02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89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56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37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54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26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03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60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10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58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0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0D879-8401-4A42-B020-FEF5D809A1D6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4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" y="0"/>
            <a:ext cx="12191140" cy="685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7"/>
          <a:stretch/>
        </p:blipFill>
        <p:spPr>
          <a:xfrm>
            <a:off x="7036401" y="368300"/>
            <a:ext cx="5165432" cy="52151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07" y="816235"/>
            <a:ext cx="3746090" cy="402435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891988" y="0"/>
            <a:ext cx="4408025" cy="4399280"/>
          </a:xfrm>
          <a:prstGeom prst="rect">
            <a:avLst/>
          </a:prstGeom>
          <a:solidFill>
            <a:srgbClr val="FED10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26" y="1162007"/>
            <a:ext cx="1301749" cy="862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73468" y="2277632"/>
            <a:ext cx="4326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ИНСТИТУТ ГЕОЛОГИИ И РАЗРАБОТКИ ГОРЮЧИХ ИСКОПАЕМЫХ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1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-1" y="0"/>
            <a:ext cx="5168766" cy="6858000"/>
          </a:xfrm>
          <a:prstGeom prst="rect">
            <a:avLst/>
          </a:prstGeom>
          <a:solidFill>
            <a:srgbClr val="FED10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8765" y="1669356"/>
            <a:ext cx="70232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200" b="1" dirty="0">
                <a:solidFill>
                  <a:prstClr val="black"/>
                </a:solidFill>
                <a:latin typeface="Segoe UI" panose="020B0502040204020203" pitchFamily="34" charset="0"/>
                <a:ea typeface="Tahoma" pitchFamily="34" charset="0"/>
                <a:cs typeface="Segoe UI" panose="020B0502040204020203" pitchFamily="34" charset="0"/>
              </a:rPr>
              <a:t/>
            </a:r>
            <a:br>
              <a:rPr lang="ru-RU" sz="3200" b="1" dirty="0">
                <a:solidFill>
                  <a:prstClr val="black"/>
                </a:solidFill>
                <a:latin typeface="Segoe UI" panose="020B0502040204020203" pitchFamily="34" charset="0"/>
                <a:ea typeface="Tahoma" pitchFamily="34" charset="0"/>
                <a:cs typeface="Segoe UI" panose="020B0502040204020203" pitchFamily="34" charset="0"/>
              </a:rPr>
            </a:br>
            <a:r>
              <a:rPr lang="ru-RU" sz="3200" b="1" dirty="0">
                <a:solidFill>
                  <a:prstClr val="black"/>
                </a:solidFill>
                <a:latin typeface="Segoe UI" panose="020B0502040204020203" pitchFamily="34" charset="0"/>
                <a:ea typeface="Tahoma" pitchFamily="34" charset="0"/>
                <a:cs typeface="Segoe UI" panose="020B0502040204020203" pitchFamily="34" charset="0"/>
              </a:rPr>
              <a:t>Финальный отчет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08" y="2649980"/>
            <a:ext cx="1301749" cy="8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3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6238754"/>
            <a:ext cx="636609" cy="625034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75" y="368300"/>
            <a:ext cx="1011938" cy="335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460" y="6374300"/>
            <a:ext cx="3016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700" dirty="0">
              <a:solidFill>
                <a:schemeClr val="bg1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52105" y="16644"/>
            <a:ext cx="3990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Общая информация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71728"/>
              </p:ext>
            </p:extLst>
          </p:nvPr>
        </p:nvGraphicFramePr>
        <p:xfrm>
          <a:off x="636608" y="769888"/>
          <a:ext cx="11334813" cy="5468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3000">
                  <a:extLst>
                    <a:ext uri="{9D8B030D-6E8A-4147-A177-3AD203B41FA5}">
                      <a16:colId xmlns:a16="http://schemas.microsoft.com/office/drawing/2014/main" val="164291453"/>
                    </a:ext>
                  </a:extLst>
                </a:gridCol>
                <a:gridCol w="4023377">
                  <a:extLst>
                    <a:ext uri="{9D8B030D-6E8A-4147-A177-3AD203B41FA5}">
                      <a16:colId xmlns:a16="http://schemas.microsoft.com/office/drawing/2014/main" val="93550869"/>
                    </a:ext>
                  </a:extLst>
                </a:gridCol>
                <a:gridCol w="3464132">
                  <a:extLst>
                    <a:ext uri="{9D8B030D-6E8A-4147-A177-3AD203B41FA5}">
                      <a16:colId xmlns:a16="http://schemas.microsoft.com/office/drawing/2014/main" val="4200748566"/>
                    </a:ext>
                  </a:extLst>
                </a:gridCol>
                <a:gridCol w="2234304">
                  <a:extLst>
                    <a:ext uri="{9D8B030D-6E8A-4147-A177-3AD203B41FA5}">
                      <a16:colId xmlns:a16="http://schemas.microsoft.com/office/drawing/2014/main" val="1839099622"/>
                    </a:ext>
                  </a:extLst>
                </a:gridCol>
              </a:tblGrid>
              <a:tr h="4389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Компания: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3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ООО «РН-Уватнефтегаз» </a:t>
                      </a:r>
                      <a:endParaRPr lang="ru-RU" sz="13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Источник геомагнитной привязки: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HDGM 202</a:t>
                      </a: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72932"/>
                  </a:ext>
                </a:extLst>
              </a:tr>
              <a:tr h="4389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Месторождение: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300" b="0" i="0" u="none" strike="noStrike" kern="1200" cap="none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Северо-</a:t>
                      </a:r>
                      <a:r>
                        <a:rPr lang="ru-RU" sz="1300" b="0" i="0" u="none" strike="noStrike" kern="1200" cap="none" baseline="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Тямкинское</a:t>
                      </a:r>
                      <a:endParaRPr lang="ru-RU" sz="13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Дата геомагнитной привязки: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14.10.2023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74357"/>
                  </a:ext>
                </a:extLst>
              </a:tr>
              <a:tr h="4389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Куст: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1БИС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Напряженность геомагнитного поля (</a:t>
                      </a:r>
                      <a:r>
                        <a:rPr lang="ru-RU" sz="13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нТл</a:t>
                      </a:r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59052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081469"/>
                  </a:ext>
                </a:extLst>
              </a:tr>
              <a:tr h="58419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Скважина: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173Г</a:t>
                      </a:r>
                      <a:endParaRPr lang="ru-RU" sz="13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Магнитное наклонение (град):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76.72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21548"/>
                  </a:ext>
                </a:extLst>
              </a:tr>
              <a:tr h="4389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Система координат: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Условная система</a:t>
                      </a:r>
                      <a:endParaRPr lang="pl-PL" sz="13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Магнитное склонение: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15.35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464678"/>
                  </a:ext>
                </a:extLst>
              </a:tr>
              <a:tr h="4389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Широта: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59° 07' 33.198''N</a:t>
                      </a:r>
                      <a:endParaRPr lang="ru-RU" sz="13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Угол сближения меридианов: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-1.43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801377"/>
                  </a:ext>
                </a:extLst>
              </a:tr>
              <a:tr h="4389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Долгота: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71° 45' 00.890''E</a:t>
                      </a:r>
                      <a:endParaRPr lang="ru-RU" sz="13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Напряженность </a:t>
                      </a:r>
                      <a:r>
                        <a:rPr lang="ru-RU" sz="13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грав</a:t>
                      </a:r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 поля (</a:t>
                      </a: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G):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1.0012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42548"/>
                  </a:ext>
                </a:extLst>
              </a:tr>
              <a:tr h="6192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N/Y[</a:t>
                      </a:r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2079206.177</a:t>
                      </a:r>
                      <a:endParaRPr lang="ru-RU" sz="13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Принятое направление на север: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Географический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960207"/>
                  </a:ext>
                </a:extLst>
              </a:tr>
              <a:tr h="6272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E/X[</a:t>
                      </a:r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 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6547724.083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Данные локального поля магнитных аномалий (IFR1):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__</a:t>
                      </a:r>
                      <a:endParaRPr lang="en-US" sz="14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60179"/>
                  </a:ext>
                </a:extLst>
              </a:tr>
              <a:tr h="565259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Альтитуда точки отсчета: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en-US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ru-RU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US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</a:t>
                      </a:r>
                      <a:r>
                        <a:rPr lang="ru-RU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13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Данные внешнего геомагнитного поля в реальном времени (IFR2):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__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481482"/>
                  </a:ext>
                </a:extLst>
              </a:tr>
              <a:tr h="4389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Подрядчик по ННБ: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ООО "Везерфорд"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364418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36608" y="509414"/>
            <a:ext cx="1885315" cy="53051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58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6238754"/>
            <a:ext cx="636609" cy="625034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75" y="368300"/>
            <a:ext cx="1011938" cy="335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460" y="6374300"/>
            <a:ext cx="3016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700" dirty="0">
                <a:solidFill>
                  <a:schemeClr val="bg1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3412" y="5903893"/>
            <a:ext cx="10357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Качество исходных замеров датчиков </a:t>
            </a:r>
            <a:r>
              <a:rPr lang="ru-RU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акселерометров, </a:t>
            </a:r>
            <a:r>
              <a:rPr lang="ru-RU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целом, удовлетворительное.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Замеры, не прошедшие контроль качества по параметру напряженности гравитационного поля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Gtotal)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или магнитному наклонению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Dip)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были исключены из многоточечного анализа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36608" y="509414"/>
            <a:ext cx="1885315" cy="53051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36234" y="11771"/>
            <a:ext cx="84775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Графики контроля качества</a:t>
            </a:r>
          </a:p>
        </p:txBody>
      </p:sp>
    </p:spTree>
    <p:extLst>
      <p:ext uri="{BB962C8B-B14F-4D97-AF65-F5344CB8AC3E}">
        <p14:creationId xmlns:p14="http://schemas.microsoft.com/office/powerpoint/2010/main" val="122430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6238754"/>
            <a:ext cx="636609" cy="625034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75" y="368300"/>
            <a:ext cx="1011938" cy="335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459" y="6374300"/>
            <a:ext cx="3016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700" dirty="0">
                <a:solidFill>
                  <a:schemeClr val="bg1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536234" y="11771"/>
            <a:ext cx="84775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Графики контроля качества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36608" y="509414"/>
            <a:ext cx="1885315" cy="53051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3412" y="5903893"/>
            <a:ext cx="10357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Качество замеров датчиков 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магнитометров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удовлетворительное. Отсутствуют значительные перепады по параметру напряжённости геомагнитного поля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Btotal)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 Замеры, не прошедшие контроль качества по параметру напряженности геомагнитного поля,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были исключены из многоточечного анализа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759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6238754"/>
            <a:ext cx="636609" cy="625034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75" y="368300"/>
            <a:ext cx="1011938" cy="335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457" y="6374300"/>
            <a:ext cx="3016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700" dirty="0">
                <a:solidFill>
                  <a:schemeClr val="bg1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6608" y="509414"/>
            <a:ext cx="1885315" cy="53051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536938" y="12719"/>
            <a:ext cx="78025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Проекции</a:t>
            </a:r>
          </a:p>
        </p:txBody>
      </p:sp>
    </p:spTree>
    <p:extLst>
      <p:ext uri="{BB962C8B-B14F-4D97-AF65-F5344CB8AC3E}">
        <p14:creationId xmlns:p14="http://schemas.microsoft.com/office/powerpoint/2010/main" val="282951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6238754"/>
            <a:ext cx="636609" cy="625034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75" y="368300"/>
            <a:ext cx="1011938" cy="335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457" y="6374300"/>
            <a:ext cx="3016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700" dirty="0">
                <a:solidFill>
                  <a:schemeClr val="bg1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538505" y="12591"/>
            <a:ext cx="9729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Выводы и рекомендации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608" y="972819"/>
            <a:ext cx="416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0497" y="703581"/>
            <a:ext cx="11453205" cy="3454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Выводы: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Качество исходных замеров датчиков </a:t>
            </a:r>
            <a:r>
              <a:rPr lang="ru-RU" sz="135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акселерометров 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ru-RU" sz="135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магнитометров 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удовлетворительное. Замеры не прошедшие контроль качества были исключены из многоточечного анализа (MSA);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В процессе бурения коррекция азимутальных углов осуществлялась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методом короткой НУБТ (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SCC)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и по результатам многоточечного анализа данных (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. Расхождение на конечную точку замера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meas_dot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м по горизонтали составило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hor_waste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м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hor_word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относительно траектории подрядчика по ННБ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Расхождение по вертикали составило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ver_waste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м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ver_word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траектории подрядчика по ННБ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Общий отход составил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comm_waste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м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Бурение горизонтальной секции ствола скважины завершено  ДД.ММ.ГГГГ при забое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XXXX 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MD м. </a:t>
            </a:r>
            <a:endParaRPr lang="en-US" sz="13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По результатам анализа данных из памяти прибора, наблюдается соответствие исходных замеров датчиков акселерометров и магнитометров замерам, переданным подрядчиком по ННБ в процессе бурения</a:t>
            </a:r>
            <a:r>
              <a:rPr lang="en-US" sz="1350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en-US" sz="13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36608" y="4375012"/>
            <a:ext cx="11453205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Рекомендации:</a:t>
            </a: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Расчёт и использование поправки на прогиб КНБК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Контроль работы прибора инклинометрии и использование приборов с актуальными калибровками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Проведение перед началом сборки и спуска КНБК </a:t>
            </a:r>
            <a:r>
              <a:rPr lang="ru-RU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roll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для проверки прибора </a:t>
            </a:r>
            <a:r>
              <a:rPr lang="ru-RU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инклинометрии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Предоставление подрядчиком по ННБ данных из памяти прибора для осуществления дополнительного контроля траектории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36608" y="509414"/>
            <a:ext cx="1885315" cy="53051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68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7898</TotalTime>
  <Words>428</Words>
  <Application>Microsoft Office PowerPoint</Application>
  <PresentationFormat>Широкоэкранный</PresentationFormat>
  <Paragraphs>75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Emoji</vt:lpstr>
      <vt:lpstr>Tahoma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IT 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Бондаренко Владимир Викторович</dc:creator>
  <cp:lastModifiedBy>Мартьянова Светлана Алексеевна</cp:lastModifiedBy>
  <cp:revision>335</cp:revision>
  <dcterms:created xsi:type="dcterms:W3CDTF">2021-11-12T08:07:42Z</dcterms:created>
  <dcterms:modified xsi:type="dcterms:W3CDTF">2024-12-23T15:34:09Z</dcterms:modified>
</cp:coreProperties>
</file>