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04" r:id="rId2"/>
    <p:sldId id="291" r:id="rId3"/>
    <p:sldId id="302" r:id="rId4"/>
    <p:sldId id="301" r:id="rId5"/>
    <p:sldId id="298" r:id="rId6"/>
    <p:sldId id="303" r:id="rId7"/>
    <p:sldId id="299" r:id="rId8"/>
    <p:sldId id="297" r:id="rId9"/>
  </p:sldIdLst>
  <p:sldSz cx="9144000" cy="6858000" type="screen4x3"/>
  <p:notesSz cx="6797675" cy="9926638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401" autoAdjust="0"/>
  </p:normalViewPr>
  <p:slideViewPr>
    <p:cSldViewPr snapToGrid="0">
      <p:cViewPr varScale="1">
        <p:scale>
          <a:sx n="118" d="100"/>
          <a:sy n="118" d="100"/>
        </p:scale>
        <p:origin x="128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67793020-1BE5-479C-BB46-CA4C55AA5005}" type="datetimeFigureOut">
              <a:rPr lang="ru-RU" altLang="ru-RU"/>
              <a:pPr>
                <a:defRPr/>
              </a:pPr>
              <a:t>11.09.2024</a:t>
            </a:fld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C2B7CC2-882B-4166-9FEA-443C25756D4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26845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Образец текста</a:t>
            </a:r>
          </a:p>
          <a:p>
            <a:pPr lvl="1"/>
            <a:r>
              <a:rPr lang="ru-RU" altLang="ru-RU" noProof="0"/>
              <a:t>Второй уровень</a:t>
            </a:r>
          </a:p>
          <a:p>
            <a:pPr lvl="2"/>
            <a:r>
              <a:rPr lang="ru-RU" altLang="ru-RU" noProof="0"/>
              <a:t>Третий уровень</a:t>
            </a:r>
          </a:p>
          <a:p>
            <a:pPr lvl="3"/>
            <a:r>
              <a:rPr lang="ru-RU" altLang="ru-RU" noProof="0"/>
              <a:t>Четвертый уровень</a:t>
            </a:r>
          </a:p>
          <a:p>
            <a:pPr lvl="4"/>
            <a:r>
              <a:rPr lang="ru-RU" altLang="ru-RU" noProof="0"/>
              <a:t>Пятый уровень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ADE64BB-21CD-4D13-8006-441A0FCF7E4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79399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56002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6365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94354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5175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48526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01835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82963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15051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0"/>
          <p:cNvSpPr>
            <a:spLocks/>
          </p:cNvSpPr>
          <p:nvPr userDrawn="1"/>
        </p:nvSpPr>
        <p:spPr bwMode="auto">
          <a:xfrm>
            <a:off x="1203325" y="3924300"/>
            <a:ext cx="7391400" cy="2522538"/>
          </a:xfrm>
          <a:prstGeom prst="round2DiagRect">
            <a:avLst/>
          </a:pr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8" name="Freeform 81"/>
          <p:cNvSpPr>
            <a:spLocks/>
          </p:cNvSpPr>
          <p:nvPr userDrawn="1"/>
        </p:nvSpPr>
        <p:spPr bwMode="auto">
          <a:xfrm>
            <a:off x="514350" y="1162050"/>
            <a:ext cx="609600" cy="5391150"/>
          </a:xfrm>
          <a:custGeom>
            <a:avLst/>
            <a:gdLst>
              <a:gd name="T0" fmla="*/ 2147483646 w 384"/>
              <a:gd name="T1" fmla="*/ 2147483646 h 3390"/>
              <a:gd name="T2" fmla="*/ 0 w 384"/>
              <a:gd name="T3" fmla="*/ 2147483646 h 3390"/>
              <a:gd name="T4" fmla="*/ 0 w 384"/>
              <a:gd name="T5" fmla="*/ 0 h 3390"/>
              <a:gd name="T6" fmla="*/ 2147483646 w 384"/>
              <a:gd name="T7" fmla="*/ 0 h 339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3390">
                <a:moveTo>
                  <a:pt x="372" y="3390"/>
                </a:moveTo>
                <a:lnTo>
                  <a:pt x="0" y="3390"/>
                </a:lnTo>
                <a:lnTo>
                  <a:pt x="0" y="0"/>
                </a:lnTo>
                <a:lnTo>
                  <a:pt x="38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Freeform 82"/>
          <p:cNvSpPr>
            <a:spLocks/>
          </p:cNvSpPr>
          <p:nvPr userDrawn="1"/>
        </p:nvSpPr>
        <p:spPr bwMode="auto">
          <a:xfrm>
            <a:off x="1181100" y="152400"/>
            <a:ext cx="7496175" cy="6391275"/>
          </a:xfrm>
          <a:custGeom>
            <a:avLst/>
            <a:gdLst>
              <a:gd name="T0" fmla="*/ 0 w 10000"/>
              <a:gd name="T1" fmla="*/ 0 h 10000"/>
              <a:gd name="T2" fmla="*/ 2147483646 w 10000"/>
              <a:gd name="T3" fmla="*/ 0 h 10000"/>
              <a:gd name="T4" fmla="*/ 2147483646 w 10000"/>
              <a:gd name="T5" fmla="*/ 2147483646 h 10000"/>
              <a:gd name="T6" fmla="*/ 2147483646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9987" y="0"/>
                </a:lnTo>
                <a:lnTo>
                  <a:pt x="9987" y="1565"/>
                </a:lnTo>
                <a:lnTo>
                  <a:pt x="38" y="1565"/>
                </a:lnTo>
                <a:lnTo>
                  <a:pt x="38" y="5687"/>
                </a:lnTo>
                <a:lnTo>
                  <a:pt x="5182" y="5687"/>
                </a:lnTo>
                <a:cubicBezTo>
                  <a:pt x="5179" y="4407"/>
                  <a:pt x="5165" y="3009"/>
                  <a:pt x="5162" y="1729"/>
                </a:cubicBezTo>
                <a:lnTo>
                  <a:pt x="10000" y="1729"/>
                </a:lnTo>
                <a:lnTo>
                  <a:pt x="10000" y="10000"/>
                </a:lnTo>
                <a:lnTo>
                  <a:pt x="13" y="1000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10" name="Picture 3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52400"/>
            <a:ext cx="2646363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</p:pic>
      <p:sp>
        <p:nvSpPr>
          <p:cNvPr id="92207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5180013" y="1326199"/>
            <a:ext cx="3415347" cy="2476182"/>
          </a:xfrm>
          <a:prstGeom prst="rect">
            <a:avLst/>
          </a:prstGeom>
          <a:ln algn="ctr"/>
        </p:spPr>
        <p:txBody>
          <a:bodyPr lIns="0" tIns="0" rIns="0" bIns="0" anchor="t"/>
          <a:lstStyle>
            <a:lvl1pPr>
              <a:lnSpc>
                <a:spcPct val="120000"/>
              </a:lnSpc>
              <a:defRPr sz="26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60247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3F4FC47F-84D4-4996-9161-C5820A57045F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9188" y="95250"/>
            <a:ext cx="7918450" cy="3000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92138"/>
            <a:ext cx="8229600" cy="54324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9759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786B166-32D4-471C-B2B4-B10D0348D047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2925" y="95250"/>
            <a:ext cx="2144713" cy="5929313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5250"/>
            <a:ext cx="6283325" cy="59293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1599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3FE97377-FBFE-4E97-8FBF-5A5F6C4C1078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92138"/>
            <a:ext cx="8229600" cy="5432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7327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4FA97B78-CBCB-47F9-870C-0DFEAD1CDA55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1790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27CEE734-ED75-42FC-B65D-8E0664710FD1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9188" y="95250"/>
            <a:ext cx="7918450" cy="3000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592138"/>
            <a:ext cx="4038600" cy="54324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592138"/>
            <a:ext cx="4038600" cy="54324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4078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9941DE5-71B5-4FCB-978F-E52D6761D860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Дата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8979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D3FA27E1-58C9-44AB-83F7-87C4E3796144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9188" y="95250"/>
            <a:ext cx="7918450" cy="3000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1102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FD5A879-B0D6-4647-8346-9C0D0F81C6D5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5018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1DCCEE03-E2D2-43C3-9E53-8F268A0BAD53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2593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3D20BB42-B412-4337-BB0A-C06D694A9D5F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4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1604963" y="180975"/>
            <a:ext cx="7485062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4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18000" tIns="0" rIns="18000" bIns="1800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59E12F55-D2A2-4787-896E-17399CBB20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pic>
        <p:nvPicPr>
          <p:cNvPr id="1029" name="Picture 3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00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</p:pic>
      <p:sp>
        <p:nvSpPr>
          <p:cNvPr id="1030" name="Полилиния 15"/>
          <p:cNvSpPr>
            <a:spLocks/>
          </p:cNvSpPr>
          <p:nvPr userDrawn="1"/>
        </p:nvSpPr>
        <p:spPr bwMode="auto">
          <a:xfrm>
            <a:off x="15875" y="152400"/>
            <a:ext cx="9105900" cy="350838"/>
          </a:xfrm>
          <a:custGeom>
            <a:avLst/>
            <a:gdLst>
              <a:gd name="T0" fmla="*/ 1287780 w 9105900"/>
              <a:gd name="T1" fmla="*/ 0 h 327660"/>
              <a:gd name="T2" fmla="*/ 9105900 w 9105900"/>
              <a:gd name="T3" fmla="*/ 0 h 327660"/>
              <a:gd name="T4" fmla="*/ 9105900 w 9105900"/>
              <a:gd name="T5" fmla="*/ 2147483646 h 327660"/>
              <a:gd name="T6" fmla="*/ 0 w 9105900"/>
              <a:gd name="T7" fmla="*/ 2147483646 h 3276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105900" h="327660">
                <a:moveTo>
                  <a:pt x="1287780" y="0"/>
                </a:moveTo>
                <a:lnTo>
                  <a:pt x="9105900" y="0"/>
                </a:lnTo>
                <a:lnTo>
                  <a:pt x="9105900" y="327660"/>
                </a:lnTo>
                <a:lnTo>
                  <a:pt x="0" y="32766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425" r:id="rId1"/>
    <p:sldLayoutId id="2147493426" r:id="rId2"/>
    <p:sldLayoutId id="2147493427" r:id="rId3"/>
    <p:sldLayoutId id="2147493428" r:id="rId4"/>
    <p:sldLayoutId id="2147493429" r:id="rId5"/>
    <p:sldLayoutId id="2147493430" r:id="rId6"/>
    <p:sldLayoutId id="2147493431" r:id="rId7"/>
    <p:sldLayoutId id="2147493432" r:id="rId8"/>
    <p:sldLayoutId id="2147493433" r:id="rId9"/>
    <p:sldLayoutId id="2147493434" r:id="rId10"/>
    <p:sldLayoutId id="2147493435" r:id="rId11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Заголовок 4"/>
          <p:cNvSpPr txBox="1">
            <a:spLocks/>
          </p:cNvSpPr>
          <p:nvPr/>
        </p:nvSpPr>
        <p:spPr bwMode="auto">
          <a:xfrm>
            <a:off x="7038975" y="2429189"/>
            <a:ext cx="1484313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Главный инженер проекта управления геологического                               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сопровождения 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бурения скважин 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АО «ИГиРГИ»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endParaRPr lang="ru-RU" altLang="ru-RU" sz="1000" dirty="0">
              <a:latin typeface="Segoe UI" panose="020B0502040204020203" pitchFamily="34" charset="0"/>
              <a:ea typeface="Arial Unicode MS" panose="020B0604020202020204" pitchFamily="34" charset="-128"/>
              <a:cs typeface="Segoe UI" panose="020B0502040204020203" pitchFamily="34" charset="0"/>
            </a:endParaRPr>
          </a:p>
          <a:p>
            <a:pPr eaLnBrk="1" hangingPunct="1"/>
            <a:endParaRPr lang="ru-RU" altLang="ru-RU" sz="1000" dirty="0">
              <a:latin typeface="Segoe UI" panose="020B0502040204020203" pitchFamily="34" charset="0"/>
              <a:ea typeface="Arial Unicode MS" panose="020B0604020202020204" pitchFamily="34" charset="-128"/>
              <a:cs typeface="Segoe UI" panose="020B0502040204020203" pitchFamily="34" charset="0"/>
            </a:endParaRPr>
          </a:p>
          <a:p>
            <a:pPr eaLnBrk="1" hangingPunct="1"/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Мурдалов З.Л._________</a:t>
            </a:r>
          </a:p>
        </p:txBody>
      </p:sp>
      <p:sp>
        <p:nvSpPr>
          <p:cNvPr id="16405" name="Заголовок 4"/>
          <p:cNvSpPr>
            <a:spLocks noGrp="1"/>
          </p:cNvSpPr>
          <p:nvPr>
            <p:ph type="ctrTitle"/>
          </p:nvPr>
        </p:nvSpPr>
        <p:spPr>
          <a:xfrm>
            <a:off x="5108576" y="1822214"/>
            <a:ext cx="3414712" cy="363193"/>
          </a:xfrm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lnSpc>
                <a:spcPct val="100000"/>
              </a:lnSpc>
            </a:pPr>
            <a:r>
              <a:rPr lang="ru-RU" alt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Финальный отчет</a:t>
            </a:r>
            <a:br>
              <a:rPr lang="ru-RU" alt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ru-RU" altLang="ru-RU" sz="105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06" name="Заголовок 4"/>
          <p:cNvSpPr txBox="1">
            <a:spLocks/>
          </p:cNvSpPr>
          <p:nvPr/>
        </p:nvSpPr>
        <p:spPr bwMode="auto">
          <a:xfrm>
            <a:off x="5267325" y="2429189"/>
            <a:ext cx="1482725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Начальник отдела.</a:t>
            </a:r>
          </a:p>
          <a:p>
            <a:pPr eaLnBrk="1" hangingPunct="1"/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Отдел геологического сопровождения</a:t>
            </a:r>
          </a:p>
          <a:p>
            <a:pPr eaLnBrk="1" hangingPunct="1"/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ЭБ и ЗБС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АО «Самотлорнефтегаз»</a:t>
            </a:r>
          </a:p>
          <a:p>
            <a:pPr eaLnBrk="1" hangingPunct="1"/>
            <a:endParaRPr lang="en-US" altLang="ru-RU" sz="1000" dirty="0" smtClean="0">
              <a:latin typeface="Segoe UI" panose="020B0502040204020203" pitchFamily="34" charset="0"/>
              <a:ea typeface="Arial Unicode MS" panose="020B0604020202020204" pitchFamily="34" charset="-128"/>
              <a:cs typeface="Segoe UI" panose="020B0502040204020203" pitchFamily="34" charset="0"/>
            </a:endParaRPr>
          </a:p>
          <a:p>
            <a:pPr eaLnBrk="1" hangingPunct="1"/>
            <a:endParaRPr lang="en-US" altLang="ru-RU" sz="1000" dirty="0">
              <a:latin typeface="Segoe UI" panose="020B0502040204020203" pitchFamily="34" charset="0"/>
              <a:ea typeface="Arial Unicode MS" panose="020B0604020202020204" pitchFamily="34" charset="-128"/>
              <a:cs typeface="Segoe UI" panose="020B0502040204020203" pitchFamily="34" charset="0"/>
            </a:endParaRPr>
          </a:p>
          <a:p>
            <a:pPr eaLnBrk="1" hangingPunct="1"/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/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 err="1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Табатчиков</a:t>
            </a: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 Ю.А. </a:t>
            </a:r>
            <a:r>
              <a:rPr lang="ru-RU" altLang="ru-RU" sz="1000" dirty="0" smtClean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_________</a:t>
            </a:r>
            <a:endParaRPr lang="ru-RU" altLang="ru-RU" sz="1000" dirty="0">
              <a:latin typeface="Segoe UI" panose="020B0502040204020203" pitchFamily="34" charset="0"/>
              <a:ea typeface="Arial Unicode MS" panose="020B0604020202020204" pitchFamily="34" charset="-128"/>
              <a:cs typeface="Segoe UI" panose="020B0502040204020203" pitchFamily="34" charset="0"/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 bwMode="auto">
          <a:xfrm>
            <a:off x="1959297" y="4539137"/>
            <a:ext cx="5924313" cy="1314664"/>
          </a:xfrm>
          <a:prstGeom prst="rect">
            <a:avLst/>
          </a:prstGeom>
          <a:noFill/>
          <a:ln algn="ctr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ru-RU" altLang="ru-RU" sz="2400" kern="0" dirty="0">
                <a:latin typeface="Segoe UI" panose="020B0502040204020203" pitchFamily="34" charset="0"/>
                <a:cs typeface="Segoe UI" panose="020B0502040204020203" pitchFamily="34" charset="0"/>
              </a:rPr>
              <a:t>Контроль качества и коррекция магнитных дирекционных измерений в процессе бурения</a:t>
            </a:r>
            <a:endParaRPr lang="ru-RU" altLang="ru-RU" sz="1000" b="0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/>
          </p:nvPr>
        </p:nvGraphicFramePr>
        <p:xfrm>
          <a:off x="1215025" y="1822214"/>
          <a:ext cx="3820980" cy="200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4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МЕСТОРОЖДЕНИЕ: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{{field}}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58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КУСТ: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{{pad}}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04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СКВАЖИНА: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{{well}}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ТИП: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{{type}}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3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ДАТА </a:t>
                      </a:r>
                      <a:r>
                        <a:rPr lang="ru-RU" sz="14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О</a:t>
                      </a:r>
                      <a:r>
                        <a:rPr lang="ru-RU" sz="14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КОНЧАНИЯ</a:t>
                      </a:r>
                      <a:r>
                        <a:rPr lang="ru-RU" sz="1400" b="1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r"/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{{</a:t>
                      </a:r>
                      <a:r>
                        <a:rPr lang="en-US" sz="1400" b="1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end_date</a:t>
                      </a:r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}}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1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87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16075" y="179388"/>
            <a:ext cx="7481888" cy="300037"/>
          </a:xfrm>
          <a:noFill/>
        </p:spPr>
        <p:txBody>
          <a:bodyPr/>
          <a:lstStyle/>
          <a:p>
            <a:pPr algn="l" eaLnBrk="1" hangingPunct="1"/>
            <a:r>
              <a:rPr lang="ru-RU" altLang="ru-RU" dirty="0">
                <a:latin typeface="Segoe UI" panose="020B0502040204020203" pitchFamily="34" charset="0"/>
                <a:cs typeface="Segoe UI" panose="020B0502040204020203" pitchFamily="34" charset="0"/>
              </a:rPr>
              <a:t>Общая информация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563168"/>
              </p:ext>
            </p:extLst>
          </p:nvPr>
        </p:nvGraphicFramePr>
        <p:xfrm>
          <a:off x="122247" y="683625"/>
          <a:ext cx="8875103" cy="5314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3397">
                  <a:extLst>
                    <a:ext uri="{9D8B030D-6E8A-4147-A177-3AD203B41FA5}">
                      <a16:colId xmlns:a16="http://schemas.microsoft.com/office/drawing/2014/main" val="164291453"/>
                    </a:ext>
                  </a:extLst>
                </a:gridCol>
                <a:gridCol w="2690793">
                  <a:extLst>
                    <a:ext uri="{9D8B030D-6E8A-4147-A177-3AD203B41FA5}">
                      <a16:colId xmlns:a16="http://schemas.microsoft.com/office/drawing/2014/main" val="93550869"/>
                    </a:ext>
                  </a:extLst>
                </a:gridCol>
                <a:gridCol w="2965883">
                  <a:extLst>
                    <a:ext uri="{9D8B030D-6E8A-4147-A177-3AD203B41FA5}">
                      <a16:colId xmlns:a16="http://schemas.microsoft.com/office/drawing/2014/main" val="4200748566"/>
                    </a:ext>
                  </a:extLst>
                </a:gridCol>
                <a:gridCol w="1865030">
                  <a:extLst>
                    <a:ext uri="{9D8B030D-6E8A-4147-A177-3AD203B41FA5}">
                      <a16:colId xmlns:a16="http://schemas.microsoft.com/office/drawing/2014/main" val="1839099622"/>
                    </a:ext>
                  </a:extLst>
                </a:gridCol>
              </a:tblGrid>
              <a:tr h="395835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Компания: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ОАО «Самотлорнефтегаз» </a:t>
                      </a:r>
                      <a:endParaRPr lang="ru-RU" sz="12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Источник геомагнитной привязки: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HDGM 202</a:t>
                      </a: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772932"/>
                  </a:ext>
                </a:extLst>
              </a:tr>
              <a:tr h="441769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Месторождение: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Самотлорское</a:t>
                      </a:r>
                      <a:endParaRPr lang="ru-RU" sz="12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Дата геомагнитной привязки: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16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.0</a:t>
                      </a: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.202</a:t>
                      </a: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74357"/>
                  </a:ext>
                </a:extLst>
              </a:tr>
              <a:tr h="43888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Куст: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559Е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Напряженность геомагнитного поля (нТл):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59825.4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081469"/>
                  </a:ext>
                </a:extLst>
              </a:tr>
              <a:tr h="52677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Скважина: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17544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Магнитное наклонение (град):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78.459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21548"/>
                  </a:ext>
                </a:extLst>
              </a:tr>
              <a:tr h="43888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Система координат: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Условная</a:t>
                      </a: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система</a:t>
                      </a:r>
                      <a:endParaRPr lang="pl-PL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Магнитное склонение: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15.74585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464678"/>
                  </a:ext>
                </a:extLst>
              </a:tr>
              <a:tr h="395835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Широта: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61° 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01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' 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38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"N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Угол сближения меридианов: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-1.25415</a:t>
                      </a:r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801377"/>
                  </a:ext>
                </a:extLst>
              </a:tr>
              <a:tr h="395835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Долгота: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76° 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36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' 5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9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"E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Напряженность грав. поля (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G):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1.000963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742548"/>
                  </a:ext>
                </a:extLst>
              </a:tr>
              <a:tr h="558413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N/Y[</a:t>
                      </a:r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м]: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17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03.11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Принятое направление на север: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Картографический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960207"/>
                  </a:ext>
                </a:extLst>
              </a:tr>
              <a:tr h="565589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E/X[</a:t>
                      </a:r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м]: 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8435.37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Даты </a:t>
                      </a:r>
                      <a:r>
                        <a:rPr lang="ru-RU" sz="12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</a:t>
                      </a:r>
                      <a:r>
                        <a:rPr lang="ru-RU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опровождения до</a:t>
                      </a:r>
                      <a:r>
                        <a:rPr lang="ru-RU" sz="12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Т1</a:t>
                      </a:r>
                      <a:r>
                        <a:rPr lang="ru-RU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18.08.2023-27.08.2023</a:t>
                      </a:r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160179"/>
                  </a:ext>
                </a:extLst>
              </a:tr>
              <a:tr h="65353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Альтитуда точки отсчета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м]: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61.79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Даты</a:t>
                      </a:r>
                      <a:r>
                        <a:rPr lang="ru-RU" sz="12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с</a:t>
                      </a:r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опровождения</a:t>
                      </a:r>
                      <a:r>
                        <a:rPr lang="ru-RU" sz="12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до Т3:</a:t>
                      </a:r>
                      <a:endParaRPr lang="ru-RU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  <a:defRPr/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31.08.2023-04.09.2023</a:t>
                      </a:r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3277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Подрядчик по ННБ: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АО "Башнефтегеофизика"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Подрядчик по бурению: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ООО "</a:t>
                      </a:r>
                      <a:r>
                        <a:rPr lang="ru-RU" sz="1200" b="0" i="0" u="none" strike="noStrike" kern="1200" baseline="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КАТойл-Дриллинг</a:t>
                      </a: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"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616075" y="179388"/>
            <a:ext cx="74818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r>
              <a:rPr lang="ru-RU" altLang="ru-RU" dirty="0">
                <a:latin typeface="Segoe UI" panose="020B0502040204020203" pitchFamily="34" charset="0"/>
                <a:cs typeface="Segoe UI" panose="020B0502040204020203" pitchFamily="34" charset="0"/>
              </a:rPr>
              <a:t>Графики контроля качества</a:t>
            </a:r>
            <a:endParaRPr lang="ru-RU" altLang="ru-RU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12"/>
          <p:cNvSpPr txBox="1">
            <a:spLocks/>
          </p:cNvSpPr>
          <p:nvPr/>
        </p:nvSpPr>
        <p:spPr>
          <a:xfrm>
            <a:off x="133708" y="5602733"/>
            <a:ext cx="887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ru-RU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Качество исходных замеров датчиков </a:t>
            </a:r>
            <a:r>
              <a:rPr lang="ru-RU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акселерометров, </a:t>
            </a:r>
            <a:r>
              <a:rPr lang="ru-RU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целом, удовлетворительное.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Замеры, не прошедшие контроль качества по параметру напряженности гравитационного поля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Gtotal)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или магнитному наклонению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Dip)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были исключены из многоточечного анализа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MSA)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25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>
            <a:spLocks/>
          </p:cNvSpPr>
          <p:nvPr/>
        </p:nvSpPr>
        <p:spPr>
          <a:xfrm>
            <a:off x="133708" y="5602733"/>
            <a:ext cx="887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Качество замеров датчиков </a:t>
            </a:r>
            <a:r>
              <a:rPr lang="ru-RU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магнитометров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удовлетворительное. Отсутствуют значительные перепады по параметру напряжённости геомагнитного поля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Btotal)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. Замеры, не прошедшие контроль качества по параметру напряженности геомагнитного поля,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были исключены из многоточечного анализа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MSA)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616075" y="179388"/>
            <a:ext cx="74818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r>
              <a:rPr lang="ru-RU" altLang="ru-RU" dirty="0">
                <a:latin typeface="Segoe UI" panose="020B0502040204020203" pitchFamily="34" charset="0"/>
                <a:cs typeface="Segoe UI" panose="020B0502040204020203" pitchFamily="34" charset="0"/>
              </a:rPr>
              <a:t>Графики контроля качества</a:t>
            </a:r>
            <a:endParaRPr lang="ru-RU" altLang="ru-RU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13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616075" y="179388"/>
            <a:ext cx="74818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r>
              <a:rPr lang="ru-RU" alt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Проекции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астанавитесь, Мем Остановитесь - Янукови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616075" y="179388"/>
            <a:ext cx="74818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r>
              <a:rPr lang="ru-RU" altLang="ru-RU" dirty="0">
                <a:latin typeface="Segoe UI" panose="020B0502040204020203" pitchFamily="34" charset="0"/>
                <a:cs typeface="Segoe UI" panose="020B0502040204020203" pitchFamily="34" charset="0"/>
              </a:rPr>
              <a:t>Анализ </a:t>
            </a:r>
            <a:r>
              <a:rPr lang="ru-RU" alt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данных, полученных по протоколу </a:t>
            </a:r>
            <a:r>
              <a:rPr lang="en-US" alt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WITS0</a:t>
            </a:r>
            <a:endParaRPr lang="ru-RU" alt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32129" y="1410757"/>
            <a:ext cx="89001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Комментарий:</a:t>
            </a:r>
          </a:p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Подрядная организация по ННБ настроила передачу исходных замеров акселерометров и магнитометров в процессе бурения по протоколу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WITS0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в полном объеме в рамках рейса …. По рейсу … данные не передавались </a:t>
            </a:r>
            <a:r>
              <a:rPr lang="ru-RU" sz="1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(и т.д. в зависимости от ситуации</a:t>
            </a:r>
            <a:r>
              <a:rPr lang="ru-RU" sz="12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ru-RU" sz="12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400815"/>
              </p:ext>
            </p:extLst>
          </p:nvPr>
        </p:nvGraphicFramePr>
        <p:xfrm>
          <a:off x="155575" y="658561"/>
          <a:ext cx="8942389" cy="548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7558">
                  <a:extLst>
                    <a:ext uri="{9D8B030D-6E8A-4147-A177-3AD203B41FA5}">
                      <a16:colId xmlns:a16="http://schemas.microsoft.com/office/drawing/2014/main" val="2391148262"/>
                    </a:ext>
                  </a:extLst>
                </a:gridCol>
                <a:gridCol w="2398834">
                  <a:extLst>
                    <a:ext uri="{9D8B030D-6E8A-4147-A177-3AD203B41FA5}">
                      <a16:colId xmlns:a16="http://schemas.microsoft.com/office/drawing/2014/main" val="337475581"/>
                    </a:ext>
                  </a:extLst>
                </a:gridCol>
                <a:gridCol w="2735997">
                  <a:extLst>
                    <a:ext uri="{9D8B030D-6E8A-4147-A177-3AD203B41FA5}">
                      <a16:colId xmlns:a16="http://schemas.microsoft.com/office/drawing/2014/main" val="1703225629"/>
                    </a:ext>
                  </a:extLst>
                </a:gridCol>
              </a:tblGrid>
              <a:tr h="274319"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Полнота предоставления данных</a:t>
                      </a:r>
                      <a:endParaRPr lang="ru-RU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00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Корректность настроек</a:t>
                      </a:r>
                      <a:endParaRPr lang="ru-RU" sz="10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00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Соответствие данных</a:t>
                      </a:r>
                      <a:endParaRPr lang="ru-RU" sz="10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3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l"/>
                      <a:r>
                        <a:rPr lang="ru-RU" sz="1000" kern="120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В полном объеме/ частичное предоставление данных</a:t>
                      </a:r>
                      <a:endParaRPr lang="ru-RU" sz="1000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000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kern="1200" baseline="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699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74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0689" y="616861"/>
            <a:ext cx="898872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По результатам анализа данных из памяти прибора наблюдается соответствие исходных замеров датчиков акселерометра и магнитометра замерам, переданным подрядчиком по ННБ в процессе бурения. Соблюдена дискретность данных из памяти прибора, расхождение по времени между замерами в реальном времени и замерами из памяти инклинометра составило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XX-XX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 минут. </a:t>
            </a:r>
          </a:p>
          <a:p>
            <a:pPr algn="just"/>
            <a:endParaRPr lang="ru-RU" sz="14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AutoShape 2" descr="астанавитесь, Мем Остановитесь - Янукови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075" y="1988942"/>
            <a:ext cx="87930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Таблица сравнения сырых данных из памяти прибора с данными, передаваемыми в реальном времени: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616075" y="179388"/>
            <a:ext cx="74818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r>
              <a:rPr lang="ru-RU" altLang="ru-RU" dirty="0">
                <a:latin typeface="Segoe UI" panose="020B0502040204020203" pitchFamily="34" charset="0"/>
                <a:cs typeface="Segoe UI" panose="020B0502040204020203" pitchFamily="34" charset="0"/>
              </a:rPr>
              <a:t>Анализ данных из памяти инклинометра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92070" y="803557"/>
            <a:ext cx="882352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Выводы:</a:t>
            </a: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Качество исходных замеров </a:t>
            </a:r>
            <a:r>
              <a:rPr lang="ru-RU" sz="1200">
                <a:latin typeface="Segoe UI" panose="020B0502040204020203" pitchFamily="34" charset="0"/>
                <a:cs typeface="Segoe UI" panose="020B0502040204020203" pitchFamily="34" charset="0"/>
              </a:rPr>
              <a:t>датчиков </a:t>
            </a:r>
            <a:r>
              <a:rPr lang="ru-RU" sz="1200" smtClean="0">
                <a:latin typeface="Segoe UI" panose="020B0502040204020203" pitchFamily="34" charset="0"/>
                <a:cs typeface="Segoe UI" panose="020B0502040204020203" pitchFamily="34" charset="0"/>
              </a:rPr>
              <a:t>акселерометров </a:t>
            </a:r>
            <a:r>
              <a:rPr lang="ru-RU" sz="1200">
                <a:latin typeface="Segoe UI" panose="020B0502040204020203" pitchFamily="34" charset="0"/>
                <a:cs typeface="Segoe UI" panose="020B0502040204020203" pitchFamily="34" charset="0"/>
              </a:rPr>
              <a:t>и </a:t>
            </a:r>
            <a:r>
              <a:rPr lang="ru-RU" sz="1200" smtClean="0">
                <a:latin typeface="Segoe UI" panose="020B0502040204020203" pitchFamily="34" charset="0"/>
                <a:cs typeface="Segoe UI" panose="020B0502040204020203" pitchFamily="34" charset="0"/>
              </a:rPr>
              <a:t>магнитометров 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удовлетворительное. Замеры не прошедшие контроль качества были исключены из многоточечного анализа (MSA);</a:t>
            </a: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В процессе бурения коррекция азимутальных углов осуществлялась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методом короткой НУБТ (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SCC)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и по результатам многоточечного анализа данных (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MSA)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. Расхождение на конечную точку замера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meas_dot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м по горизонтали составило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hor_waste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м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hor_word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относительно траектории подрядчика по ННБ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Расхождение по вертикали составило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ver_waste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м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ver_word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 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траектории подрядчика по ННБ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Общий отход составил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comm_waste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м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По результатам анализа данных из памяти прибора наблюдается соответствие исходных замеров датчиков акселерометра и магнитометра замерам, переданным подрядчиком по ННБ в процессе бурения.</a:t>
            </a: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Бурение горизонтальной секции ствола скважины завершено  ДД.ММ.ГГГГ при забое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XXXX 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MD м.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20726" y="4347566"/>
            <a:ext cx="8831206" cy="1627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Рекомендации:</a:t>
            </a:r>
          </a:p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Использование приборов с актуальными калибровками с контролем корректности функционирования инклинометров в скважинных условиях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Запрет на использование проблемных инклинометров до предоставления результатов поверочных/калибровочных работ;</a:t>
            </a:r>
          </a:p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Проведение перед началом сборки и спуска КНБК </a:t>
            </a:r>
            <a:r>
              <a:rPr lang="ru-RU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roll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для проверки работоспособности прибора </a:t>
            </a:r>
            <a:r>
              <a:rPr lang="ru-RU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инклинометрии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616075" y="179388"/>
            <a:ext cx="74818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r>
              <a:rPr lang="ru-RU" altLang="ru-RU" kern="0" dirty="0">
                <a:latin typeface="Segoe UI" panose="020B0502040204020203" pitchFamily="34" charset="0"/>
                <a:cs typeface="Segoe UI" panose="020B0502040204020203" pitchFamily="34" charset="0"/>
              </a:rPr>
              <a:t>Выводы и рекомендации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sm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sm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19759</TotalTime>
  <Words>600</Words>
  <Application>Microsoft Office PowerPoint</Application>
  <PresentationFormat>Экран (4:3)</PresentationFormat>
  <Paragraphs>101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Arial Unicode MS</vt:lpstr>
      <vt:lpstr>Century Gothic</vt:lpstr>
      <vt:lpstr>Segoe UI</vt:lpstr>
      <vt:lpstr>Wingdings</vt:lpstr>
      <vt:lpstr>Default Design</vt:lpstr>
      <vt:lpstr>Финальный отчет </vt:lpstr>
      <vt:lpstr>Общая информация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ОАО "НК "Роснефть"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УГСБС ОАО "НК "Роснефть"</dc:creator>
  <cp:lastModifiedBy>Мартьянова Светлана Алексеевна</cp:lastModifiedBy>
  <cp:revision>2086</cp:revision>
  <dcterms:created xsi:type="dcterms:W3CDTF">2007-08-24T08:47:40Z</dcterms:created>
  <dcterms:modified xsi:type="dcterms:W3CDTF">2024-09-11T12:19:25Z</dcterms:modified>
</cp:coreProperties>
</file>