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3" r:id="rId2"/>
    <p:sldId id="291" r:id="rId3"/>
    <p:sldId id="302" r:id="rId4"/>
    <p:sldId id="301" r:id="rId5"/>
    <p:sldId id="298" r:id="rId6"/>
    <p:sldId id="303" r:id="rId7"/>
    <p:sldId id="299" r:id="rId8"/>
    <p:sldId id="297" r:id="rId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401" autoAdjust="0"/>
  </p:normalViewPr>
  <p:slideViewPr>
    <p:cSldViewPr snapToGrid="0">
      <p:cViewPr varScale="1">
        <p:scale>
          <a:sx n="89" d="100"/>
          <a:sy n="89" d="100"/>
        </p:scale>
        <p:origin x="84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7793020-1BE5-479C-BB46-CA4C55AA5005}" type="datetimeFigureOut">
              <a:rPr lang="ru-RU" altLang="ru-RU"/>
              <a:pPr>
                <a:defRPr/>
              </a:pPr>
              <a:t>15.07.2024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2B7CC2-882B-4166-9FEA-443C25756D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84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E64BB-21CD-4D13-8006-441A0FCF7E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9399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885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636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435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7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52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831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96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50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0"/>
          <p:cNvSpPr>
            <a:spLocks/>
          </p:cNvSpPr>
          <p:nvPr userDrawn="1"/>
        </p:nvSpPr>
        <p:spPr bwMode="auto">
          <a:xfrm>
            <a:off x="1203325" y="3924300"/>
            <a:ext cx="7391400" cy="2522538"/>
          </a:xfrm>
          <a:prstGeom prst="round2DiagRect">
            <a:avLst/>
          </a:pr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Freeform 81"/>
          <p:cNvSpPr>
            <a:spLocks/>
          </p:cNvSpPr>
          <p:nvPr userDrawn="1"/>
        </p:nvSpPr>
        <p:spPr bwMode="auto">
          <a:xfrm>
            <a:off x="514350" y="1162050"/>
            <a:ext cx="609600" cy="5391150"/>
          </a:xfrm>
          <a:custGeom>
            <a:avLst/>
            <a:gdLst>
              <a:gd name="T0" fmla="*/ 2147483646 w 384"/>
              <a:gd name="T1" fmla="*/ 2147483646 h 3390"/>
              <a:gd name="T2" fmla="*/ 0 w 384"/>
              <a:gd name="T3" fmla="*/ 2147483646 h 3390"/>
              <a:gd name="T4" fmla="*/ 0 w 384"/>
              <a:gd name="T5" fmla="*/ 0 h 3390"/>
              <a:gd name="T6" fmla="*/ 2147483646 w 384"/>
              <a:gd name="T7" fmla="*/ 0 h 33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3390">
                <a:moveTo>
                  <a:pt x="372" y="3390"/>
                </a:moveTo>
                <a:lnTo>
                  <a:pt x="0" y="3390"/>
                </a:ln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Freeform 82"/>
          <p:cNvSpPr>
            <a:spLocks/>
          </p:cNvSpPr>
          <p:nvPr userDrawn="1"/>
        </p:nvSpPr>
        <p:spPr bwMode="auto">
          <a:xfrm>
            <a:off x="1181100" y="152400"/>
            <a:ext cx="7496175" cy="6391275"/>
          </a:xfrm>
          <a:custGeom>
            <a:avLst/>
            <a:gdLst>
              <a:gd name="T0" fmla="*/ 0 w 10000"/>
              <a:gd name="T1" fmla="*/ 0 h 10000"/>
              <a:gd name="T2" fmla="*/ 2147483646 w 10000"/>
              <a:gd name="T3" fmla="*/ 0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9987" y="0"/>
                </a:lnTo>
                <a:lnTo>
                  <a:pt x="9987" y="1565"/>
                </a:lnTo>
                <a:lnTo>
                  <a:pt x="38" y="1565"/>
                </a:lnTo>
                <a:lnTo>
                  <a:pt x="38" y="5687"/>
                </a:lnTo>
                <a:lnTo>
                  <a:pt x="5182" y="5687"/>
                </a:lnTo>
                <a:cubicBezTo>
                  <a:pt x="5179" y="4407"/>
                  <a:pt x="5165" y="3009"/>
                  <a:pt x="5162" y="1729"/>
                </a:cubicBezTo>
                <a:lnTo>
                  <a:pt x="10000" y="1729"/>
                </a:lnTo>
                <a:lnTo>
                  <a:pt x="10000" y="10000"/>
                </a:lnTo>
                <a:lnTo>
                  <a:pt x="13" y="100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0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2400"/>
            <a:ext cx="26463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9220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5180013" y="1326199"/>
            <a:ext cx="3415347" cy="2476182"/>
          </a:xfrm>
          <a:prstGeom prst="rect">
            <a:avLst/>
          </a:prstGeom>
          <a:ln algn="ctr"/>
        </p:spPr>
        <p:txBody>
          <a:bodyPr lIns="0" tIns="0" rIns="0" bIns="0" anchor="t"/>
          <a:lstStyle>
            <a:lvl1pPr>
              <a:lnSpc>
                <a:spcPct val="120000"/>
              </a:lnSpc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024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4FC47F-84D4-4996-9161-C5820A5704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75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786B166-32D4-471C-B2B4-B10D0348D047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2925" y="95250"/>
            <a:ext cx="2144713" cy="5929313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5250"/>
            <a:ext cx="6283325" cy="5929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59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E97377-FBFE-4E97-8FBF-5A5F6C4C1078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32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A97B78-CBCB-47F9-870C-0DFEAD1CDA5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790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27CEE734-ED75-42FC-B65D-8E0664710FD1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7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9941DE5-71B5-4FCB-978F-E52D6761D860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7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3FA27E1-58C9-44AB-83F7-87C4E3796144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0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FD5A879-B0D6-4647-8346-9C0D0F81C6D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01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DCCEE03-E2D2-43C3-9E53-8F268A0BAD53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59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D20BB42-B412-4337-BB0A-C06D694A9D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180975"/>
            <a:ext cx="74850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8000" tIns="0" rIns="18000" bIns="180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9E12F55-D2A2-4787-896E-17399CBB20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29" name="Picture 3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0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1030" name="Полилиния 15"/>
          <p:cNvSpPr>
            <a:spLocks/>
          </p:cNvSpPr>
          <p:nvPr userDrawn="1"/>
        </p:nvSpPr>
        <p:spPr bwMode="auto">
          <a:xfrm>
            <a:off x="15875" y="152400"/>
            <a:ext cx="9105900" cy="350838"/>
          </a:xfrm>
          <a:custGeom>
            <a:avLst/>
            <a:gdLst>
              <a:gd name="T0" fmla="*/ 1287780 w 9105900"/>
              <a:gd name="T1" fmla="*/ 0 h 327660"/>
              <a:gd name="T2" fmla="*/ 9105900 w 9105900"/>
              <a:gd name="T3" fmla="*/ 0 h 327660"/>
              <a:gd name="T4" fmla="*/ 9105900 w 9105900"/>
              <a:gd name="T5" fmla="*/ 2147483646 h 327660"/>
              <a:gd name="T6" fmla="*/ 0 w 9105900"/>
              <a:gd name="T7" fmla="*/ 2147483646 h 3276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05900" h="327660">
                <a:moveTo>
                  <a:pt x="1287780" y="0"/>
                </a:moveTo>
                <a:lnTo>
                  <a:pt x="9105900" y="0"/>
                </a:lnTo>
                <a:lnTo>
                  <a:pt x="9105900" y="327660"/>
                </a:lnTo>
                <a:lnTo>
                  <a:pt x="0" y="327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25" r:id="rId1"/>
    <p:sldLayoutId id="2147493426" r:id="rId2"/>
    <p:sldLayoutId id="2147493427" r:id="rId3"/>
    <p:sldLayoutId id="2147493428" r:id="rId4"/>
    <p:sldLayoutId id="2147493429" r:id="rId5"/>
    <p:sldLayoutId id="2147493430" r:id="rId6"/>
    <p:sldLayoutId id="2147493431" r:id="rId7"/>
    <p:sldLayoutId id="2147493432" r:id="rId8"/>
    <p:sldLayoutId id="2147493433" r:id="rId9"/>
    <p:sldLayoutId id="2147493434" r:id="rId10"/>
    <p:sldLayoutId id="2147493435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Заголовок 4"/>
          <p:cNvSpPr txBox="1">
            <a:spLocks/>
          </p:cNvSpPr>
          <p:nvPr/>
        </p:nvSpPr>
        <p:spPr bwMode="auto">
          <a:xfrm>
            <a:off x="7038975" y="2429189"/>
            <a:ext cx="14843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Главный инженер проекта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«ИГиРГИ»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Мурдалов З.Л._________</a:t>
            </a:r>
          </a:p>
        </p:txBody>
      </p:sp>
      <p:sp>
        <p:nvSpPr>
          <p:cNvPr id="16405" name="Заголовок 4"/>
          <p:cNvSpPr>
            <a:spLocks noGrp="1"/>
          </p:cNvSpPr>
          <p:nvPr>
            <p:ph type="ctrTitle"/>
          </p:nvPr>
        </p:nvSpPr>
        <p:spPr>
          <a:xfrm>
            <a:off x="5108576" y="1822214"/>
            <a:ext cx="3414712" cy="363193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Финальный отчет</a:t>
            </a:r>
            <a:b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altLang="ru-RU" sz="105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06" name="Заголовок 4"/>
          <p:cNvSpPr txBox="1">
            <a:spLocks/>
          </p:cNvSpPr>
          <p:nvPr/>
        </p:nvSpPr>
        <p:spPr bwMode="auto">
          <a:xfrm>
            <a:off x="5267325" y="2429189"/>
            <a:ext cx="14827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Заместитель начальника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«Самотлорнефтегаз»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/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Усов И.А. _________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 bwMode="auto">
          <a:xfrm>
            <a:off x="1959297" y="4539137"/>
            <a:ext cx="5924313" cy="1314664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400" kern="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качества и коррекция магнитных дирекционных измерений в процессе бурения</a:t>
            </a:r>
            <a:endParaRPr lang="ru-RU" altLang="ru-RU" sz="1000" b="0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17954"/>
              </p:ext>
            </p:extLst>
          </p:nvPr>
        </p:nvGraphicFramePr>
        <p:xfrm>
          <a:off x="1215025" y="1822214"/>
          <a:ext cx="382098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{{field}}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5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{{pad}}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4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{{well}}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{{type}}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ДАТА </a:t>
                      </a:r>
                      <a:r>
                        <a:rPr lang="ru-RU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</a:t>
                      </a:r>
                      <a:r>
                        <a:rPr lang="ru-RU" sz="14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КОНЧАНИЯ</a:t>
                      </a:r>
                      <a:r>
                        <a:rPr lang="ru-RU" sz="1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</a:t>
                      </a:r>
                      <a:r>
                        <a:rPr lang="en-US" sz="1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end_date</a:t>
                      </a: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6075" y="179388"/>
            <a:ext cx="7481888" cy="300037"/>
          </a:xfrm>
          <a:noFill/>
        </p:spPr>
        <p:txBody>
          <a:bodyPr/>
          <a:lstStyle/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63168"/>
              </p:ext>
            </p:extLst>
          </p:nvPr>
        </p:nvGraphicFramePr>
        <p:xfrm>
          <a:off x="122247" y="683625"/>
          <a:ext cx="8875103" cy="5314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397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2690793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2965883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1865030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ОАО «Самотлорнефтегаз» 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4176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Самотлорское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16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.0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559Е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(нТл):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59825.4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2677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17544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78.459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система</a:t>
                      </a:r>
                      <a:endParaRPr lang="pl-P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15.74585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38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"N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-1.25415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36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грав. поля (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1.000963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55841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03.11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Картографический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56558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8435.37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 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 до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Т1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18.08.2023-27.08.2023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65353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61.79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до Т3:</a:t>
                      </a:r>
                      <a:endParaRPr lang="ru-R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31.08.2023-04.09.2023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АО "Башнефтегеофизика"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бурению: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</a:t>
                      </a:r>
                      <a:r>
                        <a:rPr lang="ru-RU" sz="1200" b="0" i="0" u="none" strike="noStrike" kern="120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КАТойл-Дриллинг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12"/>
          <p:cNvSpPr txBox="1">
            <a:spLocks/>
          </p:cNvSpPr>
          <p:nvPr/>
        </p:nvSpPr>
        <p:spPr>
          <a:xfrm>
            <a:off x="133708" y="5602733"/>
            <a:ext cx="887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Отсутствуют значительные перепады по параметру напряжённости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гравитационного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поля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Gtotal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Gtotal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/>
          </p:cNvSpPr>
          <p:nvPr/>
        </p:nvSpPr>
        <p:spPr>
          <a:xfrm>
            <a:off x="133708" y="5602733"/>
            <a:ext cx="887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</a:t>
            </a:r>
            <a:r>
              <a:rPr lang="ru-RU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данных, полученных по протоколу </a:t>
            </a:r>
            <a:r>
              <a:rPr lang="en-US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WITS0</a:t>
            </a:r>
            <a:endParaRPr lang="ru-RU" alt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55575" y="658561"/>
          <a:ext cx="8853254" cy="54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700">
                  <a:extLst>
                    <a:ext uri="{9D8B030D-6E8A-4147-A177-3AD203B41FA5}">
                      <a16:colId xmlns:a16="http://schemas.microsoft.com/office/drawing/2014/main" val="2391148262"/>
                    </a:ext>
                  </a:extLst>
                </a:gridCol>
                <a:gridCol w="1725433">
                  <a:extLst>
                    <a:ext uri="{9D8B030D-6E8A-4147-A177-3AD203B41FA5}">
                      <a16:colId xmlns:a16="http://schemas.microsoft.com/office/drawing/2014/main" val="337475581"/>
                    </a:ext>
                  </a:extLst>
                </a:gridCol>
                <a:gridCol w="1967948">
                  <a:extLst>
                    <a:ext uri="{9D8B030D-6E8A-4147-A177-3AD203B41FA5}">
                      <a16:colId xmlns:a16="http://schemas.microsoft.com/office/drawing/2014/main" val="1703225629"/>
                    </a:ext>
                  </a:extLst>
                </a:gridCol>
                <a:gridCol w="2421173">
                  <a:extLst>
                    <a:ext uri="{9D8B030D-6E8A-4147-A177-3AD203B41FA5}">
                      <a16:colId xmlns:a16="http://schemas.microsoft.com/office/drawing/2014/main" val="349110763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Интервал предоставления</a:t>
                      </a:r>
                      <a:r>
                        <a:rPr lang="ru-RU" sz="1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данных</a:t>
                      </a:r>
                      <a:r>
                        <a:rPr lang="ru-RU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м</a:t>
                      </a:r>
                      <a:r>
                        <a:rPr lang="en-US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(MD)</a:t>
                      </a:r>
                      <a:endParaRPr lang="ru-RU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Корректность настроек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Соответствие данных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Интервал отсутствия данных, м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(MD)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/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kern="1200" baseline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9997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32129" y="1410757"/>
            <a:ext cx="8900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Комментарий: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Подрядчик по ННБ настроил передачу исходных замеров акселерометров и магнитометров в процессе бурения по протоколу WITS0 в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интервалах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XXXX-XXXX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XXXX-XXXX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м (MD) В интервалах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глубин (MD)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XXXX-XXXX;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ru-RU" sz="1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4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0689" y="616861"/>
            <a:ext cx="8988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 Соблюдена дискретность данных из памяти прибора, расхождение по времени между замерами в реальном времени и замерами из памяти инклинометра составило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XX-XX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минут. </a:t>
            </a:r>
          </a:p>
          <a:p>
            <a:pPr algn="just"/>
            <a:endParaRPr lang="ru-RU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075" y="1988942"/>
            <a:ext cx="8793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Таблица сравнения сырых данных из памяти прибора с данными, передаваемыми в реальном времени: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данных из памяти инклинометра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92070" y="803557"/>
            <a:ext cx="882352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</a:t>
            </a:r>
            <a:r>
              <a:rPr lang="ru-RU" sz="1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0726" y="4347566"/>
            <a:ext cx="8831206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Расчёт и использование поправки на прогиб КНБК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работы прибора инклинометрии и использование приборов с актуальными калибровками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прибора инклинометрии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Предоставление подрядчиком по ННБ данных из памяти прибора для осуществления дополнительного контроля траектории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kern="0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19752</TotalTime>
  <Words>618</Words>
  <Application>Microsoft Office PowerPoint</Application>
  <PresentationFormat>Экран (4:3)</PresentationFormat>
  <Paragraphs>98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Century Gothic</vt:lpstr>
      <vt:lpstr>Segoe UI</vt:lpstr>
      <vt:lpstr>Wingdings</vt:lpstr>
      <vt:lpstr>Default Design</vt:lpstr>
      <vt:lpstr>Финальный отчет </vt:lpstr>
      <vt:lpstr>Общая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ОАО "НК "Роснефть"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УГСБС ОАО "НК "Роснефть"</dc:creator>
  <cp:lastModifiedBy>Мартьянова Светлана Алексеевна</cp:lastModifiedBy>
  <cp:revision>2078</cp:revision>
  <dcterms:created xsi:type="dcterms:W3CDTF">2007-08-24T08:47:40Z</dcterms:created>
  <dcterms:modified xsi:type="dcterms:W3CDTF">2024-07-15T09:13:33Z</dcterms:modified>
</cp:coreProperties>
</file>