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SVICKY1617/Generative-AI-for-Engineering--Cancer-Detection.git"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0062" y="140133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Sitka Banner Semibold" pitchFamily="2"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Sitka Banner Semibold" pitchFamily="2"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Sitka Banner Semibold" pitchFamily="2" charset="0"/>
            </a:endParaRPr>
          </a:p>
        </p:txBody>
      </p:sp>
      <p:sp>
        <p:nvSpPr>
          <p:cNvPr id="6" name="object 6"/>
          <p:cNvSpPr/>
          <p:nvPr/>
        </p:nvSpPr>
        <p:spPr>
          <a:xfrm>
            <a:off x="752474" y="59423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Sitka Banner Semibold" pitchFamily="2" charset="0"/>
            </a:endParaRPr>
          </a:p>
        </p:txBody>
      </p:sp>
      <p:sp>
        <p:nvSpPr>
          <p:cNvPr id="7" name="object 7"/>
          <p:cNvSpPr txBox="1"/>
          <p:nvPr/>
        </p:nvSpPr>
        <p:spPr>
          <a:xfrm>
            <a:off x="1371600" y="1"/>
            <a:ext cx="7712710" cy="1629933"/>
          </a:xfrm>
          <a:prstGeom prst="rect">
            <a:avLst/>
          </a:prstGeom>
        </p:spPr>
        <p:txBody>
          <a:bodyPr vert="horz" wrap="square" lIns="0" tIns="16510" rIns="0" bIns="0" rtlCol="0">
            <a:spAutoFit/>
          </a:bodyPr>
          <a:lstStyle/>
          <a:p>
            <a:pPr marL="12700" algn="l">
              <a:spcBef>
                <a:spcPts val="130"/>
              </a:spcBef>
            </a:pPr>
            <a:r>
              <a:rPr lang="en-US" sz="3200" dirty="0">
                <a:latin typeface="Arial Rounded MT Bold" panose="020F0704030504030204" pitchFamily="34" charset="0"/>
                <a:cs typeface="Trebuchet MS"/>
              </a:rPr>
              <a:t>Cancer detection using </a:t>
            </a:r>
            <a:r>
              <a:rPr lang="en-US" sz="4000" dirty="0">
                <a:latin typeface="Arial Rounded MT Bold" panose="020F0704030504030204" pitchFamily="34" charset="0"/>
                <a:cs typeface="Trebuchet MS"/>
              </a:rPr>
              <a:t>CNN</a:t>
            </a:r>
            <a:r>
              <a:rPr lang="en-US" sz="3200" dirty="0">
                <a:latin typeface="Arial Rounded MT Bold" panose="020F0704030504030204" pitchFamily="34" charset="0"/>
                <a:cs typeface="Trebuchet MS"/>
              </a:rPr>
              <a:t>  and </a:t>
            </a:r>
            <a:r>
              <a:rPr lang="en-US" sz="3200" dirty="0">
                <a:latin typeface="Arial Rounded MT Bold" panose="020F0704030504030204" pitchFamily="34" charset="0"/>
                <a:cs typeface="Aharoni" panose="02010803020104030203" pitchFamily="2" charset="-79"/>
              </a:rPr>
              <a:t>LSTM</a:t>
            </a:r>
          </a:p>
          <a:p>
            <a:pPr marL="12700">
              <a:lnSpc>
                <a:spcPct val="100000"/>
              </a:lnSpc>
              <a:spcBef>
                <a:spcPts val="130"/>
              </a:spcBef>
            </a:pPr>
            <a:endParaRPr sz="3200" dirty="0">
              <a:latin typeface="Sitka Banner Semibold" pitchFamily="2" charset="0"/>
              <a:cs typeface="Trebuchet MS"/>
            </a:endParaRPr>
          </a:p>
        </p:txBody>
      </p:sp>
      <p:sp>
        <p:nvSpPr>
          <p:cNvPr id="8" name="object 8"/>
          <p:cNvSpPr txBox="1"/>
          <p:nvPr/>
        </p:nvSpPr>
        <p:spPr>
          <a:xfrm>
            <a:off x="1728787" y="2821622"/>
            <a:ext cx="8558213" cy="3821559"/>
          </a:xfrm>
          <a:prstGeom prst="rect">
            <a:avLst/>
          </a:prstGeom>
        </p:spPr>
        <p:txBody>
          <a:bodyPr vert="horz" wrap="square" lIns="0" tIns="12700" rIns="0" bIns="0" rtlCol="0">
            <a:spAutoFit/>
          </a:bodyPr>
          <a:lstStyle/>
          <a:p>
            <a:pPr marL="12700" algn="l">
              <a:lnSpc>
                <a:spcPct val="100000"/>
              </a:lnSpc>
              <a:spcBef>
                <a:spcPts val="100"/>
              </a:spcBef>
            </a:pPr>
            <a:r>
              <a:rPr lang="en-US" sz="2400" b="1" spc="-10" dirty="0">
                <a:solidFill>
                  <a:srgbClr val="00B050"/>
                </a:solidFill>
                <a:latin typeface="Arial Black" panose="020B0A04020102020204" pitchFamily="34" charset="0"/>
                <a:cs typeface="Trebuchet MS"/>
              </a:rPr>
              <a:t>Student Name: </a:t>
            </a:r>
            <a:r>
              <a:rPr lang="en-US" sz="2400" b="1" spc="-10" dirty="0">
                <a:solidFill>
                  <a:schemeClr val="tx1">
                    <a:lumMod val="50000"/>
                    <a:lumOff val="50000"/>
                  </a:schemeClr>
                </a:solidFill>
                <a:latin typeface="Arial Black" panose="020B0A04020102020204" pitchFamily="34" charset="0"/>
                <a:cs typeface="Trebuchet MS"/>
              </a:rPr>
              <a:t>VIGNESH S</a:t>
            </a:r>
          </a:p>
          <a:p>
            <a:pPr marL="12700" algn="l">
              <a:lnSpc>
                <a:spcPct val="100000"/>
              </a:lnSpc>
              <a:spcBef>
                <a:spcPts val="100"/>
              </a:spcBef>
            </a:pPr>
            <a:endParaRPr lang="en-US" sz="2400" b="1" spc="-10" dirty="0">
              <a:solidFill>
                <a:schemeClr val="tx1">
                  <a:lumMod val="50000"/>
                  <a:lumOff val="50000"/>
                </a:schemeClr>
              </a:solidFill>
              <a:latin typeface="Arial Black" panose="020B0A04020102020204" pitchFamily="34" charset="0"/>
              <a:cs typeface="Trebuchet MS"/>
            </a:endParaRPr>
          </a:p>
          <a:p>
            <a:pPr marL="12700" algn="l">
              <a:lnSpc>
                <a:spcPct val="100000"/>
              </a:lnSpc>
              <a:spcBef>
                <a:spcPts val="100"/>
              </a:spcBef>
            </a:pPr>
            <a:r>
              <a:rPr lang="en-US" sz="2400" b="1" spc="-10" dirty="0">
                <a:solidFill>
                  <a:srgbClr val="00B050"/>
                </a:solidFill>
                <a:latin typeface="Arial Black" panose="020B0A04020102020204" pitchFamily="34" charset="0"/>
                <a:cs typeface="Trebuchet MS"/>
              </a:rPr>
              <a:t>Register Number: </a:t>
            </a:r>
            <a:r>
              <a:rPr lang="en-US" sz="2400" b="1" spc="-10" dirty="0">
                <a:solidFill>
                  <a:schemeClr val="tx1">
                    <a:lumMod val="50000"/>
                    <a:lumOff val="50000"/>
                  </a:schemeClr>
                </a:solidFill>
                <a:latin typeface="Arial Black" panose="020B0A04020102020204" pitchFamily="34" charset="0"/>
                <a:cs typeface="Trebuchet MS"/>
              </a:rPr>
              <a:t>813821104118</a:t>
            </a:r>
          </a:p>
          <a:p>
            <a:pPr marL="12700" algn="l">
              <a:lnSpc>
                <a:spcPct val="100000"/>
              </a:lnSpc>
              <a:spcBef>
                <a:spcPts val="100"/>
              </a:spcBef>
            </a:pPr>
            <a:endParaRPr lang="en-US" sz="2400" b="1" spc="-10" dirty="0">
              <a:solidFill>
                <a:schemeClr val="tx1">
                  <a:lumMod val="50000"/>
                  <a:lumOff val="50000"/>
                </a:schemeClr>
              </a:solidFill>
              <a:latin typeface="Arial Black" panose="020B0A04020102020204" pitchFamily="34" charset="0"/>
              <a:cs typeface="Trebuchet MS"/>
            </a:endParaRPr>
          </a:p>
          <a:p>
            <a:pPr marL="12700" algn="l">
              <a:lnSpc>
                <a:spcPct val="100000"/>
              </a:lnSpc>
              <a:spcBef>
                <a:spcPts val="100"/>
              </a:spcBef>
            </a:pPr>
            <a:r>
              <a:rPr lang="en-US" sz="2400" b="1" spc="-10" dirty="0">
                <a:solidFill>
                  <a:srgbClr val="00B050"/>
                </a:solidFill>
                <a:latin typeface="Arial Black" panose="020B0A04020102020204" pitchFamily="34" charset="0"/>
                <a:cs typeface="Trebuchet MS"/>
              </a:rPr>
              <a:t>College Name :</a:t>
            </a:r>
            <a:r>
              <a:rPr lang="en-US" sz="2400" b="1" spc="-10" dirty="0">
                <a:solidFill>
                  <a:schemeClr val="tx1">
                    <a:lumMod val="50000"/>
                    <a:lumOff val="50000"/>
                  </a:schemeClr>
                </a:solidFill>
                <a:latin typeface="Arial Black" panose="020B0A04020102020204" pitchFamily="34" charset="0"/>
                <a:cs typeface="Trebuchet MS"/>
              </a:rPr>
              <a:t> </a:t>
            </a:r>
            <a:r>
              <a:rPr lang="en-US" sz="2400" b="1" spc="-10" dirty="0" err="1">
                <a:solidFill>
                  <a:schemeClr val="tx1">
                    <a:lumMod val="50000"/>
                    <a:lumOff val="50000"/>
                  </a:schemeClr>
                </a:solidFill>
                <a:latin typeface="Arial Black" panose="020B0A04020102020204" pitchFamily="34" charset="0"/>
                <a:cs typeface="Trebuchet MS"/>
              </a:rPr>
              <a:t>Saranathan</a:t>
            </a:r>
            <a:r>
              <a:rPr lang="en-US" sz="2400" b="1" spc="-10" dirty="0">
                <a:solidFill>
                  <a:schemeClr val="tx1">
                    <a:lumMod val="50000"/>
                    <a:lumOff val="50000"/>
                  </a:schemeClr>
                </a:solidFill>
                <a:latin typeface="Arial Black" panose="020B0A04020102020204" pitchFamily="34" charset="0"/>
                <a:cs typeface="Trebuchet MS"/>
              </a:rPr>
              <a:t> college of engineering</a:t>
            </a:r>
          </a:p>
          <a:p>
            <a:pPr marL="12700" algn="l">
              <a:lnSpc>
                <a:spcPct val="100000"/>
              </a:lnSpc>
              <a:spcBef>
                <a:spcPts val="100"/>
              </a:spcBef>
            </a:pPr>
            <a:endParaRPr lang="en-US" sz="2400" b="1" spc="-10" dirty="0">
              <a:solidFill>
                <a:schemeClr val="tx1">
                  <a:lumMod val="50000"/>
                  <a:lumOff val="50000"/>
                </a:schemeClr>
              </a:solidFill>
              <a:latin typeface="Arial Black" panose="020B0A04020102020204" pitchFamily="34" charset="0"/>
              <a:cs typeface="Trebuchet MS"/>
            </a:endParaRPr>
          </a:p>
          <a:p>
            <a:pPr marL="12700" algn="l">
              <a:spcBef>
                <a:spcPts val="100"/>
              </a:spcBef>
            </a:pPr>
            <a:r>
              <a:rPr lang="en-US" sz="2400" b="1" spc="-10" dirty="0">
                <a:solidFill>
                  <a:srgbClr val="00B050"/>
                </a:solidFill>
                <a:latin typeface="Arial Black" panose="020B0A04020102020204" pitchFamily="34" charset="0"/>
                <a:cs typeface="Trebuchet MS"/>
              </a:rPr>
              <a:t>Department : </a:t>
            </a:r>
            <a:r>
              <a:rPr lang="en-US" sz="2400" b="1" spc="-10" dirty="0">
                <a:solidFill>
                  <a:schemeClr val="tx1">
                    <a:lumMod val="50000"/>
                    <a:lumOff val="50000"/>
                  </a:schemeClr>
                </a:solidFill>
                <a:latin typeface="Arial Black" panose="020B0A04020102020204" pitchFamily="34" charset="0"/>
                <a:cs typeface="Trebuchet MS"/>
              </a:rPr>
              <a:t>Computer science and engineering</a:t>
            </a:r>
          </a:p>
          <a:p>
            <a:pPr marL="12700" algn="l">
              <a:spcBef>
                <a:spcPts val="100"/>
              </a:spcBef>
            </a:pPr>
            <a:endParaRPr lang="en-US" sz="2400" b="1" spc="-10" dirty="0">
              <a:solidFill>
                <a:schemeClr val="tx1">
                  <a:lumMod val="50000"/>
                  <a:lumOff val="50000"/>
                </a:schemeClr>
              </a:solidFill>
              <a:latin typeface="Arial Black" panose="020B0A04020102020204" pitchFamily="34" charset="0"/>
              <a:cs typeface="Trebuchet MS"/>
            </a:endParaRPr>
          </a:p>
          <a:p>
            <a:pPr marL="12700" algn="l">
              <a:spcBef>
                <a:spcPts val="100"/>
              </a:spcBef>
            </a:pPr>
            <a:r>
              <a:rPr lang="en-US" sz="2400" b="1" spc="-10" dirty="0">
                <a:solidFill>
                  <a:srgbClr val="00B050"/>
                </a:solidFill>
                <a:latin typeface="Arial Black" panose="020B0A04020102020204" pitchFamily="34" charset="0"/>
                <a:cs typeface="Trebuchet MS"/>
              </a:rPr>
              <a:t>E-mail : </a:t>
            </a:r>
            <a:r>
              <a:rPr lang="en-US" sz="2400" b="1" spc="-10" dirty="0">
                <a:solidFill>
                  <a:schemeClr val="tx1">
                    <a:lumMod val="50000"/>
                    <a:lumOff val="50000"/>
                  </a:schemeClr>
                </a:solidFill>
                <a:latin typeface="Arial Black" panose="020B0A04020102020204" pitchFamily="34" charset="0"/>
                <a:cs typeface="Trebuchet MS"/>
              </a:rPr>
              <a:t>vickyselvaraj977@gmail.com</a:t>
            </a:r>
          </a:p>
          <a:p>
            <a:pPr marL="12700">
              <a:lnSpc>
                <a:spcPct val="100000"/>
              </a:lnSpc>
              <a:spcBef>
                <a:spcPts val="100"/>
              </a:spcBef>
            </a:pPr>
            <a:endParaRPr sz="2400" dirty="0">
              <a:latin typeface="Sitka Banner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Banner Semibold" pitchFamily="2" charset="0"/>
              </a:rPr>
              <a:t>1</a:t>
            </a:fld>
            <a:endParaRPr spc="-50" dirty="0">
              <a:latin typeface="Sitka Banner Semi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89856" y="1107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object 21">
            <a:extLst>
              <a:ext uri="{FF2B5EF4-FFF2-40B4-BE49-F238E27FC236}">
                <a16:creationId xmlns:a16="http://schemas.microsoft.com/office/drawing/2014/main" id="{2691A12B-56B5-0994-2BF6-EB80AFE1697D}"/>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RESULTS</a:t>
            </a:r>
            <a:endParaRPr sz="4000" spc="-10" dirty="0">
              <a:latin typeface="Sitka Text" pitchFamily="2" charset="0"/>
            </a:endParaRPr>
          </a:p>
        </p:txBody>
      </p:sp>
      <p:sp>
        <p:nvSpPr>
          <p:cNvPr id="12" name="TextBox 1">
            <a:extLst>
              <a:ext uri="{FF2B5EF4-FFF2-40B4-BE49-F238E27FC236}">
                <a16:creationId xmlns:a16="http://schemas.microsoft.com/office/drawing/2014/main" id="{B7EAD17C-E9A3-267D-2A53-B8D74972F8B8}"/>
              </a:ext>
            </a:extLst>
          </p:cNvPr>
          <p:cNvSpPr txBox="1"/>
          <p:nvPr/>
        </p:nvSpPr>
        <p:spPr>
          <a:xfrm>
            <a:off x="5029199" y="2361783"/>
            <a:ext cx="4961754" cy="584775"/>
          </a:xfrm>
          <a:prstGeom prst="rect">
            <a:avLst/>
          </a:prstGeom>
          <a:noFill/>
        </p:spPr>
        <p:txBody>
          <a:bodyPr wrap="square" rtlCol="0">
            <a:spAutoFit/>
          </a:bodyPr>
          <a:lstStyle>
            <a:defPPr>
              <a:defRPr kern="0"/>
            </a:defPPr>
          </a:lstStyle>
          <a:p>
            <a:br>
              <a:rPr lang="en-US" sz="1600" dirty="0">
                <a:solidFill>
                  <a:schemeClr val="tx1"/>
                </a:solidFill>
                <a:latin typeface="Sitka Text" pitchFamily="2" charset="0"/>
              </a:rPr>
            </a:br>
            <a:endParaRPr lang="en-IN" sz="1600" dirty="0">
              <a:solidFill>
                <a:schemeClr val="tx1"/>
              </a:solidFill>
              <a:latin typeface="Sitka Text" pitchFamily="2" charset="0"/>
            </a:endParaRPr>
          </a:p>
        </p:txBody>
      </p:sp>
      <p:pic>
        <p:nvPicPr>
          <p:cNvPr id="2" name="Picture 1">
            <a:extLst>
              <a:ext uri="{FF2B5EF4-FFF2-40B4-BE49-F238E27FC236}">
                <a16:creationId xmlns:a16="http://schemas.microsoft.com/office/drawing/2014/main" id="{E9217120-84C6-D3B6-0624-1A27D439AB89}"/>
              </a:ext>
            </a:extLst>
          </p:cNvPr>
          <p:cNvPicPr>
            <a:picLocks noChangeAspect="1"/>
          </p:cNvPicPr>
          <p:nvPr/>
        </p:nvPicPr>
        <p:blipFill>
          <a:blip r:embed="rId3"/>
          <a:stretch>
            <a:fillRect/>
          </a:stretch>
        </p:blipFill>
        <p:spPr>
          <a:xfrm>
            <a:off x="533401" y="1474763"/>
            <a:ext cx="4001228" cy="3021037"/>
          </a:xfrm>
          <a:prstGeom prst="rect">
            <a:avLst/>
          </a:prstGeom>
        </p:spPr>
      </p:pic>
      <p:pic>
        <p:nvPicPr>
          <p:cNvPr id="7" name="Picture 6">
            <a:extLst>
              <a:ext uri="{FF2B5EF4-FFF2-40B4-BE49-F238E27FC236}">
                <a16:creationId xmlns:a16="http://schemas.microsoft.com/office/drawing/2014/main" id="{8C3D7E93-00A3-8F27-93F4-1BFEED6AA6C3}"/>
              </a:ext>
            </a:extLst>
          </p:cNvPr>
          <p:cNvPicPr>
            <a:picLocks noChangeAspect="1"/>
          </p:cNvPicPr>
          <p:nvPr/>
        </p:nvPicPr>
        <p:blipFill>
          <a:blip r:embed="rId3"/>
          <a:stretch>
            <a:fillRect/>
          </a:stretch>
        </p:blipFill>
        <p:spPr>
          <a:xfrm>
            <a:off x="5105400" y="1474762"/>
            <a:ext cx="4001228" cy="3021037"/>
          </a:xfrm>
          <a:prstGeom prst="rect">
            <a:avLst/>
          </a:prstGeom>
        </p:spPr>
      </p:pic>
      <p:pic>
        <p:nvPicPr>
          <p:cNvPr id="10" name="Picture 9">
            <a:extLst>
              <a:ext uri="{FF2B5EF4-FFF2-40B4-BE49-F238E27FC236}">
                <a16:creationId xmlns:a16="http://schemas.microsoft.com/office/drawing/2014/main" id="{6C4EF563-1EA3-5494-F634-8E35DB5DCDBF}"/>
              </a:ext>
            </a:extLst>
          </p:cNvPr>
          <p:cNvPicPr>
            <a:picLocks noChangeAspect="1"/>
          </p:cNvPicPr>
          <p:nvPr/>
        </p:nvPicPr>
        <p:blipFill>
          <a:blip r:embed="rId4"/>
          <a:stretch>
            <a:fillRect/>
          </a:stretch>
        </p:blipFill>
        <p:spPr>
          <a:xfrm>
            <a:off x="2286000" y="4731838"/>
            <a:ext cx="4299213" cy="17065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C0651-4C3F-5C62-184E-743B7C3BB514}"/>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03688BB-3C9A-89DA-ABE7-6132500CB59D}"/>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7BC5286A-DC71-C0B5-D3FE-FA30EAE49988}"/>
              </a:ext>
            </a:extLst>
          </p:cNvPr>
          <p:cNvSpPr/>
          <p:nvPr/>
        </p:nvSpPr>
        <p:spPr>
          <a:xfrm>
            <a:off x="10989856" y="1107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C755A592-687E-993A-EAB9-B0594EA36AC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EE9B868F-64E8-5C34-647E-2FA354BD3B8C}"/>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A92B2551-D061-BE43-6C47-D5A9B0D3F1A7}"/>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1" name="object 21">
            <a:extLst>
              <a:ext uri="{FF2B5EF4-FFF2-40B4-BE49-F238E27FC236}">
                <a16:creationId xmlns:a16="http://schemas.microsoft.com/office/drawing/2014/main" id="{C6636A57-1DE8-6B96-1D57-AD406F60CCF9}"/>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RESULTS</a:t>
            </a:r>
            <a:endParaRPr sz="4000" spc="-10" dirty="0">
              <a:latin typeface="Sitka Text" pitchFamily="2" charset="0"/>
            </a:endParaRPr>
          </a:p>
        </p:txBody>
      </p:sp>
      <p:sp>
        <p:nvSpPr>
          <p:cNvPr id="12" name="TextBox 1">
            <a:extLst>
              <a:ext uri="{FF2B5EF4-FFF2-40B4-BE49-F238E27FC236}">
                <a16:creationId xmlns:a16="http://schemas.microsoft.com/office/drawing/2014/main" id="{A78BE49F-0908-0DD5-D83B-5F36B34EEA33}"/>
              </a:ext>
            </a:extLst>
          </p:cNvPr>
          <p:cNvSpPr txBox="1"/>
          <p:nvPr/>
        </p:nvSpPr>
        <p:spPr>
          <a:xfrm>
            <a:off x="5029199" y="2361783"/>
            <a:ext cx="4961754" cy="584775"/>
          </a:xfrm>
          <a:prstGeom prst="rect">
            <a:avLst/>
          </a:prstGeom>
          <a:noFill/>
        </p:spPr>
        <p:txBody>
          <a:bodyPr wrap="square" rtlCol="0">
            <a:spAutoFit/>
          </a:bodyPr>
          <a:lstStyle>
            <a:defPPr>
              <a:defRPr kern="0"/>
            </a:defPPr>
          </a:lstStyle>
          <a:p>
            <a:br>
              <a:rPr lang="en-US" sz="1600" dirty="0">
                <a:solidFill>
                  <a:schemeClr val="tx1"/>
                </a:solidFill>
                <a:latin typeface="Sitka Text" pitchFamily="2" charset="0"/>
              </a:rPr>
            </a:br>
            <a:endParaRPr lang="en-IN" sz="1600" dirty="0">
              <a:solidFill>
                <a:schemeClr val="tx1"/>
              </a:solidFill>
              <a:latin typeface="Sitka Text" pitchFamily="2" charset="0"/>
            </a:endParaRPr>
          </a:p>
        </p:txBody>
      </p:sp>
      <p:pic>
        <p:nvPicPr>
          <p:cNvPr id="13" name="Picture 12">
            <a:extLst>
              <a:ext uri="{FF2B5EF4-FFF2-40B4-BE49-F238E27FC236}">
                <a16:creationId xmlns:a16="http://schemas.microsoft.com/office/drawing/2014/main" id="{14FD04FF-36C7-12CE-B1A7-83B0207292AA}"/>
              </a:ext>
            </a:extLst>
          </p:cNvPr>
          <p:cNvPicPr>
            <a:picLocks noChangeAspect="1"/>
          </p:cNvPicPr>
          <p:nvPr/>
        </p:nvPicPr>
        <p:blipFill>
          <a:blip r:embed="rId3"/>
          <a:stretch>
            <a:fillRect/>
          </a:stretch>
        </p:blipFill>
        <p:spPr>
          <a:xfrm>
            <a:off x="683258" y="1219200"/>
            <a:ext cx="3914775" cy="3138034"/>
          </a:xfrm>
          <a:prstGeom prst="rect">
            <a:avLst/>
          </a:prstGeom>
        </p:spPr>
      </p:pic>
      <p:pic>
        <p:nvPicPr>
          <p:cNvPr id="14" name="Picture 13">
            <a:extLst>
              <a:ext uri="{FF2B5EF4-FFF2-40B4-BE49-F238E27FC236}">
                <a16:creationId xmlns:a16="http://schemas.microsoft.com/office/drawing/2014/main" id="{44CDC259-32E6-4261-4515-2D077E8A6823}"/>
              </a:ext>
            </a:extLst>
          </p:cNvPr>
          <p:cNvPicPr>
            <a:picLocks noChangeAspect="1"/>
          </p:cNvPicPr>
          <p:nvPr/>
        </p:nvPicPr>
        <p:blipFill>
          <a:blip r:embed="rId4"/>
          <a:stretch>
            <a:fillRect/>
          </a:stretch>
        </p:blipFill>
        <p:spPr>
          <a:xfrm>
            <a:off x="4872899" y="1295400"/>
            <a:ext cx="4804501" cy="3867150"/>
          </a:xfrm>
          <a:prstGeom prst="rect">
            <a:avLst/>
          </a:prstGeom>
        </p:spPr>
      </p:pic>
      <p:sp>
        <p:nvSpPr>
          <p:cNvPr id="15" name="TextBox 14">
            <a:extLst>
              <a:ext uri="{FF2B5EF4-FFF2-40B4-BE49-F238E27FC236}">
                <a16:creationId xmlns:a16="http://schemas.microsoft.com/office/drawing/2014/main" id="{28C1CF33-BB96-F508-D808-BDF37F1E24D9}"/>
              </a:ext>
            </a:extLst>
          </p:cNvPr>
          <p:cNvSpPr txBox="1"/>
          <p:nvPr/>
        </p:nvSpPr>
        <p:spPr>
          <a:xfrm>
            <a:off x="664083" y="6093691"/>
            <a:ext cx="1974217" cy="369332"/>
          </a:xfrm>
          <a:prstGeom prst="rect">
            <a:avLst/>
          </a:prstGeom>
          <a:noFill/>
        </p:spPr>
        <p:txBody>
          <a:bodyPr wrap="square" rtlCol="0">
            <a:spAutoFit/>
          </a:bodyPr>
          <a:lstStyle/>
          <a:p>
            <a:r>
              <a:rPr lang="en-US" dirty="0">
                <a:hlinkClick r:id="rId5"/>
              </a:rPr>
              <a:t>Demo Link</a:t>
            </a:r>
            <a:endParaRPr lang="en-US" dirty="0"/>
          </a:p>
        </p:txBody>
      </p:sp>
    </p:spTree>
    <p:extLst>
      <p:ext uri="{BB962C8B-B14F-4D97-AF65-F5344CB8AC3E}">
        <p14:creationId xmlns:p14="http://schemas.microsoft.com/office/powerpoint/2010/main" val="59264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BD0D-07C8-D259-4A12-D96AADC03CFA}"/>
              </a:ext>
            </a:extLst>
          </p:cNvPr>
          <p:cNvSpPr>
            <a:spLocks noGrp="1"/>
          </p:cNvSpPr>
          <p:nvPr>
            <p:ph type="title"/>
          </p:nvPr>
        </p:nvSpPr>
        <p:spPr>
          <a:xfrm>
            <a:off x="558165" y="385444"/>
            <a:ext cx="9764395" cy="5786199"/>
          </a:xfrm>
        </p:spPr>
        <p:txBody>
          <a:bodyPr/>
          <a:lstStyle/>
          <a:p>
            <a:r>
              <a:rPr lang="en-US" dirty="0"/>
              <a:t>Conclusion</a:t>
            </a:r>
            <a:br>
              <a:rPr lang="en-US" dirty="0"/>
            </a:br>
            <a:br>
              <a:rPr lang="en-US" sz="2800" dirty="0"/>
            </a:br>
            <a:r>
              <a:rPr lang="en-US" sz="2800" dirty="0"/>
              <a:t>In conclusion, the developed models, including Convolutional </a:t>
            </a:r>
            <a:r>
              <a:rPr lang="en-US" sz="2800" b="1" dirty="0"/>
              <a:t>Neural Networks (CNNs) </a:t>
            </a:r>
            <a:r>
              <a:rPr lang="en-US" sz="2800" dirty="0"/>
              <a:t>and </a:t>
            </a:r>
            <a:r>
              <a:rPr lang="en-US" sz="2800" b="1" dirty="0"/>
              <a:t>Long Short-Term Memory (LSTM) networks</a:t>
            </a:r>
            <a:r>
              <a:rPr lang="en-US" sz="2800" dirty="0"/>
              <a:t>, exhibit strong performance in classifying </a:t>
            </a:r>
            <a:r>
              <a:rPr lang="en-US" sz="2800" b="1" dirty="0"/>
              <a:t>biomedical text publications </a:t>
            </a:r>
            <a:r>
              <a:rPr lang="en-US" sz="2800" dirty="0"/>
              <a:t>pertaining to different cancer types. Through meticulous data </a:t>
            </a:r>
            <a:r>
              <a:rPr lang="en-US" sz="2800" b="1" dirty="0"/>
              <a:t>preprocessing</a:t>
            </a:r>
            <a:r>
              <a:rPr lang="en-US" sz="2800" dirty="0"/>
              <a:t>, </a:t>
            </a:r>
            <a:r>
              <a:rPr lang="en-US" sz="2800" b="1" dirty="0"/>
              <a:t>feature engineering</a:t>
            </a:r>
            <a:r>
              <a:rPr lang="en-US" sz="2800" dirty="0"/>
              <a:t>, and </a:t>
            </a:r>
            <a:r>
              <a:rPr lang="en-US" sz="2800" b="1" dirty="0"/>
              <a:t>model selection</a:t>
            </a:r>
            <a:r>
              <a:rPr lang="en-US" sz="2800" dirty="0"/>
              <a:t>, we have constructed robust frameworks capable of accurately categorizing diverse research articles into </a:t>
            </a:r>
            <a:r>
              <a:rPr lang="en-US" sz="2800" b="1" dirty="0"/>
              <a:t>specific cancer categories</a:t>
            </a:r>
            <a:r>
              <a:rPr lang="en-US" sz="2800" dirty="0"/>
              <a:t>.</a:t>
            </a:r>
            <a:br>
              <a:rPr lang="en-US" dirty="0"/>
            </a:br>
            <a:endParaRPr lang="en-US" dirty="0"/>
          </a:p>
        </p:txBody>
      </p:sp>
    </p:spTree>
    <p:extLst>
      <p:ext uri="{BB962C8B-B14F-4D97-AF65-F5344CB8AC3E}">
        <p14:creationId xmlns:p14="http://schemas.microsoft.com/office/powerpoint/2010/main" val="280862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Sitka Text" pitchFamily="2"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2</a:t>
            </a:fld>
            <a:endParaRPr spc="-50" dirty="0">
              <a:latin typeface="Sitka Text" pitchFamily="2" charset="0"/>
            </a:endParaRPr>
          </a:p>
        </p:txBody>
      </p:sp>
      <p:sp>
        <p:nvSpPr>
          <p:cNvPr id="21" name="TextBox 20">
            <a:extLst>
              <a:ext uri="{FF2B5EF4-FFF2-40B4-BE49-F238E27FC236}">
                <a16:creationId xmlns:a16="http://schemas.microsoft.com/office/drawing/2014/main" id="{C2C3C580-D0BB-F9AD-4888-2410E8AA44EF}"/>
              </a:ext>
            </a:extLst>
          </p:cNvPr>
          <p:cNvSpPr txBox="1"/>
          <p:nvPr/>
        </p:nvSpPr>
        <p:spPr>
          <a:xfrm>
            <a:off x="447675" y="1409073"/>
            <a:ext cx="10156061" cy="4493538"/>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Sitka Text" pitchFamily="2" charset="0"/>
                <a:cs typeface="Times New Roman" panose="02020603050405020304" pitchFamily="18" charset="0"/>
              </a:rPr>
              <a:t>This project aims to develop a deep learning model for cancer detection utilizing Convolutional Neural Networks (CNN) and Long Short-Term Memory (LSTM) networks.</a:t>
            </a:r>
          </a:p>
          <a:p>
            <a:pPr marL="285750" indent="-285750">
              <a:buFont typeface="Arial" panose="020B0604020202020204" pitchFamily="34" charset="0"/>
              <a:buChar char="•"/>
            </a:pPr>
            <a:endParaRPr lang="en-US" sz="2200" dirty="0">
              <a:latin typeface="Sitka Text" pitchFamily="2" charset="0"/>
              <a:cs typeface="Times New Roman" panose="02020603050405020304" pitchFamily="18" charset="0"/>
            </a:endParaRPr>
          </a:p>
          <a:p>
            <a:pPr marL="285750" indent="-285750">
              <a:buFont typeface="Arial" panose="020B0604020202020204" pitchFamily="34" charset="0"/>
              <a:buChar char="•"/>
            </a:pPr>
            <a:r>
              <a:rPr lang="en-US" sz="2200" dirty="0">
                <a:latin typeface="Sitka Text" pitchFamily="2" charset="0"/>
                <a:cs typeface="Times New Roman" panose="02020603050405020304" pitchFamily="18" charset="0"/>
              </a:rPr>
              <a:t> The CNN component will be employed for feature extraction from medical imaging data, while LSTM will be utilized to capture temporal dependencies in patient data. </a:t>
            </a:r>
          </a:p>
          <a:p>
            <a:pPr marL="285750" indent="-285750">
              <a:buFont typeface="Arial" panose="020B0604020202020204" pitchFamily="34" charset="0"/>
              <a:buChar char="•"/>
            </a:pPr>
            <a:endParaRPr lang="en-US" sz="2200" dirty="0">
              <a:latin typeface="Sitka Text" pitchFamily="2" charset="0"/>
              <a:cs typeface="Times New Roman" panose="02020603050405020304" pitchFamily="18" charset="0"/>
            </a:endParaRPr>
          </a:p>
          <a:p>
            <a:pPr marL="285750" indent="-285750">
              <a:buFont typeface="Arial" panose="020B0604020202020204" pitchFamily="34" charset="0"/>
              <a:buChar char="•"/>
            </a:pPr>
            <a:r>
              <a:rPr lang="en-US" sz="2200" dirty="0">
                <a:latin typeface="Sitka Text" pitchFamily="2" charset="0"/>
                <a:cs typeface="Times New Roman" panose="02020603050405020304" pitchFamily="18" charset="0"/>
              </a:rPr>
              <a:t>By combining these two architectures, the model will provide enhanced accuracy in detecting cancerous patterns in medical images and patient histories. The project will involve data preprocessing, model development, training, and evaluation using relevant datasets, with a focus on improving early detection and prognosis of cancer</a:t>
            </a:r>
            <a:r>
              <a:rPr lang="en-US" sz="2000" dirty="0">
                <a:latin typeface="Sitka Text" pitchFamily="2" charset="0"/>
                <a:cs typeface="Times New Roman" panose="02020603050405020304" pitchFamily="18" charset="0"/>
              </a:rPr>
              <a:t>.</a:t>
            </a:r>
          </a:p>
        </p:txBody>
      </p:sp>
      <p:sp>
        <p:nvSpPr>
          <p:cNvPr id="25" name="object 21">
            <a:extLst>
              <a:ext uri="{FF2B5EF4-FFF2-40B4-BE49-F238E27FC236}">
                <a16:creationId xmlns:a16="http://schemas.microsoft.com/office/drawing/2014/main" id="{DDA8CD55-1FE5-BF04-470C-61E4A4E82088}"/>
              </a:ext>
            </a:extLst>
          </p:cNvPr>
          <p:cNvSpPr txBox="1">
            <a:spLocks noGrp="1"/>
          </p:cNvSpPr>
          <p:nvPr>
            <p:ph type="title"/>
          </p:nvPr>
        </p:nvSpPr>
        <p:spPr>
          <a:xfrm>
            <a:off x="152400" y="1"/>
            <a:ext cx="9838553" cy="1305101"/>
          </a:xfrm>
          <a:prstGeom prst="rect">
            <a:avLst/>
          </a:prstGeom>
        </p:spPr>
        <p:txBody>
          <a:bodyPr vert="horz" wrap="square" lIns="0" tIns="73279" rIns="0" bIns="0" rtlCol="0">
            <a:spAutoFit/>
          </a:bodyPr>
          <a:lstStyle/>
          <a:p>
            <a:pPr marL="193675">
              <a:lnSpc>
                <a:spcPct val="100000"/>
              </a:lnSpc>
              <a:spcBef>
                <a:spcPts val="105"/>
              </a:spcBef>
            </a:pPr>
            <a:r>
              <a:rPr lang="en-US" sz="4000" dirty="0">
                <a:latin typeface="Arial Rounded MT Bold" panose="020F0704030504030204" pitchFamily="34" charset="0"/>
                <a:cs typeface="Trebuchet MS"/>
              </a:rPr>
              <a:t>Cancer detection using CNN  and </a:t>
            </a:r>
            <a:r>
              <a:rPr lang="en-US" sz="4000" dirty="0">
                <a:latin typeface="Arial Rounded MT Bold" panose="020F0704030504030204" pitchFamily="34" charset="0"/>
                <a:cs typeface="Aharoni" panose="02010803020104030203" pitchFamily="2" charset="-79"/>
              </a:rPr>
              <a:t>LSTM</a:t>
            </a:r>
            <a:endParaRPr sz="4000" spc="-10" dirty="0">
              <a:latin typeface="Sitka Tex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sp>
        <p:nvSpPr>
          <p:cNvPr id="14" name="object 14"/>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sz="1100" dirty="0">
                <a:solidFill>
                  <a:srgbClr val="2D83C3"/>
                </a:solidFill>
                <a:latin typeface="Sitka Text" pitchFamily="2" charset="0"/>
                <a:cs typeface="Trebuchet MS"/>
              </a:rPr>
              <a:t>3/21/2024</a:t>
            </a:r>
            <a:r>
              <a:rPr sz="1100" spc="180" dirty="0">
                <a:solidFill>
                  <a:srgbClr val="2D83C3"/>
                </a:solidFill>
                <a:latin typeface="Sitka Text" pitchFamily="2" charset="0"/>
                <a:cs typeface="Trebuchet MS"/>
              </a:rPr>
              <a:t>  </a:t>
            </a:r>
            <a:r>
              <a:rPr sz="1100" b="1" dirty="0">
                <a:solidFill>
                  <a:srgbClr val="2D83C3"/>
                </a:solidFill>
                <a:latin typeface="Sitka Text" pitchFamily="2" charset="0"/>
                <a:cs typeface="Trebuchet MS"/>
              </a:rPr>
              <a:t>Annual</a:t>
            </a:r>
            <a:r>
              <a:rPr sz="1100" b="1" spc="-75" dirty="0">
                <a:solidFill>
                  <a:srgbClr val="2D83C3"/>
                </a:solidFill>
                <a:latin typeface="Sitka Text" pitchFamily="2" charset="0"/>
                <a:cs typeface="Trebuchet MS"/>
              </a:rPr>
              <a:t> </a:t>
            </a:r>
            <a:r>
              <a:rPr sz="1100" b="1" spc="-10" dirty="0">
                <a:solidFill>
                  <a:srgbClr val="2D83C3"/>
                </a:solidFill>
                <a:latin typeface="Sitka Text" pitchFamily="2" charset="0"/>
                <a:cs typeface="Trebuchet MS"/>
              </a:rPr>
              <a:t>Review</a:t>
            </a:r>
            <a:endParaRPr sz="1100">
              <a:latin typeface="Sitka Text" pitchFamily="2" charset="0"/>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Sitka Text" pitchFamily="2"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Sitka Text" pitchFamily="2"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3</a:t>
            </a:fld>
            <a:endParaRPr spc="-50" dirty="0">
              <a:latin typeface="Sitka Text" pitchFamily="2" charset="0"/>
            </a:endParaRPr>
          </a:p>
        </p:txBody>
      </p:sp>
      <p:graphicFrame>
        <p:nvGraphicFramePr>
          <p:cNvPr id="23" name="Table 22">
            <a:extLst>
              <a:ext uri="{FF2B5EF4-FFF2-40B4-BE49-F238E27FC236}">
                <a16:creationId xmlns:a16="http://schemas.microsoft.com/office/drawing/2014/main" id="{C3681EA2-48B2-749A-50BA-1C9E2D1BD891}"/>
              </a:ext>
            </a:extLst>
          </p:cNvPr>
          <p:cNvGraphicFramePr>
            <a:graphicFrameLocks noGrp="1"/>
          </p:cNvGraphicFramePr>
          <p:nvPr>
            <p:extLst>
              <p:ext uri="{D42A27DB-BD31-4B8C-83A1-F6EECF244321}">
                <p14:modId xmlns:p14="http://schemas.microsoft.com/office/powerpoint/2010/main" val="2455049111"/>
              </p:ext>
            </p:extLst>
          </p:nvPr>
        </p:nvGraphicFramePr>
        <p:xfrm>
          <a:off x="3386425" y="646440"/>
          <a:ext cx="4590414" cy="5117445"/>
        </p:xfrm>
        <a:graphic>
          <a:graphicData uri="http://schemas.openxmlformats.org/drawingml/2006/table">
            <a:tbl>
              <a:tblPr firstRow="1" bandRow="1">
                <a:tableStyleId>{793D81CF-94F2-401A-BA57-92F5A7B2D0C5}</a:tableStyleId>
              </a:tblPr>
              <a:tblGrid>
                <a:gridCol w="4590414">
                  <a:extLst>
                    <a:ext uri="{9D8B030D-6E8A-4147-A177-3AD203B41FA5}">
                      <a16:colId xmlns:a16="http://schemas.microsoft.com/office/drawing/2014/main" val="2927500558"/>
                    </a:ext>
                  </a:extLst>
                </a:gridCol>
              </a:tblGrid>
              <a:tr h="630915">
                <a:tc>
                  <a:txBody>
                    <a:bodyPr/>
                    <a:lstStyle/>
                    <a:p>
                      <a:pPr algn="ctr"/>
                      <a:r>
                        <a:rPr lang="en-IN" sz="4000" b="0" dirty="0">
                          <a:latin typeface="Sitka Text" pitchFamily="2" charset="0"/>
                        </a:rPr>
                        <a:t>AGENDA</a:t>
                      </a:r>
                    </a:p>
                  </a:txBody>
                  <a:tcPr/>
                </a:tc>
                <a:extLst>
                  <a:ext uri="{0D108BD9-81ED-4DB2-BD59-A6C34878D82A}">
                    <a16:rowId xmlns:a16="http://schemas.microsoft.com/office/drawing/2014/main" val="3652545336"/>
                  </a:ext>
                </a:extLst>
              </a:tr>
              <a:tr h="630915">
                <a:tc>
                  <a:txBody>
                    <a:bodyPr/>
                    <a:lstStyle/>
                    <a:p>
                      <a:pPr algn="ctr"/>
                      <a:r>
                        <a:rPr lang="en-IN" b="0" dirty="0">
                          <a:latin typeface="Sitka Text" pitchFamily="2" charset="0"/>
                        </a:rPr>
                        <a:t>PROBLEM STATEMENT</a:t>
                      </a:r>
                    </a:p>
                  </a:txBody>
                  <a:tcPr/>
                </a:tc>
                <a:extLst>
                  <a:ext uri="{0D108BD9-81ED-4DB2-BD59-A6C34878D82A}">
                    <a16:rowId xmlns:a16="http://schemas.microsoft.com/office/drawing/2014/main" val="1952420235"/>
                  </a:ext>
                </a:extLst>
              </a:tr>
              <a:tr h="630915">
                <a:tc>
                  <a:txBody>
                    <a:bodyPr/>
                    <a:lstStyle/>
                    <a:p>
                      <a:pPr algn="ctr"/>
                      <a:r>
                        <a:rPr lang="en-IN" b="0" dirty="0">
                          <a:latin typeface="Sitka Text" pitchFamily="2" charset="0"/>
                        </a:rPr>
                        <a:t>PROJECT OVERVIEW</a:t>
                      </a:r>
                    </a:p>
                  </a:txBody>
                  <a:tcPr/>
                </a:tc>
                <a:extLst>
                  <a:ext uri="{0D108BD9-81ED-4DB2-BD59-A6C34878D82A}">
                    <a16:rowId xmlns:a16="http://schemas.microsoft.com/office/drawing/2014/main" val="2397982330"/>
                  </a:ext>
                </a:extLst>
              </a:tr>
              <a:tr h="630915">
                <a:tc>
                  <a:txBody>
                    <a:bodyPr/>
                    <a:lstStyle/>
                    <a:p>
                      <a:pPr algn="ctr"/>
                      <a:r>
                        <a:rPr lang="en-IN" b="0" dirty="0">
                          <a:latin typeface="Sitka Text" pitchFamily="2" charset="0"/>
                        </a:rPr>
                        <a:t>END USERS</a:t>
                      </a:r>
                    </a:p>
                  </a:txBody>
                  <a:tcPr/>
                </a:tc>
                <a:extLst>
                  <a:ext uri="{0D108BD9-81ED-4DB2-BD59-A6C34878D82A}">
                    <a16:rowId xmlns:a16="http://schemas.microsoft.com/office/drawing/2014/main" val="1865611125"/>
                  </a:ext>
                </a:extLst>
              </a:tr>
              <a:tr h="630915">
                <a:tc>
                  <a:txBody>
                    <a:bodyPr/>
                    <a:lstStyle/>
                    <a:p>
                      <a:pPr algn="ctr"/>
                      <a:r>
                        <a:rPr lang="en-IN" b="0" dirty="0">
                          <a:latin typeface="Sitka Text" pitchFamily="2" charset="0"/>
                        </a:rPr>
                        <a:t>SOLUTIONS</a:t>
                      </a:r>
                    </a:p>
                  </a:txBody>
                  <a:tcPr/>
                </a:tc>
                <a:extLst>
                  <a:ext uri="{0D108BD9-81ED-4DB2-BD59-A6C34878D82A}">
                    <a16:rowId xmlns:a16="http://schemas.microsoft.com/office/drawing/2014/main" val="1117968329"/>
                  </a:ext>
                </a:extLst>
              </a:tr>
              <a:tr h="630915">
                <a:tc>
                  <a:txBody>
                    <a:bodyPr/>
                    <a:lstStyle/>
                    <a:p>
                      <a:pPr algn="ctr"/>
                      <a:r>
                        <a:rPr lang="en-IN" b="0" dirty="0">
                          <a:latin typeface="Sitka Text" pitchFamily="2" charset="0"/>
                        </a:rPr>
                        <a:t>NEW ADD-ONS</a:t>
                      </a:r>
                    </a:p>
                  </a:txBody>
                  <a:tcPr/>
                </a:tc>
                <a:extLst>
                  <a:ext uri="{0D108BD9-81ED-4DB2-BD59-A6C34878D82A}">
                    <a16:rowId xmlns:a16="http://schemas.microsoft.com/office/drawing/2014/main" val="3132216937"/>
                  </a:ext>
                </a:extLst>
              </a:tr>
              <a:tr h="630915">
                <a:tc>
                  <a:txBody>
                    <a:bodyPr/>
                    <a:lstStyle/>
                    <a:p>
                      <a:pPr algn="ctr"/>
                      <a:r>
                        <a:rPr lang="en-IN" b="0" dirty="0">
                          <a:latin typeface="Sitka Text" pitchFamily="2" charset="0"/>
                        </a:rPr>
                        <a:t>MODELLING</a:t>
                      </a:r>
                    </a:p>
                  </a:txBody>
                  <a:tcPr/>
                </a:tc>
                <a:extLst>
                  <a:ext uri="{0D108BD9-81ED-4DB2-BD59-A6C34878D82A}">
                    <a16:rowId xmlns:a16="http://schemas.microsoft.com/office/drawing/2014/main" val="2337710282"/>
                  </a:ext>
                </a:extLst>
              </a:tr>
              <a:tr h="630915">
                <a:tc>
                  <a:txBody>
                    <a:bodyPr/>
                    <a:lstStyle/>
                    <a:p>
                      <a:pPr algn="ctr"/>
                      <a:r>
                        <a:rPr lang="en-IN" b="0" dirty="0">
                          <a:latin typeface="Sitka Text" pitchFamily="2" charset="0"/>
                        </a:rPr>
                        <a:t>RESULTS</a:t>
                      </a:r>
                    </a:p>
                  </a:txBody>
                  <a:tcPr/>
                </a:tc>
                <a:extLst>
                  <a:ext uri="{0D108BD9-81ED-4DB2-BD59-A6C34878D82A}">
                    <a16:rowId xmlns:a16="http://schemas.microsoft.com/office/drawing/2014/main" val="276999291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Sitka Text"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4</a:t>
            </a:fld>
            <a:endParaRPr spc="-50" dirty="0">
              <a:latin typeface="Sitka Text" pitchFamily="2" charset="0"/>
            </a:endParaRPr>
          </a:p>
        </p:txBody>
      </p:sp>
      <p:sp>
        <p:nvSpPr>
          <p:cNvPr id="11" name="TextBox 10">
            <a:extLst>
              <a:ext uri="{FF2B5EF4-FFF2-40B4-BE49-F238E27FC236}">
                <a16:creationId xmlns:a16="http://schemas.microsoft.com/office/drawing/2014/main" id="{23919525-731B-9733-D450-93F7F4739602}"/>
              </a:ext>
            </a:extLst>
          </p:cNvPr>
          <p:cNvSpPr txBox="1"/>
          <p:nvPr/>
        </p:nvSpPr>
        <p:spPr>
          <a:xfrm>
            <a:off x="673482" y="1295400"/>
            <a:ext cx="7937117"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 Despite advancements in medical imaging technology, early and accurate detection of cancer remains a significant challenge.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This project aims to address this need by leveraging deep learning techniques, specifically Convolutional Neural Networks (CNN) and Long Short-Term Memory (LSTM) networks, to develop a robust and efficient system for cancer detection from medical images. The system will be trained on annotated datasets to learn patterns indicative of cancerous tissues and will provide real-time predictions to assist clinicians in making informed decisions about diagnosis and treatment planning.</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 The goal is to develop a reliable and user-friendly tool that can significantly improve the early detection and management of cancer, ultimately leading to better patient outcomes</a:t>
            </a:r>
            <a:r>
              <a:rPr lang="en-US" sz="1600" dirty="0">
                <a:latin typeface="Sitka Text" pitchFamily="2" charset="0"/>
                <a:cs typeface="Times New Roman" panose="02020603050405020304" pitchFamily="18" charset="0"/>
              </a:rPr>
              <a:t>.</a:t>
            </a: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0B8F1145-C505-3367-6DEC-B01FC561486F}"/>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PROBLEM STATEMENT</a:t>
            </a:r>
            <a:endParaRPr sz="4000" spc="-10" dirty="0">
              <a:latin typeface="Sitka Text"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Sitka Text"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5</a:t>
            </a:fld>
            <a:endParaRPr spc="-50" dirty="0">
              <a:latin typeface="Sitka Text" pitchFamily="2" charset="0"/>
            </a:endParaRPr>
          </a:p>
        </p:txBody>
      </p:sp>
      <p:sp>
        <p:nvSpPr>
          <p:cNvPr id="11" name="TextBox 10">
            <a:extLst>
              <a:ext uri="{FF2B5EF4-FFF2-40B4-BE49-F238E27FC236}">
                <a16:creationId xmlns:a16="http://schemas.microsoft.com/office/drawing/2014/main" id="{32561898-B9ED-B9A5-367E-50C65F59665A}"/>
              </a:ext>
            </a:extLst>
          </p:cNvPr>
          <p:cNvSpPr txBox="1"/>
          <p:nvPr/>
        </p:nvSpPr>
        <p:spPr>
          <a:xfrm>
            <a:off x="304800" y="838200"/>
            <a:ext cx="8353425" cy="590931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Sitka Text" pitchFamily="2" charset="0"/>
                <a:cs typeface="Times New Roman" panose="02020603050405020304" pitchFamily="18" charset="0"/>
              </a:rPr>
              <a:t> This project aims to develop a deep learning system for cancer detection from medical images. By integrating Convolutional Neural Networks (CNN) and Long Short-Term Memory (LSTM) networks, the system will analyze images to identify cancerous regions accurately.</a:t>
            </a:r>
          </a:p>
          <a:p>
            <a:pPr marL="285750" indent="-285750" algn="just">
              <a:buFont typeface="Arial" panose="020B0604020202020204" pitchFamily="34" charset="0"/>
              <a:buChar char="•"/>
            </a:pPr>
            <a:endParaRPr lang="en-US"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r>
              <a:rPr lang="en-US" dirty="0">
                <a:latin typeface="Sitka Text" pitchFamily="2" charset="0"/>
                <a:cs typeface="Times New Roman" panose="02020603050405020304" pitchFamily="18" charset="0"/>
              </a:rPr>
              <a:t>Design and implement a CNN-LSTM architecture for cancer detection.</a:t>
            </a:r>
          </a:p>
          <a:p>
            <a:pPr marL="285750" indent="-285750" algn="just">
              <a:buFont typeface="Arial" panose="020B0604020202020204" pitchFamily="34" charset="0"/>
              <a:buChar char="•"/>
            </a:pPr>
            <a:endParaRPr lang="en-US"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r>
              <a:rPr lang="en-US" dirty="0">
                <a:latin typeface="Sitka Text" pitchFamily="2" charset="0"/>
                <a:cs typeface="Times New Roman" panose="02020603050405020304" pitchFamily="18" charset="0"/>
              </a:rPr>
              <a:t>Train the model on annotated medical image datasets to learn cancerous tissue patterns.</a:t>
            </a:r>
          </a:p>
          <a:p>
            <a:pPr algn="just"/>
            <a:endParaRPr lang="en-US"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r>
              <a:rPr lang="en-US" dirty="0">
                <a:latin typeface="Sitka Text" pitchFamily="2" charset="0"/>
                <a:cs typeface="Times New Roman" panose="02020603050405020304" pitchFamily="18" charset="0"/>
              </a:rPr>
              <a:t>Develop a user-friendly interface for clinicians to interact with the system.</a:t>
            </a:r>
          </a:p>
          <a:p>
            <a:pPr marL="285750" indent="-285750" algn="just">
              <a:buFont typeface="Arial" panose="020B0604020202020204" pitchFamily="34" charset="0"/>
              <a:buChar char="•"/>
            </a:pPr>
            <a:endParaRPr lang="en-US"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r>
              <a:rPr lang="en-US" dirty="0">
                <a:latin typeface="Sitka Text" pitchFamily="2" charset="0"/>
                <a:cs typeface="Times New Roman" panose="02020603050405020304" pitchFamily="18" charset="0"/>
              </a:rPr>
              <a:t>A CNN-LSTM model capable of accurately detecting cancerous regions in medical images.</a:t>
            </a:r>
          </a:p>
          <a:p>
            <a:pPr marL="285750" indent="-285750" algn="just">
              <a:buFont typeface="Arial" panose="020B0604020202020204" pitchFamily="34" charset="0"/>
              <a:buChar char="•"/>
            </a:pPr>
            <a:endParaRPr lang="en-US"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r>
              <a:rPr lang="en-US" dirty="0">
                <a:latin typeface="Sitka Text" pitchFamily="2" charset="0"/>
                <a:cs typeface="Times New Roman" panose="02020603050405020304" pitchFamily="18" charset="0"/>
              </a:rPr>
              <a:t>Improved diagnostic accuracy and efficiency compared to manual interpretation.</a:t>
            </a:r>
          </a:p>
          <a:p>
            <a:pPr marL="285750" indent="-285750" algn="just">
              <a:buFont typeface="Arial" panose="020B0604020202020204" pitchFamily="34" charset="0"/>
              <a:buChar char="•"/>
            </a:pPr>
            <a:endParaRPr lang="en-US"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r>
              <a:rPr lang="en-US" dirty="0">
                <a:latin typeface="Sitka Text" pitchFamily="2" charset="0"/>
                <a:cs typeface="Times New Roman" panose="02020603050405020304" pitchFamily="18" charset="0"/>
              </a:rPr>
              <a:t>A user-friendly interface enabling seamless integration into clinical workflows.</a:t>
            </a:r>
            <a:endParaRPr lang="en-IN"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A5D04F73-C39A-BA27-F838-98CB385A9C36}"/>
              </a:ext>
            </a:extLst>
          </p:cNvPr>
          <p:cNvSpPr txBox="1">
            <a:spLocks noGrp="1"/>
          </p:cNvSpPr>
          <p:nvPr>
            <p:ph type="title"/>
          </p:nvPr>
        </p:nvSpPr>
        <p:spPr>
          <a:xfrm>
            <a:off x="152400" y="0"/>
            <a:ext cx="9838553"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PROJECT OVERVIEW</a:t>
            </a:r>
            <a:endParaRPr sz="4000" spc="-10" dirty="0">
              <a:latin typeface="Sitka Text"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6</a:t>
            </a:fld>
            <a:endParaRPr spc="-50" dirty="0">
              <a:latin typeface="Sitka Text" pitchFamily="2" charset="0"/>
            </a:endParaRPr>
          </a:p>
        </p:txBody>
      </p:sp>
      <p:sp>
        <p:nvSpPr>
          <p:cNvPr id="9" name="TextBox 8">
            <a:extLst>
              <a:ext uri="{FF2B5EF4-FFF2-40B4-BE49-F238E27FC236}">
                <a16:creationId xmlns:a16="http://schemas.microsoft.com/office/drawing/2014/main" id="{C24EC614-2A3F-BBE5-7D51-E1855828E999}"/>
              </a:ext>
            </a:extLst>
          </p:cNvPr>
          <p:cNvSpPr txBox="1"/>
          <p:nvPr/>
        </p:nvSpPr>
        <p:spPr>
          <a:xfrm>
            <a:off x="381000" y="1219200"/>
            <a:ext cx="8739145" cy="5293757"/>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chemeClr val="tx1"/>
                </a:solidFill>
                <a:effectLst/>
                <a:latin typeface="Sitka Text" pitchFamily="2" charset="0"/>
                <a:cs typeface="Times New Roman" panose="02020603050405020304" pitchFamily="18" charset="0"/>
              </a:rPr>
              <a:t>Clinicians and Radiologists: </a:t>
            </a:r>
            <a:r>
              <a:rPr lang="en-US" b="0" i="0" dirty="0">
                <a:solidFill>
                  <a:schemeClr val="tx1"/>
                </a:solidFill>
                <a:effectLst/>
                <a:latin typeface="Sitka Text" pitchFamily="2" charset="0"/>
                <a:cs typeface="Times New Roman" panose="02020603050405020304" pitchFamily="18" charset="0"/>
              </a:rPr>
              <a:t>They are the primary end users who would utilize the system for interpreting medical images and making diagnostic decisions</a:t>
            </a:r>
          </a:p>
          <a:p>
            <a:pPr marL="285750" indent="-285750" algn="l">
              <a:buFont typeface="Wingdings" panose="05000000000000000000" pitchFamily="2" charset="2"/>
              <a:buChar char="v"/>
            </a:pPr>
            <a:endParaRPr lang="en-US" b="0" i="0" dirty="0">
              <a:solidFill>
                <a:schemeClr val="tx1"/>
              </a:solidFill>
              <a:effectLst/>
              <a:latin typeface="Sitka Text" pitchFamily="2" charset="0"/>
              <a:cs typeface="Times New Roman" panose="02020603050405020304" pitchFamily="18" charset="0"/>
            </a:endParaRPr>
          </a:p>
          <a:p>
            <a:pPr marL="285750" indent="-285750" algn="l">
              <a:buFont typeface="Wingdings" panose="05000000000000000000" pitchFamily="2" charset="2"/>
              <a:buChar char="v"/>
            </a:pPr>
            <a:r>
              <a:rPr lang="en-US" b="1" i="0" dirty="0">
                <a:solidFill>
                  <a:schemeClr val="tx1"/>
                </a:solidFill>
                <a:effectLst/>
                <a:latin typeface="Sitka Text" pitchFamily="2" charset="0"/>
                <a:cs typeface="Times New Roman" panose="02020603050405020304" pitchFamily="18" charset="0"/>
              </a:rPr>
              <a:t>Medical Researchers: </a:t>
            </a:r>
            <a:r>
              <a:rPr lang="en-US" b="0" i="0" dirty="0">
                <a:solidFill>
                  <a:schemeClr val="tx1"/>
                </a:solidFill>
                <a:effectLst/>
                <a:latin typeface="Sitka Text" pitchFamily="2" charset="0"/>
                <a:cs typeface="Times New Roman" panose="02020603050405020304" pitchFamily="18" charset="0"/>
              </a:rPr>
              <a:t>Researchers in the field of oncology and medical imaging would also be end users. They may use the system for analyzing large datasets of medical images to extract insights, validate findings.</a:t>
            </a:r>
          </a:p>
          <a:p>
            <a:pPr marL="285750" indent="-285750" algn="l">
              <a:buFont typeface="Wingdings" panose="05000000000000000000" pitchFamily="2" charset="2"/>
              <a:buChar char="v"/>
            </a:pPr>
            <a:endParaRPr lang="en-US" dirty="0">
              <a:solidFill>
                <a:schemeClr val="tx1"/>
              </a:solidFill>
              <a:latin typeface="Sitka Text" pitchFamily="2" charset="0"/>
              <a:cs typeface="Times New Roman" panose="02020603050405020304" pitchFamily="18" charset="0"/>
            </a:endParaRPr>
          </a:p>
          <a:p>
            <a:pPr marL="285750" indent="-285750" algn="l">
              <a:buFont typeface="Wingdings" panose="05000000000000000000" pitchFamily="2" charset="2"/>
              <a:buChar char="v"/>
            </a:pPr>
            <a:r>
              <a:rPr lang="en-US" b="1" i="0" dirty="0">
                <a:solidFill>
                  <a:schemeClr val="tx1"/>
                </a:solidFill>
                <a:effectLst/>
                <a:latin typeface="Sitka Text" pitchFamily="2" charset="0"/>
                <a:cs typeface="Times New Roman" panose="02020603050405020304" pitchFamily="18" charset="0"/>
              </a:rPr>
              <a:t>Healthcare Institutions</a:t>
            </a:r>
            <a:r>
              <a:rPr lang="en-US" b="0" i="0" dirty="0">
                <a:solidFill>
                  <a:schemeClr val="tx1"/>
                </a:solidFill>
                <a:effectLst/>
                <a:latin typeface="Sitka Text" pitchFamily="2" charset="0"/>
                <a:cs typeface="Times New Roman" panose="02020603050405020304" pitchFamily="18" charset="0"/>
              </a:rPr>
              <a:t>: Hospitals, clinics, and healthcare institutions would integrate the system into their diagnostic workflows. By using automated tools for cancer detection, they can potentially improve the efficiency of their diagnostic processes and provide better patient care.</a:t>
            </a:r>
          </a:p>
          <a:p>
            <a:pPr marL="285750" indent="-285750" algn="l">
              <a:buFont typeface="Wingdings" panose="05000000000000000000" pitchFamily="2" charset="2"/>
              <a:buChar char="v"/>
            </a:pPr>
            <a:endParaRPr lang="en-US" dirty="0">
              <a:solidFill>
                <a:schemeClr val="tx1"/>
              </a:solidFill>
              <a:latin typeface="Sitka Text" pitchFamily="2" charset="0"/>
              <a:cs typeface="Times New Roman" panose="02020603050405020304" pitchFamily="18" charset="0"/>
            </a:endParaRPr>
          </a:p>
          <a:p>
            <a:pPr marL="285750" indent="-285750" algn="l">
              <a:buFont typeface="Wingdings" panose="05000000000000000000" pitchFamily="2" charset="2"/>
              <a:buChar char="v"/>
            </a:pPr>
            <a:r>
              <a:rPr lang="en-US" b="1" i="0" dirty="0">
                <a:solidFill>
                  <a:schemeClr val="tx1"/>
                </a:solidFill>
                <a:effectLst/>
                <a:latin typeface="Sitka Text" pitchFamily="2" charset="0"/>
                <a:cs typeface="Times New Roman" panose="02020603050405020304" pitchFamily="18" charset="0"/>
              </a:rPr>
              <a:t>Patients: </a:t>
            </a:r>
            <a:r>
              <a:rPr lang="en-US" b="0" i="0" dirty="0">
                <a:solidFill>
                  <a:schemeClr val="tx1"/>
                </a:solidFill>
                <a:effectLst/>
                <a:latin typeface="Sitka Text" pitchFamily="2" charset="0"/>
                <a:cs typeface="Times New Roman" panose="02020603050405020304" pitchFamily="18" charset="0"/>
              </a:rPr>
              <a:t>Although patients may not directly interact with the system, they are indirect beneficiaries. Accurate and early detection of cancer through automated systems can lead to timely intervention, better treatment outcomes, and improved quality of life for patients.</a:t>
            </a:r>
          </a:p>
          <a:p>
            <a:pPr marL="285750" indent="-285750" algn="l">
              <a:buFont typeface="Wingdings" panose="05000000000000000000" pitchFamily="2" charset="2"/>
              <a:buChar char="v"/>
            </a:pPr>
            <a:endParaRPr lang="en-US" sz="1600" b="0" i="0" dirty="0">
              <a:solidFill>
                <a:schemeClr val="tx1"/>
              </a:solidFill>
              <a:effectLst/>
              <a:latin typeface="Sitka Text" pitchFamily="2" charset="0"/>
              <a:cs typeface="Times New Roman" panose="02020603050405020304" pitchFamily="18" charset="0"/>
            </a:endParaRPr>
          </a:p>
          <a:p>
            <a:pPr marL="285750" indent="-285750">
              <a:buFont typeface="Wingdings" panose="05000000000000000000" pitchFamily="2" charset="2"/>
              <a:buChar char="v"/>
            </a:pPr>
            <a:endParaRPr lang="en-IN" sz="1600" dirty="0">
              <a:solidFill>
                <a:schemeClr val="tx1"/>
              </a:solidFill>
              <a:latin typeface="Sitka Text" pitchFamily="2" charset="0"/>
              <a:cs typeface="Times New Roman" panose="02020603050405020304" pitchFamily="18" charset="0"/>
            </a:endParaRPr>
          </a:p>
        </p:txBody>
      </p:sp>
      <p:sp>
        <p:nvSpPr>
          <p:cNvPr id="12" name="object 21">
            <a:extLst>
              <a:ext uri="{FF2B5EF4-FFF2-40B4-BE49-F238E27FC236}">
                <a16:creationId xmlns:a16="http://schemas.microsoft.com/office/drawing/2014/main" id="{9E818B44-0FD7-9023-862C-48C03500DE20}"/>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WHO ARE THE END USERS ?</a:t>
            </a:r>
            <a:endParaRPr sz="4000" spc="-10" dirty="0">
              <a:latin typeface="Sitka Tex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7</a:t>
            </a:fld>
            <a:endParaRPr spc="-50" dirty="0">
              <a:latin typeface="Sitka Text" pitchFamily="2" charset="0"/>
            </a:endParaRPr>
          </a:p>
        </p:txBody>
      </p:sp>
      <p:sp>
        <p:nvSpPr>
          <p:cNvPr id="8" name="TextBox 7">
            <a:extLst>
              <a:ext uri="{FF2B5EF4-FFF2-40B4-BE49-F238E27FC236}">
                <a16:creationId xmlns:a16="http://schemas.microsoft.com/office/drawing/2014/main" id="{A7F3ED8D-E092-7F3D-B213-7AE872DCAF75}"/>
              </a:ext>
            </a:extLst>
          </p:cNvPr>
          <p:cNvSpPr txBox="1"/>
          <p:nvPr/>
        </p:nvSpPr>
        <p:spPr>
          <a:xfrm>
            <a:off x="2670660" y="1307098"/>
            <a:ext cx="9420226" cy="5355312"/>
          </a:xfrm>
          <a:prstGeom prst="rect">
            <a:avLst/>
          </a:prstGeom>
          <a:noFill/>
        </p:spPr>
        <p:txBody>
          <a:bodyPr wrap="square" rtlCol="0">
            <a:spAutoFit/>
          </a:bodyPr>
          <a:lstStyle>
            <a:defPPr>
              <a:defRPr kern="0"/>
            </a:defPPr>
          </a:lstStyle>
          <a:p>
            <a:pPr algn="just"/>
            <a:r>
              <a:rPr lang="en-US" b="0" i="0" dirty="0">
                <a:solidFill>
                  <a:schemeClr val="tx1"/>
                </a:solidFill>
                <a:effectLst/>
                <a:latin typeface="Sitka Text" pitchFamily="2" charset="0"/>
                <a:cs typeface="Times New Roman" panose="02020603050405020304" pitchFamily="18" charset="0"/>
              </a:rPr>
              <a:t>Our solution proposes the development of an advanced cancer detection system leveraging Convolutional Neural Networks (CNN) and Long Short-Term Memory (LSTM) networks. This system will analyze medical images, such as mammograms and MRI scans, to automatically identify cancerous regions with high accuracy and efficiency.</a:t>
            </a:r>
          </a:p>
          <a:p>
            <a:pPr algn="just"/>
            <a:endParaRPr lang="en-US" dirty="0">
              <a:solidFill>
                <a:schemeClr val="tx1"/>
              </a:solidFill>
              <a:latin typeface="Sitka Text" pitchFamily="2" charset="0"/>
              <a:cs typeface="Times New Roman" panose="02020603050405020304" pitchFamily="18" charset="0"/>
            </a:endParaRPr>
          </a:p>
          <a:p>
            <a:pPr algn="just"/>
            <a:r>
              <a:rPr lang="en-US" b="1" i="0" dirty="0">
                <a:solidFill>
                  <a:schemeClr val="tx1"/>
                </a:solidFill>
                <a:effectLst/>
                <a:latin typeface="Sitka Text" pitchFamily="2" charset="0"/>
                <a:cs typeface="Times New Roman" panose="02020603050405020304" pitchFamily="18" charset="0"/>
              </a:rPr>
              <a:t>Key Components of the Solution:</a:t>
            </a:r>
          </a:p>
          <a:p>
            <a:pPr marL="285750" indent="-285750" algn="just">
              <a:buFont typeface="Arial" panose="020B0604020202020204" pitchFamily="34" charset="0"/>
              <a:buChar char="•"/>
            </a:pPr>
            <a:r>
              <a:rPr lang="en-US" i="0" dirty="0">
                <a:solidFill>
                  <a:schemeClr val="tx1"/>
                </a:solidFill>
                <a:effectLst/>
                <a:latin typeface="Sitka Text" pitchFamily="2" charset="0"/>
                <a:cs typeface="Times New Roman" panose="02020603050405020304" pitchFamily="18" charset="0"/>
              </a:rPr>
              <a:t>CNN-LSTM Architecture</a:t>
            </a:r>
          </a:p>
          <a:p>
            <a:pPr marL="285750" indent="-285750" algn="just">
              <a:buFont typeface="Arial" panose="020B0604020202020204" pitchFamily="34" charset="0"/>
              <a:buChar char="•"/>
            </a:pPr>
            <a:r>
              <a:rPr lang="en-US" i="0" dirty="0">
                <a:solidFill>
                  <a:schemeClr val="tx1"/>
                </a:solidFill>
                <a:effectLst/>
                <a:latin typeface="Sitka Text" pitchFamily="2" charset="0"/>
                <a:cs typeface="Times New Roman" panose="02020603050405020304" pitchFamily="18" charset="0"/>
              </a:rPr>
              <a:t>Training on Annotated Datasets</a:t>
            </a:r>
          </a:p>
          <a:p>
            <a:pPr marL="285750" indent="-285750" algn="just">
              <a:buFont typeface="Arial" panose="020B0604020202020204" pitchFamily="34" charset="0"/>
              <a:buChar char="•"/>
            </a:pPr>
            <a:r>
              <a:rPr lang="en-US" i="0" dirty="0">
                <a:solidFill>
                  <a:schemeClr val="tx1"/>
                </a:solidFill>
                <a:effectLst/>
                <a:latin typeface="Sitka Text" pitchFamily="2" charset="0"/>
                <a:cs typeface="Times New Roman" panose="02020603050405020304" pitchFamily="18" charset="0"/>
              </a:rPr>
              <a:t>User-Friendly Interface</a:t>
            </a:r>
          </a:p>
          <a:p>
            <a:pPr marL="285750" indent="-285750" algn="just">
              <a:buFont typeface="Arial" panose="020B0604020202020204" pitchFamily="34" charset="0"/>
              <a:buChar char="•"/>
            </a:pPr>
            <a:endParaRPr lang="en-US" dirty="0">
              <a:solidFill>
                <a:schemeClr val="tx1"/>
              </a:solidFill>
              <a:latin typeface="Sitka Text" pitchFamily="2" charset="0"/>
              <a:cs typeface="Times New Roman" panose="02020603050405020304" pitchFamily="18" charset="0"/>
            </a:endParaRPr>
          </a:p>
          <a:p>
            <a:pPr algn="just"/>
            <a:r>
              <a:rPr lang="en-US" b="1" i="0" dirty="0">
                <a:solidFill>
                  <a:schemeClr val="tx1"/>
                </a:solidFill>
                <a:effectLst/>
                <a:latin typeface="Sitka Text" pitchFamily="2" charset="0"/>
                <a:cs typeface="Times New Roman" panose="02020603050405020304" pitchFamily="18" charset="0"/>
              </a:rPr>
              <a:t>Value Proposition:</a:t>
            </a:r>
          </a:p>
          <a:p>
            <a:pPr algn="just"/>
            <a:r>
              <a:rPr lang="en-US" b="1" i="0" dirty="0">
                <a:solidFill>
                  <a:schemeClr val="tx1"/>
                </a:solidFill>
                <a:effectLst/>
                <a:latin typeface="Sitka Text" pitchFamily="2" charset="0"/>
                <a:cs typeface="Times New Roman" panose="02020603050405020304" pitchFamily="18" charset="0"/>
              </a:rPr>
              <a:t>Improved Diagnostic Accuracy</a:t>
            </a:r>
            <a:r>
              <a:rPr lang="en-US" i="0" dirty="0">
                <a:solidFill>
                  <a:schemeClr val="tx1"/>
                </a:solidFill>
                <a:effectLst/>
                <a:latin typeface="Sitka Text" pitchFamily="2" charset="0"/>
                <a:cs typeface="Times New Roman" panose="02020603050405020304" pitchFamily="18" charset="0"/>
              </a:rPr>
              <a:t>: By automating the process of cancer detection using advanced deep learning techniques, our system offers higher accuracy compared to traditional manual interpretation methods</a:t>
            </a:r>
          </a:p>
          <a:p>
            <a:pPr algn="just"/>
            <a:endParaRPr lang="en-US" dirty="0">
              <a:solidFill>
                <a:schemeClr val="tx1"/>
              </a:solidFill>
              <a:latin typeface="Sitka Text" pitchFamily="2" charset="0"/>
              <a:cs typeface="Times New Roman" panose="02020603050405020304" pitchFamily="18" charset="0"/>
            </a:endParaRPr>
          </a:p>
          <a:p>
            <a:pPr algn="just"/>
            <a:r>
              <a:rPr lang="en-US" b="1" i="0" dirty="0">
                <a:solidFill>
                  <a:schemeClr val="tx1"/>
                </a:solidFill>
                <a:effectLst/>
                <a:latin typeface="Sitka Text" pitchFamily="2" charset="0"/>
                <a:cs typeface="Times New Roman" panose="02020603050405020304" pitchFamily="18" charset="0"/>
              </a:rPr>
              <a:t>Early Detection and Timely Intervention</a:t>
            </a:r>
            <a:r>
              <a:rPr lang="en-US" i="0" dirty="0">
                <a:solidFill>
                  <a:schemeClr val="tx1"/>
                </a:solidFill>
                <a:effectLst/>
                <a:latin typeface="Sitka Text" pitchFamily="2" charset="0"/>
                <a:cs typeface="Times New Roman" panose="02020603050405020304" pitchFamily="18" charset="0"/>
              </a:rPr>
              <a:t>: Early detection of cancer is crucial for successful treatment outcomes.</a:t>
            </a:r>
          </a:p>
          <a:p>
            <a:pPr marL="285750" indent="-285750" algn="just">
              <a:buFont typeface="Arial" panose="020B0604020202020204" pitchFamily="34" charset="0"/>
              <a:buChar char="•"/>
            </a:pPr>
            <a:endParaRPr lang="en-US" i="0" dirty="0">
              <a:solidFill>
                <a:schemeClr val="tx1"/>
              </a:solidFill>
              <a:effectLst/>
              <a:latin typeface="Sitka Text" pitchFamily="2" charset="0"/>
              <a:cs typeface="Times New Roman" panose="02020603050405020304" pitchFamily="18" charset="0"/>
            </a:endParaRPr>
          </a:p>
        </p:txBody>
      </p:sp>
      <p:sp>
        <p:nvSpPr>
          <p:cNvPr id="12" name="object 21">
            <a:extLst>
              <a:ext uri="{FF2B5EF4-FFF2-40B4-BE49-F238E27FC236}">
                <a16:creationId xmlns:a16="http://schemas.microsoft.com/office/drawing/2014/main" id="{AFB21787-8EB4-66D6-B7B6-3CFE9EB7B3B5}"/>
              </a:ext>
            </a:extLst>
          </p:cNvPr>
          <p:cNvSpPr txBox="1">
            <a:spLocks noGrp="1"/>
          </p:cNvSpPr>
          <p:nvPr>
            <p:ph type="title"/>
          </p:nvPr>
        </p:nvSpPr>
        <p:spPr>
          <a:xfrm>
            <a:off x="226558" y="417739"/>
            <a:ext cx="11889242" cy="627992"/>
          </a:xfrm>
          <a:prstGeom prst="rect">
            <a:avLst/>
          </a:prstGeom>
        </p:spPr>
        <p:txBody>
          <a:bodyPr vert="horz" wrap="square" lIns="0" tIns="73279" rIns="0" bIns="0" rtlCol="0">
            <a:spAutoFit/>
          </a:bodyPr>
          <a:lstStyle/>
          <a:p>
            <a:pPr marL="193675">
              <a:lnSpc>
                <a:spcPct val="100000"/>
              </a:lnSpc>
              <a:spcBef>
                <a:spcPts val="105"/>
              </a:spcBef>
            </a:pPr>
            <a:r>
              <a:rPr lang="en-IN" sz="3600" spc="-10" dirty="0">
                <a:latin typeface="Sitka Text" pitchFamily="2" charset="0"/>
              </a:rPr>
              <a:t>YOUR SOLUTION AND ITS VALUE PROPOSTION</a:t>
            </a:r>
            <a:endParaRPr sz="3600" spc="-10" dirty="0">
              <a:latin typeface="Sitka Text"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8">
            <a:extLst>
              <a:ext uri="{FF2B5EF4-FFF2-40B4-BE49-F238E27FC236}">
                <a16:creationId xmlns:a16="http://schemas.microsoft.com/office/drawing/2014/main" id="{48E574CB-0C0D-FF3D-2ACE-4C7314F34AF2}"/>
              </a:ext>
            </a:extLst>
          </p:cNvPr>
          <p:cNvSpPr txBox="1"/>
          <p:nvPr/>
        </p:nvSpPr>
        <p:spPr>
          <a:xfrm>
            <a:off x="2201047" y="1107287"/>
            <a:ext cx="9764395" cy="5355312"/>
          </a:xfrm>
          <a:prstGeom prst="rect">
            <a:avLst/>
          </a:prstGeom>
          <a:noFill/>
        </p:spPr>
        <p:txBody>
          <a:bodyPr wrap="square" rtlCol="0">
            <a:spAutoFit/>
          </a:bodyPr>
          <a:lstStyle>
            <a:defPPr>
              <a:defRPr kern="0"/>
            </a:def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r>
              <a:rPr kumimoji="0" lang="en-US" sz="1800" b="1" i="0" u="none" strike="noStrike" kern="0" cap="none" spc="0" normalizeH="0" baseline="0" noProof="0" dirty="0">
                <a:ln>
                  <a:noFill/>
                </a:ln>
                <a:solidFill>
                  <a:sysClr val="windowText" lastClr="000000"/>
                </a:solidFill>
                <a:effectLst/>
                <a:uLnTx/>
                <a:uFillTx/>
              </a:rPr>
              <a:t>Cutting-Edge Algorithmic </a:t>
            </a:r>
            <a:r>
              <a:rPr kumimoji="0" lang="en-US" sz="1800" b="1" i="0" u="none" strike="noStrike" kern="0" cap="none" spc="0" normalizeH="0" baseline="0" noProof="0" dirty="0" err="1">
                <a:ln>
                  <a:noFill/>
                </a:ln>
                <a:solidFill>
                  <a:sysClr val="windowText" lastClr="000000"/>
                </a:solidFill>
                <a:effectLst/>
                <a:uLnTx/>
                <a:uFillTx/>
              </a:rPr>
              <a:t>Approaches:</a:t>
            </a:r>
            <a:r>
              <a:rPr kumimoji="0" lang="en-US" sz="1800" b="0" i="0" u="none" strike="noStrike" kern="0" cap="none" spc="0" normalizeH="0" baseline="0" noProof="0" dirty="0" err="1">
                <a:ln>
                  <a:noFill/>
                </a:ln>
                <a:solidFill>
                  <a:sysClr val="windowText" lastClr="000000"/>
                </a:solidFill>
                <a:effectLst/>
                <a:uLnTx/>
                <a:uFillTx/>
              </a:rPr>
              <a:t>Our</a:t>
            </a:r>
            <a:r>
              <a:rPr kumimoji="0" lang="en-US" sz="1800" b="0" i="0" u="none" strike="noStrike" kern="0" cap="none" spc="0" normalizeH="0" baseline="0" noProof="0" dirty="0">
                <a:ln>
                  <a:noFill/>
                </a:ln>
                <a:solidFill>
                  <a:sysClr val="windowText" lastClr="000000"/>
                </a:solidFill>
                <a:effectLst/>
                <a:uLnTx/>
                <a:uFillTx/>
              </a:rPr>
              <a:t> solution leverages state-of-the-art deep learning architectures, including Convolutional Neural Networks (CNNs) and Recurrent Neural Networks (RNNs), </a:t>
            </a:r>
            <a:r>
              <a:rPr kumimoji="0" lang="en-IN" sz="1800" b="0" i="0" u="none" strike="noStrike" kern="0" cap="none" spc="0" normalizeH="0" baseline="0" noProof="0" dirty="0">
                <a:ln>
                  <a:noFill/>
                </a:ln>
                <a:solidFill>
                  <a:sysClr val="windowText" lastClr="000000"/>
                </a:solidFill>
                <a:effectLst/>
                <a:uLnTx/>
                <a:uFillTx/>
              </a:rPr>
              <a:t>Long short-term memory (LSTM), </a:t>
            </a:r>
            <a:r>
              <a:rPr kumimoji="0" lang="en-US" sz="1800" b="0" i="0" u="none" strike="noStrike" kern="0" cap="none" spc="0" normalizeH="0" baseline="0" noProof="0" dirty="0">
                <a:ln>
                  <a:noFill/>
                </a:ln>
                <a:solidFill>
                  <a:sysClr val="windowText" lastClr="000000"/>
                </a:solidFill>
                <a:effectLst/>
                <a:uLnTx/>
                <a:uFillTx/>
              </a:rPr>
              <a:t>meticulously fine-tuned and optimized to achieve exceptional levels of accuracy and precision in classifying biomedical text publications.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r>
              <a:rPr kumimoji="0" lang="en-US" sz="1800" b="1" i="0" u="none" strike="noStrike" kern="0" cap="none" spc="0" normalizeH="0" baseline="0" noProof="0" dirty="0">
                <a:ln>
                  <a:noFill/>
                </a:ln>
                <a:solidFill>
                  <a:sysClr val="windowText" lastClr="000000"/>
                </a:solidFill>
                <a:effectLst/>
                <a:uLnTx/>
                <a:uFillTx/>
              </a:rPr>
              <a:t>High-Performance Computing </a:t>
            </a:r>
            <a:r>
              <a:rPr kumimoji="0" lang="en-US" sz="1800" b="1" i="0" u="none" strike="noStrike" kern="0" cap="none" spc="0" normalizeH="0" baseline="0" noProof="0" dirty="0" err="1">
                <a:ln>
                  <a:noFill/>
                </a:ln>
                <a:solidFill>
                  <a:sysClr val="windowText" lastClr="000000"/>
                </a:solidFill>
                <a:effectLst/>
                <a:uLnTx/>
                <a:uFillTx/>
              </a:rPr>
              <a:t>Infrastructure:</a:t>
            </a:r>
            <a:r>
              <a:rPr kumimoji="0" lang="en-US" sz="1800" b="0" i="0" u="none" strike="noStrike" kern="0" cap="none" spc="0" normalizeH="0" baseline="0" noProof="0" dirty="0" err="1">
                <a:ln>
                  <a:noFill/>
                </a:ln>
                <a:solidFill>
                  <a:sysClr val="windowText" lastClr="000000"/>
                </a:solidFill>
                <a:effectLst/>
                <a:uLnTx/>
                <a:uFillTx/>
              </a:rPr>
              <a:t>Powered</a:t>
            </a:r>
            <a:r>
              <a:rPr kumimoji="0" lang="en-US" sz="1800" b="0" i="0" u="none" strike="noStrike" kern="0" cap="none" spc="0" normalizeH="0" baseline="0" noProof="0" dirty="0">
                <a:ln>
                  <a:noFill/>
                </a:ln>
                <a:solidFill>
                  <a:sysClr val="windowText" lastClr="000000"/>
                </a:solidFill>
                <a:effectLst/>
                <a:uLnTx/>
                <a:uFillTx/>
              </a:rPr>
              <a:t> by high-performance computing resources, our solution delivers blazingly fast processing speeds, enabling real-time classification of large-scale biomedical datasets with unparalleled efficiency and scalability.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r>
              <a:rPr kumimoji="0" lang="en-US" sz="1800" b="1" i="0" u="none" strike="noStrike" kern="0" cap="none" spc="0" normalizeH="0" baseline="0" noProof="0" dirty="0">
                <a:ln>
                  <a:noFill/>
                </a:ln>
                <a:solidFill>
                  <a:sysClr val="windowText" lastClr="000000"/>
                </a:solidFill>
                <a:effectLst/>
                <a:uLnTx/>
                <a:uFillTx/>
              </a:rPr>
              <a:t>Dynamic Model Adaptation:</a:t>
            </a:r>
            <a:r>
              <a:rPr kumimoji="0" lang="en-US" sz="1800" b="0" i="0" u="none" strike="noStrike" kern="0" cap="none" spc="0" normalizeH="0" baseline="0" noProof="0" dirty="0">
                <a:ln>
                  <a:noFill/>
                </a:ln>
                <a:solidFill>
                  <a:sysClr val="windowText" lastClr="000000"/>
                </a:solidFill>
                <a:effectLst/>
                <a:uLnTx/>
                <a:uFillTx/>
              </a:rPr>
              <a:t> Through continuous monitoring and dynamic model adaptation techniques, our solution autonomously evolves and adapts to changing research landscapes, ensuring sustained accuracy and relevance over time, even in the face of evolving cancer research trends.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r>
              <a:rPr kumimoji="0" lang="en-US" sz="1800" b="1" i="0" u="none" strike="noStrike" kern="0" cap="none" spc="0" normalizeH="0" baseline="0" noProof="0" dirty="0">
                <a:ln>
                  <a:noFill/>
                </a:ln>
                <a:solidFill>
                  <a:sysClr val="windowText" lastClr="000000"/>
                </a:solidFill>
                <a:effectLst/>
                <a:uLnTx/>
                <a:uFillTx/>
              </a:rPr>
              <a:t>Seamless Integration with Existing Workflows:</a:t>
            </a:r>
            <a:r>
              <a:rPr kumimoji="0" lang="en-US" sz="1800" b="0" i="0" u="none" strike="noStrike" kern="0" cap="none" spc="0" normalizeH="0" baseline="0" noProof="0" dirty="0">
                <a:ln>
                  <a:noFill/>
                </a:ln>
                <a:solidFill>
                  <a:sysClr val="windowText" lastClr="000000"/>
                </a:solidFill>
                <a:effectLst/>
                <a:uLnTx/>
                <a:uFillTx/>
              </a:rPr>
              <a:t> Engineered for seamless integration with existing research and clinical workflows, our solution seamlessly integrates into users' environments, augmenting their capabilities and enhancing productivity without disrupting established processes or workflows</a:t>
            </a:r>
            <a:endParaRPr lang="en-IN" sz="1600" dirty="0">
              <a:solidFill>
                <a:schemeClr val="tx1"/>
              </a:solidFill>
              <a:latin typeface="Sitka Text" pitchFamily="2" charset="0"/>
            </a:endParaRPr>
          </a:p>
        </p:txBody>
      </p:sp>
      <p:sp>
        <p:nvSpPr>
          <p:cNvPr id="16" name="object 21">
            <a:extLst>
              <a:ext uri="{FF2B5EF4-FFF2-40B4-BE49-F238E27FC236}">
                <a16:creationId xmlns:a16="http://schemas.microsoft.com/office/drawing/2014/main" id="{0FA5A863-16A2-F641-D927-DEE572691899}"/>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THE WOW IN YOUR SOLUTION</a:t>
            </a:r>
            <a:endParaRPr sz="4000" spc="-10" dirty="0">
              <a:latin typeface="Sitka Text"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xfrm>
            <a:off x="11277217" y="6473337"/>
            <a:ext cx="430065"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Sitka Text" pitchFamily="2" charset="0"/>
              </a:rPr>
              <a:t>9</a:t>
            </a:fld>
            <a:endParaRPr spc="-25" dirty="0">
              <a:latin typeface="Sitka Text" pitchFamily="2" charset="0"/>
            </a:endParaRPr>
          </a:p>
        </p:txBody>
      </p:sp>
      <p:sp>
        <p:nvSpPr>
          <p:cNvPr id="12" name="TextBox 11">
            <a:extLst>
              <a:ext uri="{FF2B5EF4-FFF2-40B4-BE49-F238E27FC236}">
                <a16:creationId xmlns:a16="http://schemas.microsoft.com/office/drawing/2014/main" id="{3A8A5799-6EB7-8159-773E-880B0188C867}"/>
              </a:ext>
            </a:extLst>
          </p:cNvPr>
          <p:cNvSpPr txBox="1"/>
          <p:nvPr/>
        </p:nvSpPr>
        <p:spPr>
          <a:xfrm>
            <a:off x="237978" y="875488"/>
            <a:ext cx="11263649" cy="6432530"/>
          </a:xfrm>
          <a:prstGeom prst="rect">
            <a:avLst/>
          </a:prstGeom>
          <a:noFill/>
        </p:spPr>
        <p:txBody>
          <a:bodyPr wrap="square">
            <a:spAutoFit/>
          </a:bodyPr>
          <a:lstStyle/>
          <a:p>
            <a:r>
              <a:rPr lang="en-US" b="1" dirty="0">
                <a:latin typeface="Sitka Text" pitchFamily="2" charset="0"/>
                <a:cs typeface="Times New Roman" panose="02020603050405020304" pitchFamily="18" charset="0"/>
              </a:rPr>
              <a:t>Data Preparation:</a:t>
            </a:r>
          </a:p>
          <a:p>
            <a:r>
              <a:rPr lang="en-US" dirty="0">
                <a:latin typeface="Sitka Text" pitchFamily="2" charset="0"/>
                <a:cs typeface="Times New Roman" panose="02020603050405020304" pitchFamily="18" charset="0"/>
              </a:rPr>
              <a:t>Acquire a dataset of medical images (e.g., mammograms, MRI scans) with annotated cancerous regions.</a:t>
            </a:r>
          </a:p>
          <a:p>
            <a:r>
              <a:rPr lang="en-US" dirty="0">
                <a:latin typeface="Sitka Text" pitchFamily="2" charset="0"/>
                <a:cs typeface="Times New Roman" panose="02020603050405020304" pitchFamily="18" charset="0"/>
              </a:rPr>
              <a:t>Split the dataset into training, validation, and test sets.</a:t>
            </a:r>
          </a:p>
          <a:p>
            <a:r>
              <a:rPr lang="en-US" b="1" dirty="0">
                <a:latin typeface="Sitka Text" pitchFamily="2" charset="0"/>
                <a:cs typeface="Times New Roman" panose="02020603050405020304" pitchFamily="18" charset="0"/>
              </a:rPr>
              <a:t>Preprocessing:</a:t>
            </a:r>
          </a:p>
          <a:p>
            <a:r>
              <a:rPr lang="en-US" dirty="0">
                <a:latin typeface="Sitka Text" pitchFamily="2" charset="0"/>
                <a:cs typeface="Times New Roman" panose="02020603050405020304" pitchFamily="18" charset="0"/>
              </a:rPr>
              <a:t>Resize the images to a uniform size to facilitate processing.</a:t>
            </a:r>
          </a:p>
          <a:p>
            <a:r>
              <a:rPr lang="en-US" dirty="0">
                <a:latin typeface="Sitka Text" pitchFamily="2" charset="0"/>
                <a:cs typeface="Times New Roman" panose="02020603050405020304" pitchFamily="18" charset="0"/>
              </a:rPr>
              <a:t>Normalize pixel values to a common scale (e.g., [0, 1]).</a:t>
            </a:r>
          </a:p>
          <a:p>
            <a:r>
              <a:rPr lang="en-US" dirty="0">
                <a:latin typeface="Sitka Text" pitchFamily="2" charset="0"/>
                <a:cs typeface="Times New Roman" panose="02020603050405020304" pitchFamily="18" charset="0"/>
              </a:rPr>
              <a:t>Apply data augmentation techniques such as rotation, flipping, and zooming to increase dataset diversity and improve model generalization.</a:t>
            </a:r>
          </a:p>
          <a:p>
            <a:r>
              <a:rPr lang="en-US" b="1" dirty="0">
                <a:latin typeface="Sitka Text" pitchFamily="2" charset="0"/>
                <a:cs typeface="Times New Roman" panose="02020603050405020304" pitchFamily="18" charset="0"/>
              </a:rPr>
              <a:t>CNN-LSTM Architecture:</a:t>
            </a:r>
          </a:p>
          <a:p>
            <a:r>
              <a:rPr lang="en-US" b="1" dirty="0">
                <a:latin typeface="Sitka Text" pitchFamily="2" charset="0"/>
                <a:cs typeface="Times New Roman" panose="02020603050405020304" pitchFamily="18" charset="0"/>
              </a:rPr>
              <a:t>CNN Component:</a:t>
            </a:r>
          </a:p>
          <a:p>
            <a:r>
              <a:rPr lang="en-US" dirty="0">
                <a:latin typeface="Sitka Text" pitchFamily="2" charset="0"/>
                <a:cs typeface="Times New Roman" panose="02020603050405020304" pitchFamily="18" charset="0"/>
              </a:rPr>
              <a:t>Stack multiple convolutional layers followed by max-pooling layers to extract spatial features from the images.</a:t>
            </a:r>
          </a:p>
          <a:p>
            <a:r>
              <a:rPr lang="en-US" dirty="0">
                <a:latin typeface="Sitka Text" pitchFamily="2" charset="0"/>
                <a:cs typeface="Times New Roman" panose="02020603050405020304" pitchFamily="18" charset="0"/>
              </a:rPr>
              <a:t>Utilize architectures such as VGG, </a:t>
            </a:r>
            <a:r>
              <a:rPr lang="en-US" dirty="0" err="1">
                <a:latin typeface="Sitka Text" pitchFamily="2" charset="0"/>
                <a:cs typeface="Times New Roman" panose="02020603050405020304" pitchFamily="18" charset="0"/>
              </a:rPr>
              <a:t>ResNet</a:t>
            </a:r>
            <a:r>
              <a:rPr lang="en-US" dirty="0">
                <a:latin typeface="Sitka Text" pitchFamily="2" charset="0"/>
                <a:cs typeface="Times New Roman" panose="02020603050405020304" pitchFamily="18" charset="0"/>
              </a:rPr>
              <a:t>, or Inception for feature extraction.</a:t>
            </a:r>
          </a:p>
          <a:p>
            <a:r>
              <a:rPr lang="en-US" b="1" dirty="0">
                <a:latin typeface="Sitka Text" pitchFamily="2" charset="0"/>
                <a:cs typeface="Times New Roman" panose="02020603050405020304" pitchFamily="18" charset="0"/>
              </a:rPr>
              <a:t>LSTM Component:</a:t>
            </a:r>
          </a:p>
          <a:p>
            <a:r>
              <a:rPr lang="en-US" dirty="0">
                <a:latin typeface="Sitka Text" pitchFamily="2" charset="0"/>
                <a:cs typeface="Times New Roman" panose="02020603050405020304" pitchFamily="18" charset="0"/>
              </a:rPr>
              <a:t>Feed the output of the last convolutional layer into an LSTM layer to capture temporal dependencies.</a:t>
            </a:r>
          </a:p>
          <a:p>
            <a:r>
              <a:rPr lang="en-US" dirty="0">
                <a:latin typeface="Sitka Text" pitchFamily="2" charset="0"/>
                <a:cs typeface="Times New Roman" panose="02020603050405020304" pitchFamily="18" charset="0"/>
              </a:rPr>
              <a:t>Configure the LSTM layer to process the sequence of feature vectors extracted by the CNN</a:t>
            </a:r>
          </a:p>
          <a:p>
            <a:r>
              <a:rPr lang="en-US" b="1" dirty="0">
                <a:latin typeface="Sitka Text" pitchFamily="2" charset="0"/>
                <a:cs typeface="Times New Roman" panose="02020603050405020304" pitchFamily="18" charset="0"/>
              </a:rPr>
              <a:t>Evaluation:</a:t>
            </a:r>
          </a:p>
          <a:p>
            <a:r>
              <a:rPr lang="en-US" dirty="0">
                <a:latin typeface="Sitka Text" pitchFamily="2" charset="0"/>
                <a:cs typeface="Times New Roman" panose="02020603050405020304" pitchFamily="18" charset="0"/>
              </a:rPr>
              <a:t>Evaluate the trained model on the test set using metrics such as accuracy, precision, recall, F1-score, and area under the ROC curve (AUC-ROC).</a:t>
            </a:r>
          </a:p>
          <a:p>
            <a:r>
              <a:rPr lang="en-US" dirty="0">
                <a:latin typeface="Sitka Text" pitchFamily="2" charset="0"/>
                <a:cs typeface="Times New Roman" panose="02020603050405020304" pitchFamily="18" charset="0"/>
              </a:rPr>
              <a:t>Generate confusion matrices to assess the model's performance in detecting cancerous and non-cancerous regions.</a:t>
            </a:r>
          </a:p>
          <a:p>
            <a:endParaRPr lang="en-US" sz="1600" dirty="0">
              <a:latin typeface="Sitka Text" pitchFamily="2" charset="0"/>
              <a:cs typeface="Times New Roman" panose="02020603050405020304" pitchFamily="18" charset="0"/>
            </a:endParaRPr>
          </a:p>
        </p:txBody>
      </p:sp>
      <p:sp>
        <p:nvSpPr>
          <p:cNvPr id="10" name="object 21">
            <a:extLst>
              <a:ext uri="{FF2B5EF4-FFF2-40B4-BE49-F238E27FC236}">
                <a16:creationId xmlns:a16="http://schemas.microsoft.com/office/drawing/2014/main" id="{F9037A4F-5989-49DE-D804-9FE4BD50F6AA}"/>
              </a:ext>
            </a:extLst>
          </p:cNvPr>
          <p:cNvSpPr txBox="1">
            <a:spLocks/>
          </p:cNvSpPr>
          <p:nvPr/>
        </p:nvSpPr>
        <p:spPr>
          <a:xfrm>
            <a:off x="0" y="152400"/>
            <a:ext cx="9990953" cy="689548"/>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marL="193675">
              <a:spcBef>
                <a:spcPts val="105"/>
              </a:spcBef>
            </a:pPr>
            <a:r>
              <a:rPr lang="en-IN" sz="4000" spc="-10" dirty="0">
                <a:latin typeface="Sitka Text" pitchFamily="2" charset="0"/>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TotalTime>
  <Words>1150</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Arial Rounded MT Bold</vt:lpstr>
      <vt:lpstr>Calibri</vt:lpstr>
      <vt:lpstr>Sitka Banner Semibold</vt:lpstr>
      <vt:lpstr>Sitka Text</vt:lpstr>
      <vt:lpstr>Trebuchet MS</vt:lpstr>
      <vt:lpstr>Wingdings</vt:lpstr>
      <vt:lpstr>Office Theme</vt:lpstr>
      <vt:lpstr>PowerPoint Presentation</vt:lpstr>
      <vt:lpstr>Cancer detection using CNN  and LSTM</vt:lpstr>
      <vt:lpstr>PowerPoint Presentation</vt:lpstr>
      <vt:lpstr>PROBLEM STATEMENT</vt:lpstr>
      <vt:lpstr>PROJECT OVERVIEW</vt:lpstr>
      <vt:lpstr>WHO ARE THE END USERS ?</vt:lpstr>
      <vt:lpstr>YOUR SOLUTION AND ITS VALUE PROPOSTION</vt:lpstr>
      <vt:lpstr>THE WOW IN YOUR SOLUTION</vt:lpstr>
      <vt:lpstr>PowerPoint Presentation</vt:lpstr>
      <vt:lpstr>RESULTS</vt:lpstr>
      <vt:lpstr>RESULTS</vt:lpstr>
      <vt:lpstr>Conclusion  In conclusion, the developed models, including Convolutional Neural Networks (CNNs) and Long Short-Term Memory (LSTM) networks, exhibit strong performance in classifying biomedical text publications pertaining to different cancer types. Through meticulous data preprocessing, feature engineering, and model selection, we have constructed robust frameworks capable of accurately categorizing diverse research articles into specific cancer categories.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dc:creator>
  <cp:lastModifiedBy>VIGNESH S</cp:lastModifiedBy>
  <cp:revision>6</cp:revision>
  <dcterms:created xsi:type="dcterms:W3CDTF">2024-04-04T13:13:49Z</dcterms:created>
  <dcterms:modified xsi:type="dcterms:W3CDTF">2024-04-05T10:58:13Z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