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7" r:id="rId4"/>
    <p:sldId id="268" r:id="rId5"/>
    <p:sldId id="269" r:id="rId6"/>
    <p:sldId id="270" r:id="rId7"/>
    <p:sldId id="271" r:id="rId8"/>
    <p:sldId id="272" r:id="rId9"/>
    <p:sldId id="273" r:id="rId10"/>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46B9E"/>
    <a:srgbClr val="8FDA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619250" y="1600200"/>
            <a:ext cx="8120088" cy="1370888"/>
          </a:xfrm>
          <a:prstGeom prst="rect">
            <a:avLst/>
          </a:prstGeom>
        </p:spPr>
        <p:txBody>
          <a:bodyPr vert="horz" wrap="square" lIns="0" tIns="16510" rIns="0" bIns="0" rtlCol="0">
            <a:spAutoFit/>
          </a:bodyPr>
          <a:lstStyle/>
          <a:p>
            <a:pPr marL="12700" algn="l">
              <a:lnSpc>
                <a:spcPct val="100000"/>
              </a:lnSpc>
              <a:spcBef>
                <a:spcPts val="130"/>
              </a:spcBef>
            </a:pPr>
            <a:r>
              <a:rPr lang="en-US" sz="4400" b="1" dirty="0" err="1" smtClean="0">
                <a:latin typeface="Trebuchet MS"/>
                <a:cs typeface="Trebuchet MS"/>
              </a:rPr>
              <a:t>Inlustro</a:t>
            </a:r>
            <a:r>
              <a:rPr lang="en-US" sz="4400" b="1" dirty="0">
                <a:latin typeface="Trebuchet MS"/>
                <a:cs typeface="Trebuchet MS"/>
              </a:rPr>
              <a:t> </a:t>
            </a:r>
            <a:r>
              <a:rPr lang="en-US" sz="4400" b="1" dirty="0" smtClean="0">
                <a:latin typeface="Trebuchet MS"/>
                <a:cs typeface="Trebuchet MS"/>
              </a:rPr>
              <a:t>Final Project - Heart Disease Classification   </a:t>
            </a:r>
            <a:endParaRPr lang="en-US" sz="4400" b="1" dirty="0">
              <a:latin typeface="Trebuchet MS"/>
              <a:cs typeface="Trebuchet MS"/>
            </a:endParaRPr>
          </a:p>
        </p:txBody>
      </p:sp>
      <p:sp>
        <p:nvSpPr>
          <p:cNvPr id="8" name="object 8"/>
          <p:cNvSpPr txBox="1"/>
          <p:nvPr/>
        </p:nvSpPr>
        <p:spPr>
          <a:xfrm>
            <a:off x="-260350" y="3657600"/>
            <a:ext cx="4953000" cy="1146468"/>
          </a:xfrm>
          <a:prstGeom prst="rect">
            <a:avLst/>
          </a:prstGeom>
        </p:spPr>
        <p:txBody>
          <a:bodyPr vert="horz" wrap="square" lIns="0" tIns="12700" rIns="0" bIns="0" rtlCol="0">
            <a:spAutoFit/>
          </a:bodyPr>
          <a:lstStyle/>
          <a:p>
            <a:pPr marL="12700" algn="r">
              <a:lnSpc>
                <a:spcPct val="100000"/>
              </a:lnSpc>
              <a:spcBef>
                <a:spcPts val="100"/>
              </a:spcBef>
            </a:pPr>
            <a:r>
              <a:rPr lang="en-IN" sz="2400" b="1" dirty="0">
                <a:solidFill>
                  <a:srgbClr val="2D936B"/>
                </a:solidFill>
                <a:latin typeface="Trebuchet MS"/>
                <a:cs typeface="Trebuchet MS"/>
              </a:rPr>
              <a:t>College Name:</a:t>
            </a:r>
          </a:p>
          <a:p>
            <a:pPr marL="12700" algn="r">
              <a:lnSpc>
                <a:spcPct val="100000"/>
              </a:lnSpc>
              <a:spcBef>
                <a:spcPts val="100"/>
              </a:spcBef>
            </a:pPr>
            <a:r>
              <a:rPr lang="en-IN" sz="2400" b="1" dirty="0">
                <a:solidFill>
                  <a:srgbClr val="2D936B"/>
                </a:solidFill>
                <a:latin typeface="Trebuchet MS"/>
                <a:cs typeface="Trebuchet MS"/>
              </a:rPr>
              <a:t>Department Name:</a:t>
            </a:r>
            <a:endParaRPr lang="en-US" sz="2400" b="1" dirty="0">
              <a:solidFill>
                <a:srgbClr val="2D936B"/>
              </a:solidFill>
              <a:latin typeface="Trebuchet MS"/>
              <a:cs typeface="Trebuchet MS"/>
            </a:endParaRPr>
          </a:p>
          <a:p>
            <a:pPr marL="12700" algn="r">
              <a:lnSpc>
                <a:spcPct val="100000"/>
              </a:lnSpc>
              <a:spcBef>
                <a:spcPts val="100"/>
              </a:spcBef>
            </a:pPr>
            <a:r>
              <a:rPr lang="en-US" sz="2400" b="1" dirty="0">
                <a:solidFill>
                  <a:srgbClr val="2D936B"/>
                </a:solidFill>
                <a:latin typeface="Trebuchet MS"/>
                <a:cs typeface="Trebuchet MS"/>
              </a:rPr>
              <a:t>Presenters:</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5" name="TextBox 14">
            <a:extLst>
              <a:ext uri="{FF2B5EF4-FFF2-40B4-BE49-F238E27FC236}">
                <a16:creationId xmlns:a16="http://schemas.microsoft.com/office/drawing/2014/main" xmlns="" id="{C712F2DC-009F-0815-509C-FAC4FAB592F2}"/>
              </a:ext>
            </a:extLst>
          </p:cNvPr>
          <p:cNvSpPr txBox="1"/>
          <p:nvPr/>
        </p:nvSpPr>
        <p:spPr>
          <a:xfrm>
            <a:off x="4724400" y="3657600"/>
            <a:ext cx="5574918" cy="2308324"/>
          </a:xfrm>
          <a:prstGeom prst="rect">
            <a:avLst/>
          </a:prstGeom>
          <a:noFill/>
        </p:spPr>
        <p:txBody>
          <a:bodyPr wrap="square" rtlCol="0">
            <a:spAutoFit/>
          </a:bodyPr>
          <a:lstStyle/>
          <a:p>
            <a:r>
              <a:rPr lang="en-IN" sz="2400" dirty="0">
                <a:solidFill>
                  <a:schemeClr val="tx1"/>
                </a:solidFill>
              </a:rPr>
              <a:t>Saranathan College of Engineering</a:t>
            </a:r>
          </a:p>
          <a:p>
            <a:r>
              <a:rPr lang="en-IN" sz="2400" dirty="0">
                <a:solidFill>
                  <a:schemeClr val="tx1"/>
                </a:solidFill>
              </a:rPr>
              <a:t>Computer Science and Engineering</a:t>
            </a:r>
            <a:endParaRPr lang="en-US" sz="2400" dirty="0">
              <a:solidFill>
                <a:schemeClr val="tx1"/>
              </a:solidFill>
            </a:endParaRPr>
          </a:p>
          <a:p>
            <a:r>
              <a:rPr lang="en-US" sz="2400" dirty="0" err="1">
                <a:solidFill>
                  <a:schemeClr val="tx1"/>
                </a:solidFill>
              </a:rPr>
              <a:t>S.Reneil</a:t>
            </a:r>
            <a:r>
              <a:rPr lang="en-US" sz="2400" dirty="0">
                <a:solidFill>
                  <a:schemeClr val="tx1"/>
                </a:solidFill>
              </a:rPr>
              <a:t> </a:t>
            </a:r>
            <a:r>
              <a:rPr lang="en-US" sz="2400" dirty="0" smtClean="0">
                <a:solidFill>
                  <a:schemeClr val="tx1"/>
                </a:solidFill>
              </a:rPr>
              <a:t>Joshua(241075</a:t>
            </a:r>
            <a:r>
              <a:rPr lang="en-US" sz="2400" dirty="0">
                <a:solidFill>
                  <a:schemeClr val="tx1"/>
                </a:solidFill>
              </a:rPr>
              <a:t>)</a:t>
            </a:r>
          </a:p>
          <a:p>
            <a:r>
              <a:rPr lang="en-US" sz="2400" dirty="0" err="1" smtClean="0">
                <a:solidFill>
                  <a:schemeClr val="tx1"/>
                </a:solidFill>
              </a:rPr>
              <a:t>S.Sudarsan</a:t>
            </a:r>
            <a:r>
              <a:rPr lang="en-US" sz="2400" dirty="0" smtClean="0">
                <a:solidFill>
                  <a:schemeClr val="tx1"/>
                </a:solidFill>
              </a:rPr>
              <a:t>(241103)</a:t>
            </a:r>
            <a:endParaRPr lang="en-US" sz="2400" dirty="0">
              <a:solidFill>
                <a:schemeClr val="tx1"/>
              </a:solidFill>
            </a:endParaRPr>
          </a:p>
          <a:p>
            <a:r>
              <a:rPr lang="en-US" sz="2400" dirty="0" err="1" smtClean="0">
                <a:solidFill>
                  <a:schemeClr val="tx1"/>
                </a:solidFill>
              </a:rPr>
              <a:t>B.R.Surendran</a:t>
            </a:r>
            <a:r>
              <a:rPr lang="en-US" sz="2400" dirty="0" smtClean="0">
                <a:solidFill>
                  <a:schemeClr val="tx1"/>
                </a:solidFill>
              </a:rPr>
              <a:t>(24105)</a:t>
            </a:r>
            <a:endParaRPr lang="en-US" sz="2400" dirty="0">
              <a:solidFill>
                <a:schemeClr val="tx1"/>
              </a:solidFill>
            </a:endParaRPr>
          </a:p>
          <a:p>
            <a:r>
              <a:rPr lang="en-US" sz="2400" dirty="0" err="1" smtClean="0">
                <a:solidFill>
                  <a:schemeClr val="tx1"/>
                </a:solidFill>
              </a:rPr>
              <a:t>S.Vignesh</a:t>
            </a:r>
            <a:r>
              <a:rPr lang="en-US" sz="2400" dirty="0" smtClean="0">
                <a:solidFill>
                  <a:schemeClr val="tx1"/>
                </a:solidFill>
              </a:rPr>
              <a:t>(241120)</a:t>
            </a:r>
            <a:endParaRPr lang="en-IN"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10"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9" name="TextBox 8">
            <a:extLst>
              <a:ext uri="{FF2B5EF4-FFF2-40B4-BE49-F238E27FC236}">
                <a16:creationId xmlns:a16="http://schemas.microsoft.com/office/drawing/2014/main" xmlns="" id="{D3414BDD-7BA5-F196-3CFF-98670DDA3C79}"/>
              </a:ext>
            </a:extLst>
          </p:cNvPr>
          <p:cNvSpPr txBox="1"/>
          <p:nvPr/>
        </p:nvSpPr>
        <p:spPr>
          <a:xfrm>
            <a:off x="834072" y="2133600"/>
            <a:ext cx="8309928" cy="2246769"/>
          </a:xfrm>
          <a:prstGeom prst="rect">
            <a:avLst/>
          </a:prstGeom>
          <a:noFill/>
        </p:spPr>
        <p:txBody>
          <a:bodyPr wrap="square" rtlCol="0">
            <a:spAutoFit/>
          </a:bodyPr>
          <a:lstStyle/>
          <a:p>
            <a:pPr algn="just"/>
            <a:r>
              <a:rPr lang="en-US" sz="2000" dirty="0"/>
              <a:t>	</a:t>
            </a:r>
            <a:r>
              <a:rPr lang="en-US" sz="2000" dirty="0"/>
              <a:t>Coronary Heart Disease (CHD) remains a critical global health concern, responsible for a substantial portion of cardiovascular-related morbidity and mortality. Identifying individuals at risk of developing CHD is paramount for timely intervention and prevention efforts. This project aims to harness the power of data analysis and predictive modeling to better understand the factors associated with Ten-Year CHD risk and to build a reliable predictive model</a:t>
            </a:r>
            <a:r>
              <a:rPr lang="en-US" sz="2000" dirty="0" smtClean="0"/>
              <a:t>.</a:t>
            </a: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9722" y="475686"/>
            <a:ext cx="6977914" cy="1347805"/>
          </a:xfrm>
          <a:prstGeom prst="rect">
            <a:avLst/>
          </a:prstGeom>
        </p:spPr>
        <p:txBody>
          <a:bodyPr vert="horz" wrap="square" lIns="0" tIns="16510" rIns="0" bIns="0" rtlCol="0">
            <a:spAutoFit/>
          </a:bodyPr>
          <a:lstStyle/>
          <a:p>
            <a:pPr marL="12700">
              <a:spcBef>
                <a:spcPts val="130"/>
              </a:spcBef>
              <a:tabLst>
                <a:tab pos="2727960" algn="l"/>
              </a:tabLst>
            </a:pPr>
            <a:r>
              <a:rPr lang="en-US" sz="4400" dirty="0" smtClean="0"/>
              <a:t>DATASET DESCRIPTION</a:t>
            </a:r>
            <a:r>
              <a:rPr lang="en-US" sz="4400" dirty="0" smtClean="0"/>
              <a:t/>
            </a:r>
            <a:br>
              <a:rPr lang="en-US" sz="4400" dirty="0" smtClean="0"/>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9" name="TextBox 8">
            <a:extLst>
              <a:ext uri="{FF2B5EF4-FFF2-40B4-BE49-F238E27FC236}">
                <a16:creationId xmlns:a16="http://schemas.microsoft.com/office/drawing/2014/main" xmlns="" id="{D3414BDD-7BA5-F196-3CFF-98670DDA3C79}"/>
              </a:ext>
            </a:extLst>
          </p:cNvPr>
          <p:cNvSpPr txBox="1"/>
          <p:nvPr/>
        </p:nvSpPr>
        <p:spPr>
          <a:xfrm>
            <a:off x="533400" y="1242446"/>
            <a:ext cx="9601200" cy="2000548"/>
          </a:xfrm>
          <a:prstGeom prst="rect">
            <a:avLst/>
          </a:prstGeom>
          <a:noFill/>
        </p:spPr>
        <p:txBody>
          <a:bodyPr wrap="square" rtlCol="0">
            <a:spAutoFit/>
          </a:bodyPr>
          <a:lstStyle/>
          <a:p>
            <a:pPr algn="just"/>
            <a:r>
              <a:rPr lang="en-US" sz="2400" dirty="0"/>
              <a:t>	</a:t>
            </a:r>
            <a:r>
              <a:rPr lang="en-US" sz="2000" dirty="0"/>
              <a:t>The dataset under investigation contains information on individuals, including features such as age, education level, gender, smoking status, and various health-related measurements (e.g., cholesterol levels, blood pressure, BMI, and glucose levels). The dataset also includes a crucial target variable, "</a:t>
            </a:r>
            <a:r>
              <a:rPr lang="en-US" sz="2000" dirty="0" err="1"/>
              <a:t>TenYearCHD</a:t>
            </a:r>
            <a:r>
              <a:rPr lang="en-US" sz="2000" dirty="0"/>
              <a:t>," which indicates whether an individual is at risk of developing CHD within the next ten years (1 for at risk, 0 for not at risk).</a:t>
            </a:r>
            <a:endParaRPr lang="en-IN" sz="2000" dirty="0"/>
          </a:p>
        </p:txBody>
      </p:sp>
    </p:spTree>
    <p:extLst>
      <p:ext uri="{BB962C8B-B14F-4D97-AF65-F5344CB8AC3E}">
        <p14:creationId xmlns:p14="http://schemas.microsoft.com/office/powerpoint/2010/main" xmlns="" val="159007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9722" y="475687"/>
            <a:ext cx="6977914" cy="693780"/>
          </a:xfrm>
          <a:prstGeom prst="rect">
            <a:avLst/>
          </a:prstGeom>
        </p:spPr>
        <p:txBody>
          <a:bodyPr vert="horz" wrap="square" lIns="0" tIns="16510" rIns="0" bIns="0" rtlCol="0">
            <a:spAutoFit/>
          </a:bodyPr>
          <a:lstStyle/>
          <a:p>
            <a:r>
              <a:rPr lang="en-US" sz="4400" dirty="0" smtClean="0"/>
              <a:t>SIGNIFICANCE</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3" name="TextBox 12"/>
          <p:cNvSpPr txBox="1"/>
          <p:nvPr/>
        </p:nvSpPr>
        <p:spPr>
          <a:xfrm>
            <a:off x="1023902" y="1928802"/>
            <a:ext cx="9715568" cy="3139321"/>
          </a:xfrm>
          <a:prstGeom prst="rect">
            <a:avLst/>
          </a:prstGeom>
          <a:noFill/>
        </p:spPr>
        <p:txBody>
          <a:bodyPr wrap="square" rtlCol="0">
            <a:spAutoFit/>
          </a:bodyPr>
          <a:lstStyle/>
          <a:p>
            <a:pPr algn="just"/>
            <a:r>
              <a:rPr lang="en-US" dirty="0"/>
              <a:t>This project's significance lies in its potential to contribute to early CHD risk assessment, which can enable targeted interventions and lifestyle modifications for at-risk individuals. Moreover, it underscores the importance of data-driven approaches in healthcare decision-making and highlights the relevance of predictive modeling in preventive medicine</a:t>
            </a:r>
            <a:r>
              <a:rPr lang="en-US" dirty="0" smtClean="0"/>
              <a:t>.</a:t>
            </a:r>
          </a:p>
          <a:p>
            <a:pPr algn="just"/>
            <a:endParaRPr lang="en-US" dirty="0" smtClean="0"/>
          </a:p>
          <a:p>
            <a:pPr algn="just"/>
            <a:endParaRPr lang="en-US" dirty="0"/>
          </a:p>
          <a:p>
            <a:pPr algn="just"/>
            <a:r>
              <a:rPr lang="en-US" dirty="0"/>
              <a:t>In the following sections, we will delve into the dataset, conduct rigorous analysis, build predictive models, and ultimately aim to enhance our understanding of the factors influencing Ten-Year CHD risk.</a:t>
            </a:r>
          </a:p>
          <a:p>
            <a:pPr algn="just"/>
            <a:r>
              <a:rPr lang="en-US" dirty="0"/>
              <a:t/>
            </a:r>
            <a:br>
              <a:rPr lang="en-US" dirty="0"/>
            </a:br>
            <a:endParaRPr lang="en-US" dirty="0"/>
          </a:p>
        </p:txBody>
      </p:sp>
    </p:spTree>
    <p:extLst>
      <p:ext uri="{BB962C8B-B14F-4D97-AF65-F5344CB8AC3E}">
        <p14:creationId xmlns:p14="http://schemas.microsoft.com/office/powerpoint/2010/main" xmlns="" val="159007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9722" y="475687"/>
            <a:ext cx="6977914" cy="693780"/>
          </a:xfrm>
          <a:prstGeom prst="rect">
            <a:avLst/>
          </a:prstGeom>
        </p:spPr>
        <p:txBody>
          <a:bodyPr vert="horz" wrap="square" lIns="0" tIns="16510" rIns="0" bIns="0" rtlCol="0">
            <a:spAutoFit/>
          </a:bodyPr>
          <a:lstStyle/>
          <a:p>
            <a:r>
              <a:rPr lang="en-US" sz="4400" dirty="0" smtClean="0"/>
              <a:t>DATA PREPROCESSING</a:t>
            </a:r>
            <a:endParaRPr lang="en-US"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3" name="TextBox 12"/>
          <p:cNvSpPr txBox="1"/>
          <p:nvPr/>
        </p:nvSpPr>
        <p:spPr>
          <a:xfrm>
            <a:off x="809588" y="1428736"/>
            <a:ext cx="9715568" cy="5078313"/>
          </a:xfrm>
          <a:prstGeom prst="rect">
            <a:avLst/>
          </a:prstGeom>
          <a:noFill/>
        </p:spPr>
        <p:txBody>
          <a:bodyPr wrap="square" rtlCol="0">
            <a:spAutoFit/>
          </a:bodyPr>
          <a:lstStyle/>
          <a:p>
            <a:r>
              <a:rPr lang="en-US" b="1" dirty="0"/>
              <a:t>Data </a:t>
            </a:r>
            <a:r>
              <a:rPr lang="en-US" b="1" dirty="0" smtClean="0"/>
              <a:t>distribution</a:t>
            </a:r>
          </a:p>
          <a:p>
            <a:pPr marL="342900" lvl="8" indent="-342900">
              <a:buFont typeface="Courier New" pitchFamily="49" charset="0"/>
              <a:buChar char="o"/>
            </a:pPr>
            <a:endParaRPr lang="en-US" b="1" dirty="0" smtClean="0"/>
          </a:p>
          <a:p>
            <a:pPr marL="342900" lvl="8" indent="-342900" algn="l">
              <a:buFont typeface="Courier New" pitchFamily="49" charset="0"/>
              <a:buChar char="o"/>
            </a:pPr>
            <a:r>
              <a:rPr lang="en-US" dirty="0" smtClean="0"/>
              <a:t> Age: It follows a normal distribution, indicating symmetrical variation among the age intervals.</a:t>
            </a:r>
          </a:p>
          <a:p>
            <a:pPr marL="342900" lvl="4" indent="-342900" algn="l">
              <a:buFont typeface="Courier New" pitchFamily="49" charset="0"/>
              <a:buChar char="o"/>
            </a:pPr>
            <a:r>
              <a:rPr lang="en-US" dirty="0" smtClean="0"/>
              <a:t> Education: It exhibits a positively skewed distribution, suggesting a lack of symmetry in the data.</a:t>
            </a:r>
          </a:p>
          <a:p>
            <a:pPr marL="342900" lvl="4" indent="-342900" algn="l">
              <a:buFont typeface="Courier New" pitchFamily="49" charset="0"/>
              <a:buChar char="o"/>
            </a:pPr>
            <a:r>
              <a:rPr lang="en-US" dirty="0" smtClean="0"/>
              <a:t>Total Cholesterol (</a:t>
            </a:r>
            <a:r>
              <a:rPr lang="en-US" dirty="0" err="1" smtClean="0"/>
              <a:t>totChol</a:t>
            </a:r>
            <a:r>
              <a:rPr lang="en-US" dirty="0" smtClean="0"/>
              <a:t>), Systolic Blood Pressure (</a:t>
            </a:r>
            <a:r>
              <a:rPr lang="en-US" dirty="0" err="1" smtClean="0"/>
              <a:t>sysBP</a:t>
            </a:r>
            <a:r>
              <a:rPr lang="en-US" dirty="0" smtClean="0"/>
              <a:t>), Diastolic Blood Pressure (</a:t>
            </a:r>
            <a:r>
              <a:rPr lang="en-US" dirty="0" err="1" smtClean="0"/>
              <a:t>diaBP</a:t>
            </a:r>
            <a:r>
              <a:rPr lang="en-US" dirty="0" smtClean="0"/>
              <a:t>), and BMI (Body Mass Index): These variables follow a normal distribution, showing symmetrical differences, and no outliers are present in the data.</a:t>
            </a:r>
          </a:p>
          <a:p>
            <a:pPr marL="342900" lvl="4" indent="-342900" algn="l">
              <a:buFont typeface="Courier New" pitchFamily="49" charset="0"/>
              <a:buChar char="o"/>
            </a:pPr>
            <a:r>
              <a:rPr lang="en-US" dirty="0" smtClean="0"/>
              <a:t>Heart rate and glucose levels follow a normal distribution, but outliers are present in the data.</a:t>
            </a:r>
          </a:p>
          <a:p>
            <a:pPr marL="342900" lvl="4" indent="-342900" algn="l"/>
            <a:endParaRPr lang="en-US" b="1" dirty="0"/>
          </a:p>
          <a:p>
            <a:pPr marL="342900" lvl="4" indent="-342900" algn="l"/>
            <a:r>
              <a:rPr lang="en-US" b="1" dirty="0" smtClean="0"/>
              <a:t>Checking </a:t>
            </a:r>
            <a:r>
              <a:rPr lang="en-US" b="1" dirty="0"/>
              <a:t>for Missing Values</a:t>
            </a:r>
          </a:p>
          <a:p>
            <a:r>
              <a:rPr lang="en-US" dirty="0" smtClean="0"/>
              <a:t>	</a:t>
            </a:r>
            <a:r>
              <a:rPr lang="en-US" dirty="0"/>
              <a:t>The feature 'glucose' stands out with the highest missing data percentage, approximately 9%. While some other features have minimal missing data.</a:t>
            </a:r>
          </a:p>
          <a:p>
            <a:pPr marL="342900" lvl="4" indent="-342900" algn="l"/>
            <a:endParaRPr lang="en-US" dirty="0" smtClean="0"/>
          </a:p>
          <a:p>
            <a:r>
              <a:rPr lang="en-US" b="1" dirty="0" smtClean="0"/>
              <a:t>			</a:t>
            </a:r>
          </a:p>
          <a:p>
            <a:r>
              <a:rPr lang="en-US" b="1" dirty="0"/>
              <a:t>	</a:t>
            </a:r>
          </a:p>
        </p:txBody>
      </p:sp>
    </p:spTree>
    <p:extLst>
      <p:ext uri="{BB962C8B-B14F-4D97-AF65-F5344CB8AC3E}">
        <p14:creationId xmlns:p14="http://schemas.microsoft.com/office/powerpoint/2010/main" xmlns="" val="159007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2215991"/>
          </a:xfrm>
        </p:spPr>
        <p:txBody>
          <a:bodyPr/>
          <a:lstStyle/>
          <a:p>
            <a:r>
              <a:rPr lang="en-US" dirty="0" smtClean="0"/>
              <a:t>Exploratory </a:t>
            </a:r>
            <a:r>
              <a:rPr lang="en-US" dirty="0" smtClean="0"/>
              <a:t/>
            </a:r>
            <a:br>
              <a:rPr lang="en-US" dirty="0" smtClean="0"/>
            </a:br>
            <a:r>
              <a:rPr lang="en-US" dirty="0" smtClean="0"/>
              <a:t>Data</a:t>
            </a:r>
            <a:r>
              <a:rPr lang="en-US" dirty="0" smtClean="0"/>
              <a:t> </a:t>
            </a:r>
            <a:r>
              <a:rPr lang="en-US" dirty="0" smtClean="0"/>
              <a:t>Analysis</a:t>
            </a:r>
            <a:br>
              <a:rPr lang="en-US" dirty="0" smtClean="0"/>
            </a:br>
            <a:endParaRPr lang="en-US" dirty="0"/>
          </a:p>
        </p:txBody>
      </p:sp>
      <p:sp>
        <p:nvSpPr>
          <p:cNvPr id="3" name="TextBox 2"/>
          <p:cNvSpPr txBox="1"/>
          <p:nvPr/>
        </p:nvSpPr>
        <p:spPr>
          <a:xfrm>
            <a:off x="2809852" y="2571744"/>
            <a:ext cx="184731" cy="369332"/>
          </a:xfrm>
          <a:prstGeom prst="rect">
            <a:avLst/>
          </a:prstGeom>
          <a:noFill/>
        </p:spPr>
        <p:txBody>
          <a:bodyPr wrap="square" rtlCol="0">
            <a:spAutoFit/>
          </a:bodyPr>
          <a:lstStyle/>
          <a:p>
            <a:endParaRPr lang="en-US" dirty="0"/>
          </a:p>
        </p:txBody>
      </p:sp>
      <p:sp>
        <p:nvSpPr>
          <p:cNvPr id="5" name="TextBox 4"/>
          <p:cNvSpPr txBox="1"/>
          <p:nvPr/>
        </p:nvSpPr>
        <p:spPr>
          <a:xfrm>
            <a:off x="809588" y="1928802"/>
            <a:ext cx="3612162" cy="646331"/>
          </a:xfrm>
          <a:prstGeom prst="rect">
            <a:avLst/>
          </a:prstGeom>
          <a:noFill/>
        </p:spPr>
        <p:txBody>
          <a:bodyPr wrap="square" rtlCol="0">
            <a:spAutoFit/>
          </a:bodyPr>
          <a:lstStyle/>
          <a:p>
            <a:r>
              <a:rPr lang="en-US" b="1" dirty="0" err="1"/>
              <a:t>Univariant</a:t>
            </a:r>
            <a:r>
              <a:rPr lang="en-US" b="1" dirty="0"/>
              <a:t> Analysis</a:t>
            </a:r>
          </a:p>
          <a:p>
            <a:endParaRPr lang="en-US" dirty="0"/>
          </a:p>
        </p:txBody>
      </p:sp>
      <p:pic>
        <p:nvPicPr>
          <p:cNvPr id="1029" name="Picture 5" descr="C:\Users\TEMP.RV-L1-12.002\Downloads\download.png"/>
          <p:cNvPicPr>
            <a:picLocks noChangeAspect="1" noChangeArrowheads="1"/>
          </p:cNvPicPr>
          <p:nvPr/>
        </p:nvPicPr>
        <p:blipFill>
          <a:blip r:embed="rId2"/>
          <a:srcRect/>
          <a:stretch>
            <a:fillRect/>
          </a:stretch>
        </p:blipFill>
        <p:spPr bwMode="auto">
          <a:xfrm>
            <a:off x="4810116" y="-1"/>
            <a:ext cx="5286412" cy="686448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1477328"/>
          </a:xfrm>
        </p:spPr>
        <p:txBody>
          <a:bodyPr/>
          <a:lstStyle/>
          <a:p>
            <a:r>
              <a:rPr lang="en-US" dirty="0" err="1" smtClean="0"/>
              <a:t>Bivarient</a:t>
            </a:r>
            <a:r>
              <a:rPr lang="en-US" dirty="0" smtClean="0"/>
              <a:t> analysis</a:t>
            </a:r>
            <a:br>
              <a:rPr lang="en-US" dirty="0" smtClean="0"/>
            </a:br>
            <a:endParaRPr lang="en-US" dirty="0"/>
          </a:p>
        </p:txBody>
      </p:sp>
      <p:pic>
        <p:nvPicPr>
          <p:cNvPr id="3" name="Picture 2" descr="Screenshot (3).png"/>
          <p:cNvPicPr>
            <a:picLocks noChangeAspect="1"/>
          </p:cNvPicPr>
          <p:nvPr/>
        </p:nvPicPr>
        <p:blipFill>
          <a:blip r:embed="rId2"/>
          <a:srcRect l="26953" t="16667" r="26171" b="11458"/>
          <a:stretch>
            <a:fillRect/>
          </a:stretch>
        </p:blipFill>
        <p:spPr>
          <a:xfrm>
            <a:off x="2666976" y="1285860"/>
            <a:ext cx="5715040" cy="49292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214290"/>
            <a:ext cx="9764395" cy="738664"/>
          </a:xfrm>
        </p:spPr>
        <p:txBody>
          <a:bodyPr/>
          <a:lstStyle/>
          <a:p>
            <a:r>
              <a:rPr lang="en-US" dirty="0" smtClean="0"/>
              <a:t>Results</a:t>
            </a:r>
            <a:endParaRPr lang="en-US" dirty="0"/>
          </a:p>
        </p:txBody>
      </p:sp>
      <p:sp>
        <p:nvSpPr>
          <p:cNvPr id="15362" name="AutoShape 2" descr="data:image/png;base64,iVBORw0KGgoAAAANSUhEUgAAA4cAAAJdCAYAAACBPwJrAAAAOXRFWHRTb2Z0d2FyZQBNYXRwbG90bGliIHZlcnNpb24zLjcuMiwgaHR0cHM6Ly9tYXRwbG90bGliLm9yZy8pXeV/AAAACXBIWXMAAA9hAAAPYQGoP6dpAADTgklEQVR4nOzdd1gU1/oH8O/sUpelg4INC1JEiNHYW6yxxIYxMTGmmMSYxHSvMeXm3uR300zRa7zRNFNNsWBBjbHX2EsABcEOikiHpTM7vz8IG5Bh2cbuAt/P8+TJ7pxzZl7MBPfdc+a8giRJEoiIiIiIiKhFU9g6ACIiIiIiIrI9JodERERERETE5JCIiIiIiIiYHBIRERERERGYHBIRERERERGYHBIRERERERGYHBIRERERERGYHBIRERERERGYHBIRERERERGYHBIREREREREAB1sHQEREzc+8efMQGxure//yyy9j9uzZBo8/cuQIHnroId37c+fOGXX94cOH49q1awCA9957D9HR0QaNE0URhw4dwsGDB3HixAlkZWUhJycHWq0WHh4eCAwMRGRkJAYMGIChQ4fC0dHRqLiasuvXr2Pt2rXYvXs3rl+/juLiYrRq1QrdunXDhAkTMHLkSAiC0CjXLi0tRUxMDPbu3YvExETk5ubC1dUVrVu3Rr9+/TBlyhR069bNoHN9+umnWLp0qVHXf/755/H000/LtqWlpWHEiBFGna+muXPn4tlnnzV5PBGRJTE5JCIii9JoNNixY0etY+vXrzcqObSFTZs24dNPP8Xly5dl2zMzM5GZmYm4uDisXLkSXl5eeOihhzBr1iy4urpaN1grW716Nd59910UFxfXOp6amorU1FT8/vvvGDBgABYuXAh/f3+LXvvQoUP4xz/+gczMzFrHy8vLkZ+fj+TkZPzwww+YOXMm/vGPf8DJycmi129sfn5+tg6BiEiHySEREVnU1q1bUVJSUuvYhQsXEBcXh6ioKBtFVb+ysjK8+uqr2Lx5c63jHh4eiIqKgo+PD5ydnZGVlYXLly/j0qVLAIC8vDwsWbIEp0+fxpdffmmL0K1izZo1eOONN3TvPTw80K9fP6jVaqSkpCA+Ph4A8Mcff+Cxxx7Dzz//DDc3N4tce8eOHXjuuecgiiIAQKlUomfPnggKCkJ5eTni4uJw+fJlSJKE77//HtnZ2fj4448NnsGMjIw06J6MjIyst02tVmPGjBmG/UAATp8+jTNnzgAAHB0dMXbsWIPHEhE1NiaHRERkUevXr9e9dnFxQWlpqe64vSWH5eXlmDVrFo4fP6471qNHDzz//PPo27cvlEplnTGpqalYt24dvv32WxQVFel+vubo4sWL+Pe//617P2HCBLz99ttQqVS6Y4cOHcLzzz+P/Px8nDt3Dv/5z3/w3nvvmX3tjIwMzJ8/X5cYhoeHY9GiRejUqVOtflu2bMFrr72GkpISbN68Gbfddhsefvhhg64xdOhQs5d0enl54c033zS4/9SpU3Wvhw0bBi8vL7OuT0RkSdyQhoiILCY1NVWXaAmCgPnz5+vaNm/ejPLycluFJmvhwoW1EsPZs2fj119/xYABA2QTQwBo3749nnvuOezYsQN33XWXtUK1if/+97+oqKgAAPTs2RMLFy6slRgCQP/+/fHhhx/q3m/YsAEXLlww+9pffPEFioqKAAD+/v745ptv6iSGADBu3Lha1//ss89QWFho9vUbw/nz55GQkKB7P3nyZNsFQ0Qkg8khERFZzIYNGyBJEgCgd+/euO++++Dj4wOgahnmnj17bBhdbcePH8cPP/yge3///ffj5ZdfNni8j48PlixZgjlz5jRGeDaXlZWFbdu26d7/4x//gEIh/7Fh6NChGDBgAICqTX1+/vlns6//+++/614//vjj8Pb2rrfvqFGj0KNHDwBV99nGjRvNvn5jWLdune61r68vhg4dasNoiIjqYnJIREQWIUlSrSWlkyZNgoODA8aPH687VvPDsa3VfE4wMDCw1iynMQYOHGipkOzKrl27oNVqAQAdO3ZEz5499fafMmWK7vXOnTvNuva1a9dqbUAzZMiQBsfUTLRqJrX2QqvV1kpa7777bjg48OkeIrIvTA6JiMgiTpw4gdTUVACAs7MzxowZAwCYOHGirs/+/fuRk5Njk/hqun79Ovbu3at7f99999VZLtnSHTlyRPe6b9++Dfav2ef69eu4cuWKydfOzs6u9b5t27YNjmnTpo3u9fHjx3XLYe3FH3/8gZs3b+re10ymiYjsBb+yIiIii6g5KzhixAio1WoAQFRUFDp37oyLFy+ioqICsbGxBm8Y0liOHDmiW/4KVM3iUG01nxs0pIZg69at4efnh6ysLN34oKAgk65d87+NKSorK3H58mV07dpVb7+srCxs2LABly9fRnFxMdzd3REQEIBevXrJPt9ojpr/f4SFhSE8PNyi5ycisgQmh0REZLbS0lJs3bpV937SpEm12idNmoRFixYBqNq11NbJYc1NaHx9fdG+fXubxfLnn39iw4YNFj3n0KFDzX6erbpkB1B7Vk6fwMBAXXJ48eJFDB8+3KRrVz+nWu369esNJmvp6em13l+4cKHB5PCXX37BL7/8ItsWERGBp59+GiNHjjQgYv1urf3JWUMisldMDomIyGzbt2+HRqMBUPXBftCgQbXaJ0yYgMWLF0OSJJw9exbnzp1DaGioLUIFUPVMW7UuXbrYLA6gKolZuXKlRc/p7e1tVnJYWlpaq0SHoYXaa/bLz883+fpt27aFl5cX8vLyAFQtR24oOay5TNjc6wPAmTNn8Mwzz2DatGl466236t291hC//fab7s/TwcEBEyZMMCs2IqLGwmcOiYjIbDU3ohk/fnydjTbatm2L3r17y/a3hZqJg4eHhw0jsU/FxcW13js7Oxs0zsXFpd5zGEOhUGDYsGG6919//TUKCgrq7b9nzx6cOnWq1rHqMhhyOnfujKeeegrffvstDhw4gISEBJw8eRKxsbGYP38+AgICdH1Xr16Nd955x+SfBUCtmeHBgwfD19fXrPMRETUWzhwSEZFZMjIy8Mcff+je37qktObxo0ePAgBiY2Mxb948s2ZjzFEzcbD1RjTR0dGIjo62aQy3Kisrq/XeycnJoHE1+9WceTTFE088gU2bNqGiogI3btzArFmz8Mknn6BDhw61+v3+++949dVX64yv7/oPPvigbOF7R0dHhISEICQkBPfddx9efPFF7Nu3DwCwcuVKjBs3DnfccYfRP0fN2p8Al5QSkX3jzCEREZllw4YNupIHnTt3RmRkpGy/MWPG6GagMjMzceDAAavFeCs3Nzfda3NmuJqrW2cKy8vLDRpXs1/NWURTdOnSBQsWLNC9j4+Px9ixYzFz5ky88cYbmD9/PsaMGYPnnnsORUVFuOOOO2rVQqz537gmffUSq6nVaixZsgQdO3bUHfvqq69M+jlq1v708vKqNSNKRGRvmBwSEZFZbq1tWB+1Wo0RI0bo3tuy5qGnp6futb7lii3VrbOpt84k1qfmbJ0lZmQffPBBvPPOO3B1dQVQtQvp0aNHsXr1amzYsEG3ac7AgQPxv//9r1Zyau5yYVdXVzz++OO694cPHzY4Sa6p5pLS8ePHGzwLS0RkC0wOiYjIZHFxcbqSB4IgNLjRRs3kcdeuXfUmZrcuNzX2Q3nN/nKFxmvWzatZsoGquLi41Jr5q96BtCE1+9VMwM1xzz33YNeuXXj22Wdx++23w9vbG46OjmjVqhWGDh2KxYsX4+uvv4arq2utWeCazw2aasCAAbrXJSUluH79ulHjjx8/jqtXr+reT5482eyYiIgaE585JCIik9WcNZQkyajSBWVlZdiyZQumT59ep83d3b3W++LiYqNmXGo+Uyg3g9SrVy+sWbMGQFXB9bS0NLRr187g81uSvZay6NSpExITEwHA4KSoZjmJzp07m3X9mnx8fDB37lzMnTu33j4XLlzQLd8UBKHe5c3G8Pf3r/U+Nze31lLThtT8/yM4OBhRUVFmx0RE1JiYHBIRkUnKy8uxefNms86xfv162eTw1jp3aWlp8PLyMuicOTk5tWaQbj0XAPTt2xeCIOiSiU2bNmHOnDlGRG459ljKAqh65q86OTx79myD/TMyMmrNHFq7REjN3Uq7du0KtVpt9jlLSkpqva9e3mqIsrKyWrU/OWtIRE0Bk0MiIjLJnj17dHXoHBwcEBERYdA4rVaL+Ph4AFUf6C9dulSnhp2/vz9at26NjIwMAEBCQgK6d+9u0Pmrzw1U7UApV0+xbdu2GDJkiK423q+//oqHH37YqA//zV3fvn2xadMmANDtMqvPsWPHdK/btGmDoKCgRotNzpYtW3SvJ06caJFz3poUt2rVyuCxO3bsQGFhIYCq0hyWiomIqDExOSQiIpPU3FBm8ODBWL58ucFjJ0yYgOTkZABVs4cvvvhinT59+vRBbGwsAGDz5s2yM4xyqhMaAIiKiqq3Rt/s2bN1yeH169fx0Ucf4Z///KfBP0O1gwcPYuDAgUaPq2aPpSwAYPjw4fjXv/4FrVaLS5cu4fTp0+jRo0e9/WveDzU3HrKGP/74Q1cuwtnZGVOnTrXIedeuXat73bVrV9lZ6PrU/PMYMGAAWrdubZGYiIgaEzekISIio+Xk5GD//v2698bOitTcuGbjxo265Z013X///brXR48exe+//97geU+ePFkrOXzggQfq7XvHHXfUav/xxx+xePHiBq9RLTc3F88995xRSXFT4ufnh1GjRunef/jhh7L/nQDgwIEDutIkSqXS4ETeEq5fv47XX39d9/6ZZ56pN4mr+SxqQ7Zu3VrrXjLmHr9582at2p/2mPwTEclhckhEREaLjY1FRUUFgKp6csZsRAMAd999NwRBAFD14f7w4cN1+vTq1avWDNTLL7+M7777TnbnUq1Wi/Xr1+OJJ57Q1VyMjIzEmDFj9Mbx6quv4vbbb9e9X7ZsGe6//34cOnQIoijKjklNTcWSJUswYsQIgxLWpuz555+Ho6MjgKqdN1955ZU6dSEPHz6Ml19+Wfd+0qRJCA4Orvecn376KUJDQ3X/6LN48WLExsbK1qLUarXYtm0b7r//ft2GOT169MBjjz1W7/m++eYbPProo/j9999rld2oqbCwEEuWLMFLL72kS4bbtWuHhx56SG+sNW3cuFF3/7i7u2PkyJEGjyUisiUuKyUiIqPV3IVx9OjRRhc8b9OmDe644w7dc2rr169H//796/R777338OCDDyI5ORkVFRV49913sWTJEvTo0QOtWrWCUqlEVlYWTp8+jdzcXN24gIAALF68WLaMRU1OTk749ttv8corr+g2Dzl58iQeeeQReHp6IjIyEr6+vnByckJWVhYuX76sq61Xrb5i681Bly5d8K9//QtvvPEGgKqafXv27EG/fv3g5uaGCxcu4M8//9T1Dw0NrTWLZ674+HgsW7YMzs7O6NatG4KCguDs7Izs7GycPn261gY4ERER+PLLL/X+N5ckCX/88Qf++OMPODk5oWvXrujQoQM8PDxQUVGBtLQ0xMXF1Uocvb298cUXXxh1j9fcfXbs2LH1Lm0mIrI3TA6JiMgo586dq7VRh6kbbUycOFGXHG7btg1vvvlmnUTL09MTv/zyC9566y3ExsZCq9VCo9HoljDKGTJkCN577z34+fkZFIeLiwsWL16MjRs34n//+x+uXLkCAMjPz9d7HX9/fzz66KOYOXOmQddpqqZNmwYAePfdd1FcXIz8/HzZGdP+/ftj4cKFFtkl9FZlZWU4depUrR1JqykUCjzwwAN48cUXjbp2eXk5zpw5gzNnztTbZ/DgwXjnnXeMel7wzJkzuudpAWDKlCkGjyUisjVBqu8BAiIiIhkffPABVqxYAaAqQdq3bx8UCuOfUsjPz8egQYN0y0Tfe+89vc9mXbp0CbGxsTh27BiuXLmC/Px8aLVaeHp6om3btujVqxfGjh1rVn27yspKHDp0CAcPHsSJEyeQmZmJ3Nxc3XXatWuH7t27Y/DgwRg0aBCUSqXJ12pqrl+/jjVr1mD37t24fv06iouL4e/vj4iICEycOBEjR47ULRXW59NPP8XSpUt178+dO1dv39TUVOzfvx+HDx/GhQsXkJ2dDY1GAy8vLwQGBmLw4MEYP368wWUziouLERcXh1OnTuHPP//EtWvXkJeXh7y8PAiCAA8PDwQFBeH222/H3XffjbCwMIPOW9N//vMf/PDDDwCAjh07Nvulx0TUvDA5JCIiIiIiIm5IQ0REREREREwOiYiIiIiICEwOiYiIiIiICEwOiYiIiIiICEwOiYiIiIiICKxz2CyVl5cjLy9P997Z2blFbbdORERERERVRFFEWVmZ7r2XlxecnJxk+zI5bIby8vKQmppq6zCIiIiIiMgOtWrVSvY4l5USERERERERk0MiIiIiIiListJmydnZudb79u3bQ6VS2Sga4Pz58xBFEUqlEsHBwTaLg5oO3jNkLN4zZCzeM2QM3i9kLHu6Z4qLi2s9cnZrrlATk8Nm6NbNZ1QqFdRqtY2iARQKBURRhEKhsGkc1HTwniFj8Z4hY/GeIWPwfiFj2fM9o2+jSi4rJSIiIiIiIiaHRERERERExOSQiIiIiIiIwOSQiIiIiIiIwOSQiIiIiIiIwOSQiIiIiIiIwOSQiIiIiIiI0AzrHIqiiAsXLiAhIQFnzpxBQkICkpKSUFpaCgCYMmUK3n///Ua59s6dO7FhwwYkJCQgMzMTarUaQUFBGDlyJKZPn253NU6IiIiIiIiqNbvk8IUXXsC2bduses2ioiLMmzcPu3btqnU8JycHOTk5OHXqFH788UcsXrwYPXr0sGpsREREREREhmh2yaEoirXee3l5wcvLC5cvX2606z3//PPYv38/AMDPzw/Tpk1DcHAw8vPzsWnTJpw8eRLp6emYPXs2fv75Z3Tp0qVRYiEiIiIiIjJVs0sOo6Ki0KVLF0RERCAiIgLt27dHTEwMXn311Ua53urVq3WJYXBwML777jv4+fnp2mfMmIEPPvgAK1asQH5+Pt58802sXLmyUWIhIiIiIiIyVbNLDufMmWO1a4miiKVLl+reL1y4sFZiWG3evHk4dOgQEhMTcfz4cRw4cACDBg2yWpxEREREREQNaXbJoTUdO3YMmZmZAIA+ffogIiJCtp9SqcTMmTPx2muvAQA2b97M5JCIiIiIyEySVkRpaiJETS6Uam+4tA+HoFDW2+7cNhRl187V6W/OeRQqTwCAWJQLsagAClc1HC+kAA7OULp5Q9JG1DqXPWNyaIZ9+/bpXg8ZMkRv35rtNccRERERkfU0lARY+1yGnsOca5k61phxhvS19PmKkg4ja9sKiIXZumNKd1/4jZ4Ft7B+su0QFICkrdVfHTEImjMHzDrPrZz/+gcAriZs0p3L3jE5NENycrLudWRkpN6+/v7+CAwMRHp6OrKyspCTkwMfH5/GDpGIiKjZ0vfhUa4NwN/HsnJR4RFokWuZ0s/cMaaMtfSHd3v4mYzVUDJh7XMZeg5zrmXqWGPGGdK3Mc6XsfbDOnGLhdnIWPsh1FHDoInbXfcHuyWhEwuzkX94g9nn0af6XK2n/sPuE0Qmh2a4dOmS7nW7du0a7N+uXTukp6cDAC5evMjkkIiI7FZjzDQYu2xL3zX1fXgEUKdN4aIGBEBbogEAuAJwdnZHWeRYICpK78/UmB/grfWh39If3i0VlyXHGhKXvmTC/+5noAruJTtWKCuCUFEBQesIsSgfxedPIHPT/0w6VzVDz2HOtUwda8w4Q/oCsNj5XDpGAYKA0isJsj9zNdmEzgSWOg8AZG1fAVVIb7teYipIkiTZOojGVnO30ilTpuD999+3yHn79OmD/Px8AMDJkyfh5uamt//cuXOxfft2AMDy5csxbNgwi8RxK41Gg3PnzuneK5VKKBSKRrmWISoqKnSvHR0dbRYHNR28Z8hYvGfqIWmhzL4KoawQkrM7RN8OVUuhGqBMT4RzwlYoSgt0x7QuHijrPgZiYLhJ4wDoPacx11SmJ8Ll+CoAgFDzx70lHrk2uWOlvabV+3Mp0xPhcmJ1g2MN7WfKuc2Jy9C+AEyOxVo/U3nYCGi92wKV5RDEir/+XX7Lv/8+LlRWAGI5hMpyoLIMQpmmzrmJrK2k/8MQ/Tpa9ZparbZWub/Q0FCo1WrZvpw5NENxcbHutbOzs56edfsUFRU1SkxyRFGsU//RVmp+gCMyBO8ZMhbvmSqON5KgStwORVmh7pjW2R3F4aNQERCmd5zL6Zg6x4XSArgcX4WiHtGy4xsaJ6e6rbRjX7hcPqKnvQ8kF08IZRooSgvhlJFY1X5r/3p/Kvm26mOufyUkxjB0rCnXsEZchvY1JxZLnad6rHPSTrNiILIHYlEeKjzt9+8pJoctAGcOqanhPUPGanb3jIkzftWU6YnyiVpZIdxOx6C82yhoPQOB8hIIFSUQdP8uhsO1qqVacomXBMDtdAzg4AIINXpIElBZqnecvrbqxLC+ZM/18tEGfmIioqZB6eYFWPnvqVtnDvVhcmgGlUqlW1ZaVlYGBwf9f5xlZWW61w0tQbWk4ODgeqeOrSEuLg4VFRVwdHREVAPPdRABvGfIeM3pnjHlmStJK0IszEFFfiYq8m8iO35TnSWWQI0ZmLPbTYpNl7z9lQgaPc7INiIiOW5RI1CSfATaUk39nRrYTdRgljoPAKWHL7rdOd7qzxze+siZPkwOzeDu7q5LDnNzcxtM+PLy8mqNJSIiqqmhDTO8Bk6Fg7svKguyUJmf+fe/C3Ms9uGFyJ4JziooXdQQnJyhcHSBwskFQvW/nVygcHSu+reTKwRHZ91xQemEzE1LoS0uqPfcSrUP2j72IQSZ1VZnzpxFZWUFHBwc0S08DNe+ngdRk2vSuQBA0moNOkebRz/A9W/mm3QtQ69x61hjxgFosK/CzRuCAIudT+nhi1bjn0Rx156yvy+refadILsLqbEsdR4A8Bs1y643owGYHJqlU6dOSEtLAwCkpaU1uGNpdV8A6Ny5c6PGRkRE9sOQHTwrC7ORvf1bvefJO7jWCtHaJ0f/DnDyaweFmyc08XshlRU3PMgAEgAHNy8EPPAv2Q/XN356C2JRXr3jlW5eaD39n8j45f8a7FfzGoae25y4Ah74FwA02Feh8qzaybUo3+hYTI3LpJ/Jwxcdnllm+ofrsU/qTSb87noMDmov+UZnFSRFBeDoCAe1F/zuetz0c+n6NHwORw8fs65l6lhjxjXU13/M4wBgsfNVJ1huYf3Qeuo/6q608PCF36iqlRYubUMarnPo4Qt1N5k6hw2cRwsBCtk1GnXVPJe9Y3JohpCQEOzfvx8AEB8fj3796v8PnpWVpStj4evryzIWRETNREPlF4wtuWAtgrMKDm5eULiqoXBRQ+mqhuDiBk3cHkjlJfWOU6g80WrKS3VmGm6u+1jvrIz+YISq5xbrofTwRbvHP9L9uaqCuuv98Gio6iv6jXkCzq06yPbxG/OE/g+qY56AS0BHg/rdeg1TxpgytqG+/mNnA2jgw7ueWEyNy+ixZs66GJJMWPNchp7DnGuZOtaYcYb2tfT5qvuqQnrX+ztYrt25bSjKrp2r099n2Ix6z3PBoQs+L7kXTgUX4KEoQYHWFRcr/fDu1NYI8pSqvmABIBblQiwqgMJVjWsXUlDh4Aylm7dNlpKaiqUszHDo0CE88sgjAKrKWvzwww/19l27di1ee+01AEB0dDTee+89i8Qg59Z1xfq2q7WG5vQsEFkH7xkyVmPdM+YkfqqQ3ij8czeytiyzWDwNERycoPTwQ2V+JiDWvxuevhmY+pa2VquviHND4/Tx7DdJ77ItuWvK/tn/9eERkKlz6Fr192B1nUPg71IZEXfdpzc+fddqsM5hAx/CTRljylhD+poTiy1+JlOZUsOzvt8xptYDNSUec67VGHVLTelr6fM1tqy8Eny9MQEH/rwu2x7e0QcLnx0s22ZPn2WMyQ04c2iGPn36wN/fH5mZmTh69CjOnDmDiIiIOv1EUayVOI4bN86aYRIR0V8sVWTdLawfCuP3InPjkjrjqp8PbCyOPm3g6N8ejp7+cPD0h4OHPxw8/eDg6Q+FqzsEQWgwUdM3A9NYMw1A3YStoWVb+q7Z0IyBXBsA3bErGbko9QiEo1PDpagaupax/cwdY8pYQ/qaE4stfiZTCQolXIO62825DD2HOdcydawx4wzpa+nzNZaKSi3W7z2PX3cko6xcfpfPEb3b4+Hx3awcWeNjcliPmrON9c0KKpVKPP3003jrrbcAAK+88gq+++47+Pr61ur30UcfITGxqiZTz549MXiw/DcMRET0N7lEDoDJHxoN3QVUkiRoEvYjc+N/65xDl/g5OgMVZXXaG5vSwxftnlzc4M9s7pI3Uz+gm5Kw6Vv+1dA19X14rK+t+pgoxgFG1MRszA/w1vrQb+kP7411HlsmBUQnz93EF+vicC1TviZ557aeeCo6CmEdm+cjYs0uOUxNTcWaNWtqHas5jXr27FksWrSoVnu/fv3Qv39/k6537733YseOHTh48CBSUlIwadIkTJs2DcHBwcjLy8PmzZtx4sQJAICHhwfefvttk65DRGTPzFkqJPf8R3HysbrLAl3UVZtm1FgW+Peze6r6Y5O00MTvQ2bsp3XaqpM9p9adICgUEIvyUVmUr3dJJgCbJIaAcc9cmTsD0xgzDQ2dk0kBEdnKzZxifLUxAYfi02Xb1a6OeGhcOEb36wilovkW4Wl2yeH169exfPnyetvPnTtXp86Hg4ODycmhg4MDlixZgnnz5mH37t3IzMzEZ599VqdfQEAAFi1ahK5du5p0HSIiS2goiTPlGQ9j6vLJ9b115ziFi1q2dpXcserkzjmwGxwcXaEUy5F+ZiO0pRqIJYXQlmpqJZP1Kc+41GAfWzL1mSsmW0RE+pVXiFi35zxW7UxBeUXdJaSCAIzuG4SZY8PhqW54GXpT1+ySQ1tQq9VYvnw5duzYgQ0bNiA+Ph7Z2dlwc3NDhw4dMGrUKEyfPp21DYmo0RiS1DWUxJlSfL2huny+Y56AqsvtAIDiC6eQvfVLueBrvdVb1Lgejuln4fjX6/r32bQ+havaoORUdqzKA74jH4GDh69NNmIgImoJsvJK8Mv2ZFSKdWvFhnTwwpNTohDSwdsGkdlGs0sO+/btW2dm0BTR0dGIjo42aszIkSMxcuRIs69NRCSnvgTQkKSuoSTO447xKDi+ud529x4j4eDpD7G4ANqSQojFBagsKkDFzct6Y87e+iWsX6TBOuqb4aym9PCF78hHcDPmY5PO7z/2ySZRE4uIqClr46/GlDu7YPXOFN0xd5UTHh7fDaP6dICiGS8hldPskkMioqZK3+xffQmgOmKQbAmA6qROFT4ACkdnaM4c0HttucSwpsLTO0z4iZoWj74T4dqhGxSu7ri59sMGi3E3lPhVLwMVpipM3sGTiIga370jQrD7eCpyCkoxpn9HPDg2HO4qJ1uHZRNMDomIGpm5Sz4B+eLUYmG23tpwAFCc+IcFfoKmodyvC+DZGgEdOlcVdndVQ+mihuDshoxV70LU5NY7VunhC9/hD+r+uxhSjLuhxK9mAWtTd/AkIiLzSZKEY4kZiAr2g4tT3fTHxdkBL0zvCbXKEV3aeVk/QDvC5JCIyECmlFawxJJPwaFlfntpDK2LB4p6TYOjkzO8ZIoN+931uFF1/wwtBWHojqDm7OBJRESmu5apwRfr43Ey6SamjwrFjDFhsv1uC/G3cmT2ickhEZEB5JI8faUVqjd40Zf0eQ26B0oPX+Ts+F7vtaXKcsv9IGZwbhsCR992UKrcoVR5QHBxQ+7uldCWFNY7Runui3ZPVtULTPv8OYiFOY0SW1n3MVW7ntbDlLp/lkj8iIjINkrLKrFqZzLW7bmg22xm7e4UDL+jPQL93Gwcnf1ickhELZIxJRvqS/L0lVbwunMGChpY8pl3YI3edktx7XoHSq+ehVRWXH8nQQAkqd5mpYcv2jz0nzp/Rg6u7vpn5EbPgtLZ9a/Xj+nte6tbd/pUuKoB3JKM/5XcXShXNVjQ3NJF1omIyP5IkoSDcdfx9YYEZOWX1mqrqNTiyw3xePMxPtNdHyaHRNTk6EvsLFHSQVtRBrE4H2JRAcTCXGRurlu7tCF5e1aa90NaiNLDFwH3zEdx8jG9iZln34l6n1+sr/i6MTNy9fW9tc5h9Vi5RA6oZxlvXJxBfx5M9oiImq/UjEJ8vi4Of6Zkybb7eLhg6O3tIEkSBKFl7UJqKCaHRGR/JC0csq/AQSxBiafCoF07qzduqa9NFdoX2tIiaOJ2I3vHt3UuWT3jBwdHoFL/DFRTUp3UGZLEubQNMWnnTGNm5OT6OrcNRdm1c7Jj5RI5JndERFRTcWkFftmejI37LkDU1l0Fo1QImDSkC+4bFQKVi6PMGagak0MiMpkxSzMNHVuUdBiqHZ9DUVoAAEg/GaNL8CRJK1s6QJfYydC1KR0B0YCkz8qJodKrNbSaHEh6rttQIXXPfpOgOXPAoJk7fUmcKcsuqxkzIyfXlwkfEREZS5Ik7D11Dd/EJiCnoEy2T4+u/pg9JRLtW7tbObqmickhEZnEkF04jR1bXbPv1oUe+pI/gxmSGFqaAc/xdXjq0waXfPqPewqA/np4PsNmGJTUNZTEcdklERE1BZfTC7A8Jg5nLmbLtvt5ueLxid0xICqQS0iNwOSQiIwiaUXkHlyLvH2/1mmrTuI8+k6ES9uusuNLr6Wg4MhG2bHVz7zZza9whQMUKndoiwsArWjUUKW7L3xHNVwk3dAln4D+enhM6oiIqKW4nqnB85/sgVZmCamDUoEpd3bBvSNC4OLMVMdY/BMjIoMVJR1G5u9fQ6vRX46g4MhGFFgppsbgN+E5uIXcAYWzCoIg1Ltbqd5zjDa8SDpg2JJOJoBERERAG381+kYE4FB8eq3jPcNa4cnJkWjjr7ZRZE0fk0MiqkPuecCGlj42BX6TnkPurh/11tpTevjCvfsggwqi6yutYGyRdIDJHxERkaEen9gdJ5JuorxCRCsfFZ6Y1B19IwK4hNRMTA6JWrD6ksA6SZDaB1JFqZ4z2T+lhy/cuw2C0sFZf10+PSUbjCqtUAOTPiIiIuMVlVRA5eIgm/C18lFhxl2hKC0XMXV4Vzg7GrYhHunH5JCohZLbFEbhopYt7N7QMlI5Sg8/KJxcap+nvBRigXztIUM0tGunPsY+3yenviSPiR8REZHlaLUSth+9iu+3nMUTkyNxZ892sv2ih8nvb0CmY3JI1AJpEv+Q3ShFLjE0hdLDFx2e+azODJqkFXF16VO1C6DLkCC/KU1Du3bqazP2+T4iIiKyvpTUXCyPiUPy1TwAwDexCejTrTXrE1oJk0OiFkaT+AdurlvUqNeob2mmoFDCb/Qsvcs6PftNQu7p3RBK/97SxphdO/l8HxERUdOTrynDD78lYtuRK7WqQOUUlOGX7cmYNSHCdsG1IEwOiZqxW58pFIsL9JZWMJchdQ4NWdZ5zS8KUsZFOIol6NTtNqN27WTSR0RE1HSIWgm/H76MH7YkQlMiX5M4O68EkiRxsxkrYHJI1EzJPVMIQdFo1/Mech+8Bk41aGlmg8s6BQUqfYMgODoy0SMiImqmki7nYPm6OFxIy5dtb+uvxuwpkegZ2srKkbVcTA6Jmhl9Reohac06t8JVDcHB2eiNXORwho+IiKhlyissw7ebz2DnsVTZdhcnJe4bFYpJQ7rA0aHxvtimupgcEjUjhhapN5X/uKe4kQsRERGZRBS12PLHZazcmoii0krZPoN7tMWsCRHw83K1cnQEMDkkajaKkg5brEj9rSUjbp0d5IwfERERGSMrrwRvfXUYl9MLZNvbt3bHnOhIRAX7WzkyqonJIVETJ2lFlFw5g8zNy8w/maBAqykvwi20L2cHiYiIyGK83Z1lj7s6O+CBu8Jw96BOcFByCamtMTkksnO37jhaM1GT3XTGDK2mvAh1+AAAnB0kIiIiy1EqFZgTHYUF/zugO3Znr3Z49O4I+Hi42DAyqonJIZEdk0v+qstFADB9GamgqLU5jambyhAREREZKqKzL+7s1Q6XrxdgTnQUIjr72jokugWTQyI7cesMYaUmH5nrP6nTTyzMrkoKzaj102rKi1CqPLhslIiIiCwmK68EK2LPYPLQLgjp4C3b56noKDg7KqHkElK7xOSQyA6YtDxUkoy+jiFF6omIiIiMUVGpxYZ9F/Dr9nMoLRdxI7sIHz03BApF3S+yVS6ONoiQDMXkkMjGLLnLqD7GFKknIiIiMsTJczfxxbo4XMss0h1LSc3D9qNXcFe/jrYLjEzC5JDISuQ2lgGArG0rGvW6fJ6QiIiILO1mTjG+2piAQ/Hpsu0xu89jZJ8gKGVmD8l+MTkkakTVCWFR8jFoEvZBW/x3bR+l2geOrTtabKfRWwmuarSe8jJcgyI4W0hEREQWUV4hYt2e81i1MwXlFWKddkEARvcNwsyx4UwMmyAmh0SNpKHnCEVNDkRNjsnnv7VQ/a1ajXsKqk5RJp+fiIiIqKZjZ2/gy/UJSM8ukm0P6eCFJ6dE1bsZDdk/JodEjcAazxH6j3sKAOqWuuAyUiIiIrKgG9lF+HJ9Ao6evSHb7q5ywsPju2FUnw6ym9BQ08HkkMjCJK3YuM8RCgq0mvKiLvlThfSu8ywjl5ESERGRucoqRKzZmYK1u1NQUamt064QgDH9O+LBseFwVznZIEKyNCaHRBZQc7OZSk1eoz1HCFTVKFSHD9C9FxRKuAZ1b7TrERERUctUUSHit0OXZBPD8I4+eHJKJLq087J+YNRomBwSmcmkGoW38BpyHwpP7ah9DkEBSH//MuZyUSIiIrImtcoJD4/rhiWrTuuOebk749G7u+HOnu25hLQZYnJIZAZLPFuo9PCF98Cp8B44tdbyUOe2oSi7do7LRYmIiMhmRvTugN8PX0FKWh7uHtgJD9wVBjdXFrJvrpgcEplI0orI3LLM7PP4jZqlS/puXR7K5aJERETUmCRJwh9x6Qjr6A1fT9c67QqFgGfv7QEJQMdAD+sHSFbF5JDIRHkH1+otJdEQLhMlIiIiW0rNKMTn6+LwZ0oWht7eDvMe7CXbL4hJYYvB5JDIBJJWRN7RzUaPU6g8oO4+BG4hvblMlIiIiGyiuLQCv2xPxsZ9FyBqJQDA3lNpuKt/ECK7+Nk4OrIlJodEJihNTYRUatisoc/IR+Cg9uJzg0RERGRTkiRh76lr+CY2ATkFZXXaP4+Jw39fuhNKpcIG0ZE9YHJIZCRJK6LkUrxBfRWuanj2HseEkIiIiGzqSnoBlq+LQ8IF+d3V/TxdMH10KHcgbeGYHBLVo2btwupZv+LkY0aVrfDoPZ6JIREREdlMUUkFfvo9CZsOXoL2ryWkNTkoBUy5Mxj3jgiBizNTg5aOdwCRDLnahQoXNbQGLiUFqmYNvQdObYzwiIiIiPTSaiXsPpGKbzedRZ6m7hJSAOgZ2gqzp0Sirb/aytGRvWJySHSL+moXGpMYAoD/uKc4a0hERERWd/FaPpbHxCHxco5seytvVzw+KRL9ugdAELiMlP7G5JCoBkkrImvbCrPOwRIVREREZCv5mjL8Y8k+lFdq67Q5OigwdVhXTB0eDBcnpgFUF+8KohpKUxMNfp5QjtfAqfAech9nDImIiMgmPNXOuHtQZ8TsOV/reJ9uAXh8UncE+rnZKDJqCpgcEtVQlHzMrPGunaKYGBIREZFN3TcqBHtOpiGnoBQBvirMnhyJ3t0CbB0WNQFMDon+ImlFaOL3mTxe6eELl/bhFoyIiIiISF6+pgwuzg5wdqz7pbTKxRGzp0QiLaMQU+4MhpNMHyI5TA6J/lKamghtSYHJ4/1GzeKsIRERETUqUSvh98OX8cOWREwc0gX3jw6V7Tcwqo2VI6PmgMkh0V9ETa5B/QQnF0jlpbr33ICGiIiIrCHpcg6WxcTh4rV8AMCanckY1qsdAnz5HCFZBpNDor8o1d4G9Wt9zysQFAqImlwo1d5waR/OGUMiIiJqNLmFpfh201nsOp5a63h5pRZfbUjAG7P62igyam6YHBL9xaV9OJTuvnp3K1V6+MI1KILJIBERETU6UdRi8x+X8NPWJBSVVsr2cXRQoKJShKMDP5uQ+ZgcEv1FUCihjhiE/MMb6u2j7jaIiSERERE1uoQLWfh8XTwup8vvh9C+tTuenBKJ27r6Wzkyas6YHBL9RdKK0Jw5oLeP5uwB+AybwQSRiIiIGkV2fgm+3XQWe06myba7OjvggbtCcfegznBQKqwcHTV3TA6pxZK0YlXRe00uFCpPlGVc1rukFADEgmyUpibCNai7laIkIiKilqBS1CJ2/0X8vC0JJWWibJ87e7XDo3dHwMfDxcrRUUvB5JBapKKkw8jatqLBZFCOobuaEhERERlCU1KB+Z/uQ2qGRra9Y6AH5kRHIaKzr5Ujo5bG4slhRkYGfvvtN5w8eRLp6ekoKCiAKIrYsWNHrX4lJSW4du0aAMDT0xP+/lwvTdZRlHQYGWs/NHm8obuaEhERERlC7eqINn7qOsmhm4sDZowJx7gBHaHkElKyAoslh2VlZfjggw+wevVqVFb+vZuSJEkQBKFOf0mS8MADD6CwsBBdu3bFxo0bLRUKUb20lRXI/O1zk8crPXzh0j7cghERERERAY9P6o5T526ivFILABjRuz0eHt8N3u5cQkrWY5GvIDQaDe6//378/PPPqKiogCRJun/qo1KpMG3aNEiShJSUFCQlJVkiFKJ6FSUdxtUls6Etlt/1yxB+o2ZxMxoiIiKyuABfN9wzvCs6t/XEh88OxgvTezIxJKuzSHI4b948nD17FpIkwc/PDy+99BJWrVqFiRMn6h03YcIE3et9+/ZZIhQiWdVLSbUlpiWGSg9ftJ76D7iF9bNwZERERNQSZOQU491vj2L/qWv19rlnRAg+eWEowjr6WDEyor+Zvaz08OHD2LNnDwRBQHBwML755hv4+fkBANzd3fWODQsLg4+PD3Jzc3Hq1ClzQyGSJWlFZG1bYfJ4n5GPwLP3OM4YEhERkdHKK0TE7DmP1TuSUV6pRfLVXNzRrTVcnet+DHd04HOFZFtm34HVzwoKgoAPP/xQlxgaKiwsDJIk4eLFi+aGQiSrNDXRpF1JgaoZQyaGREREZIqjZ2/gmQ93YeXWJN2zhNn5pfh1+zkbR0Ykz+yZwxMnTkAQBHTv3h1hYWFGj6/epTQ727QP7/rs3LkTGzZsQEJCAjIzM6FWqxEUFISRI0di+vTpUKvVFr1eWloa1qxZgyNHjuDixYvQaDRwcnKCj48PwsPDMWrUKIwbNw6Ojo4WvS7pZ07pCT5jSERERMZKzyrClxvicexshmz77hNpmD46FC5OrCpH9sXsOzIzMxMAEBwcbNJ4F5eqB21LS0vNDUWnqKgI8+bNw65du2odz8nJQU5ODk6dOoUff/wRixcvRo8ePSxyzW+++QaffPIJysvLax2vrKxEcXEx0tLSsH37dixbtgxLlixBSEiIRa5LDTOl9ITSwxd+o2bxGUMiIiIyWGl5JdbsSkHM7vOo+GumsCaFAIwd0AkPjgljYkh2yey7UqutuvGVStNmVzSaqnoubm5u5oYCABBFEc8//zz2798PAPDz88O0adMQHByM/Px8bNq0SVeDcfbs2fj555/RpUsXs675448/4v3339e9v/322zF8+HAEBgZCo9Hg/PnziImJQXFxMS5duoSHHnoIsbGxrO1oJS7tw6F099W7tFRwdUeryS9AKimEUu0Nl/bhnDEkIiIig0iShMMJ6fhqQwJu5pbI9gnv6IM50VHo3NbTytERGc7s5NDHxwfp6em4ceOGSeOTk5MBwGKJ0urVq3WJYXBwML777rtaz0HOmDEDH3zwAVasWIH8/Hy8+eabWLlypcnXKy0txSeffKJ7/5///AfTpk2r0++ZZ57Bww8/jOTkZOTm5uKrr77Cq6++avJ1yXCCQgnnwM4o1pMcetw2HG6de1gvKCIiImoWrmVq8MW6eJw8d1O23cvdGY/e3Q3DerWXrf1NZE/M3pAmJCQEkiTh9OnTKCsrM2rshQsXcP78eQiCgNtuu83cUCCKIpYuXap7v3DhQtkNcubNm4fw8KpC5sePH8eBAwdMvubJkydRVFQEAIiMjJRNDIGqJPrll1/WvT927JjJ1yTjaBL/QHGy/j9vzdkDkLSilSIiIiKipq68QsR3m89i7oe7ZBNDhULAxCGdsfyVERh+RwcmhtQkmJ0cDh06FEDV8tAff/zRqLEffPABJEkCANx5553mhoJjx47pnoHs06cPIiIiZPsplUrMnDlT937z5s0mX7PmRjpBQUF6+9ZsLy4uNvmaZDhJKyLrty8b7CcWZKM0NdEKEREREVFzoFQIOHb2BipFqU5b9y6++O9Ld+KJSZFwc+VGhNR0mJ0cTp48WTc799///hc7d+5scEx5eTlef/117Nu3D4Ig6HYQNde+fft0r4cMGaK3b832muOM5evrq3t9+fJlvX1rtnft2tXka1L9JK2IkisJ0JzZj5IrCShKOWFw4XtzdjUlIiKilkWpVODJ6Khax3w8XDBvRi+8+9RAdAz0sFFkRKYz+5lDV1dXvP7663jppZdQUVGBuXPnYtSoURg/fjxyc//+sJ2UlITMzEycPHkSa9eu1c3wKZVKvP322xaZaq9+fhGoWuKpj7+/PwIDA5Geno6srCzk5OTAx8fH6Gv26tUL3t7eyM3NRUJCAlavXi27tDQnJ0f3bKJCocAjjzxi9LVInqQVUZqaiKLkY9Ak7IO22LBk8Fam7GpKRERELVdkFz8Mub0tDv55HZOGdMF9o0KgcuFMITVdFtlDd+zYscjIyMDChQuh1Wqxfft2bN++HQB0Sd+UKVNqjZEkCUqlEv/617/Qp08fS4SBS5cu6V63a9euwf7t2rVDeno6AODixYsmJYfOzs5466238NJLL6GyshJvvPEGYmJiau1WmpKSgnXr1qGoqAgqlQrvvPMOevXqZfS1qK6ipMPI2rbC5CL31RQqD7i0D7dQVERERNQcSJKEvaeuoSS/DK085BfcPTaxO6aPCkX71u5Wjo7I8gSp+qE/Czh06BD+/e9/48qVK39f4K/k8NbLBAUF4d///jf69+9vqcujT58+yM/PB1C1UUxD5THmzp2rS2KXL1+OYcOGmXzto0eP4u2330ZKSopsu6OjIx577DFMnz4dgYGBJl/HEBqNBufOndO9VyqVUCjMXkFssoqKCt1rR0fLfZumTE+Ey/FVAABT552r78rSXvdAbCP/jCpZX2PdM9R88Z4hY/GeoYbcyC1H7JFsXM4oRVtfJzw22h8KQeD9Qgaxp98xWq0Wovj3xouhoaFQq9WyfS1afbN///7YunUrdu3ahb179+L06dO4efMmNBoNXF1d4evri9tuuw133nkn7rrrLosnLDU3eXF2dm6wf80+1TuOmqp379745z//iffffx9nz56t015RUYGffvoJJSUleOmll+Di4mLW9YwhimKtG8KWav6PYhZJC1X8bwAMTwylevqWduyLUv8QwFKxkUVZ7J6hFoP3DBmL9wzVVFKuxZ64AhxN0aB6buNadjlOXyxGzy5uvF/IaE3pnrFocghUzRSOGDECI0aMsPSp7VZOTg5eeOEFHDlyBJ6ennj11VcxYsQIBAQEoLS0FAkJCfjmm2+wd+9efPfddzh16hS++OILeHtb5xm35jhzqMy6DEVZoXGDHF2Bir8L02odVSiLGgexTQT4HaB9sadv26hp4D1DxuI9Q7fSShJOX9Bg64kcFJVq67TvOJ2PiA6uUKsanoAgsqffMbfOHOpj8eTQllQqlW5ZaVlZGRwc9P94NesyNrQEtT4lJSWYMWMGLl68CE9PT6xatQodO3bUtTs6OqJ///7o378/3n77baxcuRJxcXH4z3/+g48//tikaxorODi43qlja4iLi0NFRQUcHR0RFRXV8AADFMbnItPIMYHT5kNQKCBqcqFUe8OlfTgEhdIi8ZBlNcY9Q80b7xkyFu8ZqulCWh6Wx8Qh6Yr8zuXeagfc1dMTbq5OvF/IIPb0O+bWR870MTs5XL9+PQCgc+fOJv3gZ86c0T2nN3nyZLNicXd31yWHubm5DSZ8eXl5tcaa4qeffsLFixcBALNmzaqVGN5q3rx5iI2NRUFBAbZs2YIFCxbA39/fpOu2dKKRO5IqPXzhGhTBZJCIiIh0CovL8eNvidh66DK0MrtwODoocM/wrgj1LwUkkYXsqdkzOzlcsGABBEHAjBkzTEoON23ahG+++QYKhcLs5LBTp05IS0sDAKSlpTW4Y2l1X6AquTXFnj17dK8HDhyot69KpcLtt9+OvXv3QqvVIj4+HsOHDzfpui2d0s242kF+o2YxMSQiIiIAgFYrYfvRq/h+y1kUFJXL9unTLQBPTO6OAF+3v2aB7GP/BqLGZDfLSi2xaWpISAj2798PAIiPj0e/fv3q7ZuVlaUrY+Hr62tSGQsAuHnzpu61IbOPNfvU3ECHjFOZm2FQP4XKA/5jn4RbWP33AhEREbUcyVdzsTwmDimpebLtgb5ueGJyd/TuFmDdwIjsgO12KWkEgwcP1r3et2+f3r579+7VvR46dKjJ16y5dLU62dTn+vXrutdeXl4mX7clk7Qi8k9ub7CfwtUDHZ79gokhERERAQDKKkS8/fVh2cTQyVGJB8eGYek/hjExpBbL5slhdQkJS5R26NOnj+4ZvqNHj+LMmTOy/URRxA8//KB7P27cOJOvGRISonsdGxurt++VK1cQFxcHAFAoFOjevbvJ123JSlMTodXkNNjPo/dYKBy4Ax0RERFVcXZU4sEx4XWOD4gKxLL5w3HfyFA4OfIxFGq5bJ4cnjp1CgDg5+dn9rmUSiWefvpp3ftXXnkF2dnZdfp99NFHSExMBAD07Nmz1oxjTTExMQgNDUVoaChmzpwp2+fuu++u1X/16tWy/TIzM/HCCy+gsrISAHDnnXdy5tBEokZ+J7FbOfkENnIkRERE1NSM6huE4PZeAIC2/mq8Nbs/Xn24D1r5qGwbGJEdMOqZw2PHjtXblpGRobe9psrKSmRkZGDr1q1ISUmBIAiIiIgwJpR63XvvvdixYwcOHjyIlJQUTJo0CdOmTUNwcDDy8vKwefNmnDhxAgDg4eGBt99+26zrDRo0CHfddRd+//13SJKEN954Axs3bsSIESPQunVrlJWVISEhARs2bEBBQdUOm15eXliwYIHZP2tLpVB5GtRPqbZOHUkiIiKyL3mFZRAEwFNdtyahUiHgqegoxJ3PwqQhXeDoYPO5EiK7YVRyOHPmTNktfCVJwo4dO7Bjxw6TA4mOjjZ5bE0ODg5YsmQJ5s2bh927dyMzMxOfffZZnX4BAQFYtGgRunbtavY1P/roI6jVaqxduxZA1ZLWo0ePyvbt1KkTFi1ahKCgILOv2xIVJR1G5u9fN9hP4eoOl/Z1l40QERFR8yWKWmz54zJWbk1E74gAvPxAL9l+IR28EdKBXyIT3cro3Urr21XU1N1GBUHA7NmzMWTIEJPGy1Gr1Vi+fDl27NiBDRs2ID4+HtnZ2XBzc0OHDh0watQoTJ8+3eTahrdycnLCu+++i5kzZyImJgYnT55EWloaNBoNHB0d4ePjg+7du2PEiBEYO3YsnJycLHLdlqYo6TAy1n5oYG/zd78lIiKipuPMxWwsj4nD5fSqlVp7TqRhTL+OiOjsa+PIiJoOo5LD3r171zl27NgxCIIAf39/g2bDBEGAs7MzvLy80LVrV4wePVpv4XhzjBw5EiNHjjR5fHR0tFEzmuHh4Xj99ddNvh7VT9KKyNq2wuD+2hINSlMT4RrETX+IiIias5yCUnwTewZ7TqbVaVseE4fFLw6FUsmlo0SGMCo5rLnDZ7WwsDAAwOjRo/HGG29YJiqiW5SmJkIsrLu5kD6GblxDRERETU+lqEXs/ov4eVsSSsrkC9R3bOOBsgoRKiaHRAYxelmpHEsUsCfSx5REjxvSEBERNU9/pmTi83VxSM3QyLZ3DPTAnOgoLiklMpLZyWFSUpIl4iDSy9hET+nhyw1piIiImpmsvBJ8vTEBB/68Ltvu5uKAGWPCMW5ARy4lJTKBRWYOiRqbc9tQQFAAktag/n6jZkFQsIgtERFRc1BRKWL93gv4dUcyysrll5CO7N0BD4/vBi/3uuUriMgwTA6pSSi7ds6gxFCh8oD/2CfhFtbPClERERFRY6uo1OKFRXtx9UahbHuXdp6YEx2FsCAfK0dG1Pw0anJYWFiIoqIiaLWGzfa0adOmMcOhJszQZw59Rz3CxJCIiKgZcXRQoGdoqzrJodrVEQ+NC8fofh2hVNStw01ExrNocnjt2jX88ssv+OOPP5CcnIzKykqDxwqCgLNnz1oyHGpGKnLSDern4M4Hz4mIiJqb+0eHYu/JNOQWlkEQgNF9gzBzbDg81VxCSmRJFksOv/76ayxevFiXEHIHU7KUoqTDyN33a4P9uAkNERFR06bVSlDIzAKqXBwxa0IEYg9cxJzoKHRtzx3JiRqDRZLDr776Ch999JHuvUqlgiAIKCoqgiAICAwMRFFREQoKCnRJoyAIcHZ2ho8P14dT/SStiKxtKwzqy01oiIiImqYb2UX4cn0CQoK8cN/IUNk+Q3u2w5Db28kmj0RkGWbv8Zueno7FixcDqEoKFy1ahOPHj2Py5Mm6Prt27cKRI0dw7NgxfP7557jzzjshSRIqKysxffp07Nq1C7t27TI3FGqGSlMTIRZmN9jPa8h9fNaQiIioiSktr8TKrUl4euEuHD17A6t2pOBmTrFsX0EQmBgSNTKzk8NffvkFlZWVEAQBb775JsaOHQuFQv60arUaQ4cOxfLly/HJJ58AABYtWoSlS5eaGwY1U3mHNxrUz8knsJEjISIiIkuRJAmH4tPxzMJd+GX7OVRUVm1eWF4h4quNCTaOjqjlMjs5PHLkCADA29sbkyZNMnjcuHHj8Oqrr0KSJCxbtgxJSUnmhkLNjCbxD5ScP2FQX6Wazx4QERE1BdcyNfj3V4fx7rdHcTO3pE574uUc5BWW2SAyIjI7OUxNTYUgCIiKioIgyE/117dr6QMPPAB/f39otVqsWbPG3FCoGZG0IrJ++9KgvgqVBzeiISIisnOlZZX4bvNZzP1wF04m3azTrlAImDikM5a/MoKF7IlsxOwNafLz8wEArVq1qnXcyclJ97q0tBRqtbrOWEEQcMcdd+C3337TzUASAVXPGmpLCgzqq+4+hBvREBER2SlJknDgz+tYsTEBWfmlsn0iOvtiTnQUOgZ6WDk6IqrJ7OTQ0dERoijWOe7m5qZ7fePGDQQHB8uOV6lUAICMjAxzQ6FmxNCi9wDgFtK7ESMhIiIiU129UYAv1sfjz5Qs2XYfDxfMmhCBIbe3rXcFGhFZj9nJoa+vL65duwaNRlPreLt27XSvz5w5U29ymJqaCqBqdpGomkLlaWA/LiklIiKyN6KoxbebzyJ2/0WI2rq1r5UKAZOGdMF9o0KgcnG0QYREJMfsZw6Dg4MhSRKuXLlS63h4+N8f2Ddv3iw79tKlSzh58iQEQaizLJVarqKkw7i54b8G9fUb8wSXlBIREdkZpVKBa5ka2cTwtq5++HTeMDw6IYKJIZGdMTs57NmzJwDg/PnzKC8v1x0PDQ1Fx44dIUkS9u/fj2XLltVafpqWloaXX35Zt1lN3759zQ2FmoGipMPIWPshtEV5Dfb17DcJ6vABjR8UERERGe2JSZFwdPj7o6aflysWPNQb//fkALRv7W7DyIioPmYnhwMHDgQAlJeX19lU5sknn9S9XrJkCQYMGIDp06dj8uTJuOuuu5CYmAgAUCqVeOSRR8wNhZo4SSsia9uKBvspXD3QKvpl+I54yApRERERkSkC/dwQPSwYDkoB00Z0xbL5wzHwtjZ8tpDIjpn9zGFERAS6d++OGzduYPfu3Rg8eLCubcqUKTh69CjWrVsHoGpn0z///BNA1c5VAKBQKPDPf/4TXbt2NTcUauJKUxMhFmY32K/VlBeh6hRlhYiIiIioPlqthN0nUuGuckKfiADZPvcM74phvdqjrX/dXeuJyP6YnRwC0Fuj8L333kOPHj2wYsUKXLlyRZcUCoKA2267Dc8//zz69+9viTCoiTN0h1JtcX4jR0JERET6XEjLw/KYOCRdyYWfpwuigv3g4lz3Y6WLkwMTQ6ImxCLJYUPuu+8+3Hfffbhx4wZu3rwJQRDQrl07eHt7W+Py1EQo1YbdD4b2IyIiIssqLC7HD78l4vdDl1G910xWfilW7UzGQ+O62TY4IjKbVZLDagEBAQgIkF92QCQWFwCCAEh1dzarpvTwZekKIiIiK9NqJWw/egXfbU5EYXF5nfZ1e85j/MBO8PV0tUF0RGQpZieHc+fOrTqRgwM+/PBDODpyS2IyXlHSYdyM+bjBfn6jZrF0BRERkRUlX83F8pg4pKTmybYH+rrhicndmRgSNQNmJ4c7duyAIAjo378/E0MyiUG7lAoKtJryItzC+lknKCIiohYuX1OG77ckYvvRK7KLepwclbh3ZFdMGRoMJ0d+cUvUHJidHHp6eqKgoABt27a1RDzUAhm0S6mkhVLlYZ2AiIiIWjBRK+H3w5fxw5ZEaEoqZPsMiArEYxO6o5WPysrREVFjMjs5bNWqFQoKClBSUmKJeKgFqixouHyFMf2IiIjINEmXc7AsJg4Xr8nvDN7WX43ZUyLRM7SVlSMjImswOzns168fUlJSEB8fb4l4qAUSiwss2o+IiIiMp9VKWLr6NK7cKKzT5uKkxPRRoZg4pAscHRQ2iI6IrMHs/7unTp0KpVKJq1evYteuXZaIiVoYpZthy0UN7UdERETGUygEzJ4SWef4kB5tseyVEZg6vCsTQ6Jmzuz/w8PCwjBnzhxIkoQFCxbgxIkTloiLWhAHd1+L9iMiIiLTRAX7Y3CPqn0k2rd2xztPDcA/Zt4BPy/uRErUElikzuGzzz4LlUqFRYsW4aGHHsKYMWMwduxYdO/eHT4+PnBycrLEZaiZcmkfDqW7r95NaVjfkIiIyDKy80tQWi6irb9atn3WhAiEBnlj/MBOcFByppCoJTE7OQwPr/2BXZIkbNmyBVu2bDHqPIIg4OzZs+aGQ02QoFBCHTEI+Yc31NtH3W0Q6xsSERGZoVLUInb/Rfy8LQlBAR74YO5gKBRCnX5+Xq6YNKSLDSIkIlsz++sg6ZbCN4Ig1Goz5h9qmSStCM2ZA3r7aM4egKQVrRQRERFR8/JnSiae+3g3VsSeQUmZiKQrudh9ItXWYRGRnbHIslImdmQOQ+ocigXZKE1NhGtQdytFRURE1PRl5pZgRWwCDvx5vU7bt5vOom/3QKhdHW0QGRHZI7OTw6SkJEvEQS2YqMm1aD8iIqKWrqJSxPq9F/DrjmSUlcuvvOndrTW/4CeiWiwyc0hkDoXK06L9iIiIWrKTSTfxxfo4XMsskm3v0s4Tc6KjEBbkY+XIiMjeMTkkIiIiagYycorx9cYEHIpPl213Vzli5rhuGN03CEqZjWiIiJgcks1pi/Mt2o+IiKglKa8QEbPnPFbvSEZ5pbZOuyAAd/XriJljw+HhxvJiRFQ/Jodkc0q1t0X7ERERtRSSJOHVzw4g+WqebHtoB288GR2Jru35dygRNYzJIdmcS/twKN199e5YqvTwhUv78HrbiYiIWiJBEDCyd4c6yaGHmxMeGd8NI3p3kK1lSEQkx+w6h0TmEhRK+I2epbeP36hZEBRKK0VERETUdIzu1xFd2lVt2qYQgLsHdsLnC0ZgVN8gJoZEZBTOHJL9cHACKstrHVK4usN/3By4hfWzUVBERES2J0kSKkUtHB3qflGqVAiYMyUK32w6gyenRKFzW+7uTUSmYXJINleUdBgZaz+UbdOWFFo5GiIiIvtyLVODL9bFw9vDGS9M7ynbJ6yjD95/ZhAEgTOFRGQ6JodkU5JWRNa2FXr7ZG1fAVVIby4rJSKiFqW0rBK/7kjG+r3nUSlWFasf068jwjrK1ydkYkhE5uIzh2RTpamJejeiAQCxIBulqYlWioiIiMi2JEnC/tPX8NQHO7FmV4ouMQSAZTFxELWSntFERKbjzCHZlKjJtWg/IiKipuzqjQJ8sT4ef6ZkybbnFZYhI7sIbfzVVo6MiFoCJodkU6xxSEREBBSXVuDnbecQu/+i7MygUiFg0pAuuG9UCFQujjaIkIhaAiaHZFOscUhERC2ZJEnYe+oavolNQE5BmWyfHl39MXtKJNq3drdydETU0jA5JJuqrnFY326lAGscEhFR83Q5vQDLY+Jw5qL8F6R+Xq54fFJ3DIgM5GYzRGQVjZIcJiYm4sSJE0hPT0dBQQFEUcS7777bGJeiZsAtrB/8xj6JrN8+r3Vc6e4Dv9GPscYhERE1K5IkYUXsGWzcfxFamSWkDkoFoocFY9rwrnBx5vf4RGQ9Fv2Ns3XrVixduhQXLlzQHZMkCYIg1EkOs7KyMHnyZIiiiF69emHp0qWWDIWaGFVw3bpNbR/7GA5uHjaIhoiIqPEIggCtJMkmhr3CWmH25EhuOENENmGxUhZvvvkmXnzxRVy4cAGSJOn+qY+fnx/69++P3Nxc7Nq1CxkZGZYKhZqg4vMn6xy79tXLKEo6bINoiIiIGtcDo8Pg5e6se9/KR4U3Hu2Dfz3ej4khEdmMRZLDRYsWYdWqVbqEcNCgQZg3bx769u2rd9zkyZMB/PUw9t69lgiFmqCipMN1lpQCgKjJQcbaD5kgEhFRs+Pm6ohH7+4GRwcF7h8dis/mD0ff7ny2kIhsy+xlpZcvX8bXX38NAPDw8MCnn36qSwrT09Nx5MiResf269cPrq6uKC0txZEjR3DvvfeaGw41MZJWRNa2FXr7ZG1fAVVIb25KQ0RETYZWK2H70auorBQxflBn2T7DerVHZBd/+Hu7Wjk6IiJ5ZieHv/76KyorKyEIAv7v//6vwdnCmpRKJUJDQ3H69GmcP3/e3FCoCSpNTdRbxgIAxIJslKYmwjWou5WiIiIiMl3y1Vwsj4lDSmoenJ2U6BMRKJsACoLAxJCI7IrZy0oPH65a8tehQwfcddddRo9v27YtAODGjRvmhkJNUGWB/sTQ2H5ERES2kq8pw9LVpzFvyT6kpOYBAMrKRayITbBtYEREBjJ75vD69esQBAFRUVEmjVerqx66LioqMjcUaoJKLscb1E8sLmjkSIiIiEwjaiX8fvgyftiSCE1JRZ32A39ex73X89GpjacNoiMiMpzZyWFxcTEAQKVSmTS+tLQUAODs7NxAT2puJK0IzbmjBvVVsqQFERHZoaTLOVgWE4eL1/Jl29v6q/HklEgmhkTUJJidHHp5eSErKwu5ubkmjb969SoAwMfHx9xQqIkpTU0EygybMXZw923kaIiIiAyXW1iK7zafxc5jqbLtLk5KTB8ViolDusDRwWKVw4iIGpXZyWGHDh2QmZmJuLg4o8fm5uYiISEBgiAgLCzM3FCoiRE1hn2hoHBVw6V9eCNHQ0RE1DBR1GLzH5fw09YkFJVWyvYZ0qMtHp0QAT8vbjZDRE2L2cnhwIEDceLECWRkZGDHjh0YOXKkwWO/+OILVFRUQBAEDBgwwNxQqIlRqr0N6ufRezzLWBARkc0lXMjC5+vicTld/jn49q3dMSc6ElHB/laOjIjIMsxODqOjo/H555+jvLwcb731FsLCwtCuXbsGx61btw7ffvstBEGAh4cHJk2aZG4odezcuRMbNmxAQkICMjMzoVarERQUhJEjR2L69Om6zXAs7ezZs4iNjcWhQ4dw48YNaDQaeHt7w9/fHz169ECfPn0watQoKJUtO+ERiwsAQQAkqd4+Clc1vAdOtWJURERE8tbsSpFNDF2dHfDAXWG4e1AnOCi5hJSImi6zk8OAgADMmjULy5YtQ1ZWFu655x7MnTsX48ePr9O3rKwMJ0+exM8//4zt27dDkiQIgoDnnnvO5A1t5BQVFWHevHnYtWtXreM5OTnIycnBqVOn8OOPP2Lx4sXo0aOHxa6r0WjwzjvvYN26dZBuSXhu3ryJmzdv4syZM1i5ciWOHTsGD4+Wu8lKUdJh3Iz5uMF+/uOe4qwhERHZhdmTI/HMh7tRKWp1x4b1aodH746At4eLDSMjIrIMs5NDAHjuuedw4cIFbNu2Dfn5+XjnnXfwzjvvwNHRUdend+/e0Gg0uvfVydPkyZMxY8YMS4QBABBFEc8//zz2798PAPDz88O0adMQHByM/Px8bNq0CSdPnkR6ejpmz56Nn3/+GV26dDH7unl5eXjssceQkFBVy6h169YYPXo0QkND4e7ujqKiIly5cgUHDx7EmTNnzL5eUyZpRWRtW6G/k6BAqykvwi2sn3WCIiIiakAbfzWm3NkFq3emoGOgB+ZERyGiMzdMI6LmwyLJoSAIWLx4MT799FN88cUXEEURAHTPEwJAYWFhrTFKpRJPPfUU5s6da4kQdFavXq1LDIODg/Hdd9/Bz89P1z5jxgx88MEHWLFiBfLz8/Hmm29i5cqVZl/35Zdf1iWGs2bNwgsvvCBbnuOll15CRkaGRWdKm5rS1ESIhQ0UtZe0UKpa7swqERHZRmZuCbLzSxDWUX4X9XtHhKCVtwqj+nSAkktIiaiZsdhvNYVCgeeffx7btm3DQw89hI4dO0KSJN0/1QIDA3H//fdj69atFk8MRVHE0qVLde8XLlxYKzGsNm/ePISHV+1+efz4cRw4cMCs68bExOjOcf/99+OVV17RW7exdevWcHCwSF7eJBm6S6mh/YiIiMxVUSli9c5kPLVwJxb+eByl5fI7kbo4O2BM/45MDImoWbJ4htK2bVu89tpreO2115CXl4fMzEwUFhZCpVLB19cX/v6Nt4PXsWPHkJmZCQDo06cPIiIiZPsplUrMnDkTr732GgBg8+bNGDRokMnX/fLLLwEAKpUK8+bNM/k8LYWhu5Qa2o+IiMgcJ5Iy8MW6eFzPqqq9m1legjU7U/DgWJZRIqKWpVGnr7y8vODl5dWYl6hl3759utdDhgzR27dme81xxjpx4gQuXrwIABgxYkSj7YDanLi0D4fCVQ1tiabePkoPX9Y2JCKiRpWrqcS2UzlITL1Up23t7vMY3rs92vjx73Uiajma1drG5ORk3evIyEi9ff39/REYGIj09HRkZWUhJycHPj7yzxfoc+zYMd3r2267DQCwbds2rF69GmfPnkV+fj68vLzQrVs33HXXXZg0aVKLXlIKAMXJx/QmhgDgN2oWdyklIqJGUV4hYtefudgbn4dKsW67IAAjereH2tXJ+sEREdmQ2VnKnDlzMHHiRIwcORJOTrb9JXrp0t/f/BlSa7Fdu3ZIT08HAFy8eNGk5LB6ExoA8PX1xbPPPott27bV6pOZmYm9e/di7969+Pbbb/HZZ5+hffv2Rl+rOTBkp1KFqxqqkN5WioiIiFqSo2du4MsN8biRXSzbHtrBG09GR6Jrez7aQEQtj9nJ4Z49e7B37164ublh9OjRmDhxIvr1s035gZo7onp7N/xLveaS11t3UzVU9TOOALBkyRJcunQJjo6OmDx5Mnr16gUHBwckJSVhzZo1yMvLQ3JyMh5++GHExMRYbcnt+fPnoVDY7sH5iooK3b/P7tkM1wZ2KtWWaHB2z2aIfh2tEB3Zo5r3TFxcnI2joaaA9ww1JLugApuPZeNcWolsu8pZgbt6+aBnsBoluamIy021coRkz/g7hoxlT/eMVqttuNNfLLa+UaPRYN26dVi3bh1at26Nu+++GxMnTkRISIilLtGg4uK/vwXUt1uoXJ+ioiKTrpmfn697fenSJXh6euLbb79Ft27ddMcnTJiARx55BI888gjOnz+Pa9eu4ZNPPsHbb79t0jWNJYqirryIrYlFeQb3q/CsaNxgqEmo/uVKZCjeM1RTeaUWB84W4uDZQogyn48EAejd1Q3Dojzh6qSAWFkJ+/gbk+wVf8eQsZrSPWN2cvjCCy9g06ZNOH/+vK5kRUZGBr7++mt8/fXXCAkJweTJkzF+/Hi0atXK7IDtTc0yHQAwf/78WolhNX9/f3z88ceYNGkSAGDdunWYP3++VTawUSqVdjFzCABKNy+DxijdvABHx8YJiOxezXvGkfcBGYD3DNVn5Z4bSLkuP1vY3t8J4+7wQodWblaOipoa/o4hY9nTPaPVag2eKLLIM4dz5sxBYmIiNmzYgC1btuDmzZu69uTkZCxcuBAfffQR+vbti4kTJ2L06NGNUgRepVLpZvLKysoa3PilrKxM99rNzbS/GGqOU6lUmDhxYr19w8LC0KNHD5w+fRrl5eU4ceIEhg4datJ1jREcHGzTXVTj4uJQUVEBR0dHdLtzPK4mbIKoZ2mp0sMX3e4czw1pWrCa90xUVJStw6EmgPcM1WemcwDe/OJQrWNe7s4YeZs7Ito7w8nJifcMNYi/Y8hY9nTPaDQanDt3zqC+FptOCg8Px4IFC7B371588803mDJlCtRqNSRJgiRJEEURhw4dwquvvoqBAwfi5Zdfxt69e41aA9sQd3d33evc3IYLqOfl5cmONYaHh4fudUhISIOb8nTv3l33OjW15T3PICiU8Bs9S28f7lRKRESWcntoKwyICgQAKBQCJg7pjOWvjMDtXdwhCIKNoyMisi8Wr6kgCAL69++P/v3749///jd27dqFjRs3Yv/+/aisrAQAlJSUYMuWLdiyZQt8fHwwfvx4TJgwocHyEw3p1KkT0tLSAABpaWkN7lha3RcAOnfubNI1O3fujEOHqr6RNGR2rmYfjUZ/OQciIiJqmCRJKCqthNpVfunWYxO7o6xcxKN3RyAo0EO2DxERWXDmUI6zszPGjh2LZcuW4cCBA3jzzTfRs2dPCIKgm1HMzs7GDz/8gPvuu8/s69Xc/CY+Pl5v36ysLF0ZC19fX5PKWABVS0WrGZLs1exj6mxlU2ZIKYus7SsgabkdABERNezqjQK8sfwP/N/Xh+vsA1CtlbcK/36iPxNDIqIGWG2XEi8vLzzwwAP46aefsH37drzwwgvo0qULAOgSRXMNHjxY93rfvn16++7du1f32pzn/oYMGaJblpKcnIzy8nK9/WvWRezUqZPJ122qSlMT9T5vCABiQTZKUxOtFBERETVFxaUV+HpjAp77eA/izmfh7KUc7DmZ1vBAIiKql022sFQoFI2ye2afPn3g7+8PADh69CjOnDkj208URfzwww+69+PGjTP5mgEBAejdu6pge3FxMTZu3Fhv36SkJJw+fRpA1UY2PXv2NPm6TVVlgf7E0Nh+RETUskiShD0nUvHUBzuxfu8FiNq/v1z+JvYMikubzpbxRET2xmrJYUFBAX799Vc8+OCDGDlyJBYtWoSLFy9a9GFwpVKJp59+Wvf+lVdeQXZ23STjo48+QmJi1cxUz549a8041hQTE4PQ0FCEhoZi5syZ9V73pZde0r1euHAhzp49W6dPVlYW5s2bp3s/c+ZMuLi4NPxDNTNicYFF+xERUctx6Xo+Xv3sID7+6SRyCsrqtCuVCtzILpYZSUREhrD4hjQ1lZeXY/fu3di4cSP27dun25Cm5hJSHx8fjBs3Tm8JCGPce++92LFjBw4ePIiUlBRMmjQJ06ZNQ3BwMPLy8rB582acOHECQNVOo5YoRH/77bfjiSeewJdffon8/Hzce++9mDJlCnr16gUHBwckJiZizZo1ut1Ru3fvXiuJbUmUboY972FoPyIiav40JRX46fckbD54CVpt3cdQHJQKRA8LxrQRXeHi1KgfbYiImrVG+Q16+PBhxMbGYtu2bboNWGomhC4uLhgxYgQmTpyIQYMGQam0XNkCBwcHLFmyBPPmzcPu3buRmZmJzz77rE6/gIAALFq0CF27drXIdefNmwelUokvv/wSFRUVWLVqFVatWlWn36BBg/DJJ5/A2dnZItdtahzcfS3aj4iImi+tVsKu46n4bvNZ5GnqzhQCQK+wVpg9ORJt/G1Xz5eIqLmwWHKYlJSEjRs3YvPmzbh58yaA2gmhQqFA3759MXHiRIwePdrkovOGUKvVWL58OXbs2IENGzYgPj4e2dnZcHNzQ4cOHTBq1ChMnz7d4ruFvvjiixg7dizWrFmDgwcPIiMjA5WVlfD19cXtt9+OSZMmWaXovT1zaR8Ohasa2pL6d3ZVuLrDpX24FaMiIiJ7cz4tD5/HxCHpinzd4tY+KjwxqTv6RASwXiERkYWYnRx+8cUXiI2Nxfnz53XHaiaFoaGhmDRpEu6++260atXK3MsZZeTIkRg5cqTJ46OjoxEdHW3UmLCwMLzxxhsmX7NFaHBjWvN3riUioqbru81nsXZ3CuQ2MndyUOCe4V0RPbwrnB0tt/KIiIgskBx+8sknurqF1QICAnD33Xdj4sSJtWoPEpWmJkJbqr8epLZEg9LURLgGdbdSVEREZE/8PF1kE8O+EQF4fFJ3BPg23uojIqKWzCLLSiVJglqtxujRozFp0iT07dvXEqelZkjUyC8PMrUfERE1P2P6d8TvR67g0vWqnasD/dwwe3Ik7ghvbePIiIiaN7OTw2HDhmHixIkYMWIEnJycLBETNWNKtbdF+xERUfOjVCowJzoK//riEKaNCMGUO7vA0YFLSImIGpvZyeGyZcssEQe1ENyQhoiIRK2ErYcu40Z2ER6bKP8IQbdOvvjmn6OhVvGLZyIia2ExILI+bkhDRNRiJV7KwfKYOFy8ng8AGHRbG4QG+cj2ZWJIRGRdClsHQC1L3sG1Bm9IQ0REzUduYSkW/XwS85fu1yWGALA8Jg6iTGF7IiKyPs4cktUo0xORe3yVQX25IQ0RUfMgilpsPngJK39PQnFpZZ3282n5iD+fiR4h1i13RUREdRmUHIaH//38lyAIOHv2rGybOW49LzUzkhbOCVsN7s4NaYiImr6EC1lYHhOHKzcKZds7BLhjzpQoRAb7WTkyIiKSY1ByKElSnVqGhrQRVXPISYWitMCgvkoPX25IQ0TUhGXnl+Cb2LPYeypNtl3l4oAH7grD+IGd4KDkEy5ERPbC4GWl+pI/JobUEKFM/3OGNfmNmgVBwS3LiYiamkpRi437LuKX7UkoKRNl+wzr1Q6P3h0Bbw8XK0dHREQNMSg5TEpKMqmNqJrkrDaon9eQ++AW1q+RoyEiIkv7MyUTn6+LQ2qG/JeBndp44MkpUYjo7GvlyIiIyFDckIasotK7LSQIEPSWqRDg1X+K1WIiIiLLOZyQLpsYurk6YuaYMIzp3xFKLiElIrJrTA7JKhxyrzWQGAKAhLJr5+AaJF8QmYiI7NeMMeHYf/oa8jXlumOj+nTAQ+O6wcvd2YaRERGRocxODq9fvw4AUKvV8PDwMHp8YWEhCgurdjFr06aNueGQnTL0mUOWsCAiaprUro54ZHw3/PfX0whu54k50VH1FrcnIiL7ZHZyOHz4cAiCgBkzZuCNN94wevxnn32Gb7/9lqUsmjlDnzlkCQsiIvuVkVOMS9fz0a97oGz78Ds6wMXZAf0j20CpEKwcHRERmcsulpVyt9Pmr9KnPbSOrlBUlNTbR+HqzhIWRER2qLxCxNrd57FmZzIUCgHLF4yAr6drnX4KhYBBt7W1QYRERGQJfDKc7Ai/JCAisjdHz97AMx/uwk+/J6G8UovSchErYs/YOiwiImoENp85rKioAAA4OjraOBJqTA45qXpnDQFAW6JBaWoiN6QhIrID6VlF+GJ9PI4nZtRp23fqGsb064jIYD8bREZERI3F5slhSkoKAMDT09PGkVBj4oY0RERNQ2l5JdbsSkHM7vOoqNTWaVcIwLgBndCpjfGb0BERkX2zSXIoiiIyMjKwdetWHD16FIIgICQkxBahkJVwQxoiIvsmSRIOJ6Tjqw0JuJkrv9KjWycfzImOQqc2/EKXiKg5Mio5DA+X3yxEkiSsXLkSK1euNDoASZIgCAJGjx5t9FhqOgzZkEbp4csNaYiIbOBapgafx8ThVHKmbLuXuzMevTsCw3q1gyBwF1IioubKqOSwOpGT213UnB1H77jjDtxzzz0mjyf755iRDKGBZw79Rs2CoFBaKSIiIiopq8SqHclYv/c8KsW6f48rFAImDOqMB+4KhcqFewMQETV3Ri8rtUTZCWdnZ3h5eaFr16646667MGXKFCiVTAqaLUkLVeJ2vV0UrmqoQnpbKSAiIgKAZWv/xO4TabJtkV388GR0JIIC+GwhEVFLYVRymJSUVOdYWFgYBEHAjBkz8MYbb1gsMGo+lNlXoSgr1NuHO5USEVnfvSNDsP/0tVqzhj4eLnhsYgQG92jLJaRERC2MRTakYRF70kdoIDGsxp1KiYisq10rd0wa0gVrd5+HUiFg8tAuuG9UKFydbb6ZORER2YDZv/2///57AEDr1q3NDoaaJ8nZ3aB+3KmUiMjyJElCTkEpfD1dZdvvGxWK7PxS3DsyBO1bG/b7moiImiezk8M+ffpYIg5qxkTfDtA6ukKoKEF9C5QUru7cqZSIyMIuXc/H5+vikZlXgs/mD4ezY93n+12dHfDyjF42iI6IiOwN142QdTS49JhLk4mILEVTUoGffk/C5oOXoNVW/X6N2ZWC++8Ks3FkRERkzxS2DoCaP2X2VSgqS+udNQT+3pCGiIhMp9VK2HH0Kp56fydi91/UJYYAsGZXCm5kF9kwOiIisncGzRw+9NBDuteCIOC7776TbTPHreel5oMb0hARNb7zaXn4PCYOSVfkf5d6ebggr7AMAb5uVo6MiIiaCoOSw6NHj0IQBEiSVGdb6+o2c8idl5oPbkhDRNR4CovL8cOWRGw9fFl2Bb+TgwL3DO+K6OFdZZ85JCIiqmbwM4f6ylWwlAXpI/p2gNbZHUJZYb1LS5UevtyQhojICKJWwvYjV/D9lkQUFpfL9ukbEYDHJ3XnbCERERnEoOSwulyFsW1EAABBgeLwUXA7HVNvF79RsyAo+I02EZEhkq/mYllMHM6n5sm2B/q5YfbkSNwRzjJTRERkOIOSQ33lKljKggxRERCGiqA74HTleO0GQYBn34lwC+tnm8CIiJqYn7edw0+/J8m2OTkqcd/IEEy5swscHfiFGxERGYelLMgqHG8kwfHWxBAAJAn5hzfApW0IE0QiIgOEdpB/PntgVBvMmhiBVt4qK0dERETNBZNDanySFqrE7Xq7ZG1fAVVIby4tJSJqQM+wVujXPQCHE24AANr6q/HklEjcHtrKxpEREVFTx+SQGp0y+yoUDZSzEAuyUZqaCNeg7laKioio6Xp8UiQSL+cg+s5gTBjcBY4OLFtMRETms0hyqNVqAVTVKqyvJEVubi7+97//YdeuXcjKyoKvry+GDBmCuXPnwt/f3xJhkJ1inUMiIsOJohabD15C3PksvP5oH9m/V1v7qPD1G6NZmoKIiCzK7OQwJSUFEydOBABMmDABCxcurNMnPz8f06dPx9WrVwFUlb64ceMGVq1ahZ07d+LHH39Ex44dzQ2F7BTrHBIRGSb+QhY+j4nDlRtVX6rtP30NQ25vJ9uXiSEREVma2etQdu3apatzeO+998r2+fDDD3HlyhUAf9dElCQJkiQhKysLL730krlhkB0TfTtA6+gKfdUwFa7urHNIRC1Wdn4JPvzxOF777KAuMQSArzeeQXFphQ0jIyKilsTs5PDUqVMAALVajZ49e9Zpz83Nxfr16yEIApRKJV544QVs3LgRn3/+Odq3bw8ASExMxM6dO80NheyZpC81BKA3dSQiap4qKrWI2Z2Cpz7YiX2nrtVpzykoxfHEDBtERkRELZHZy0qvXLkCQRAQFhYGhaJurrlz505UVlZCEATMnDkTc+bMAQCEhITAx8cH06ZNAwBs27YNI0aMMDccskPK7KtQVJbq7aMt0XBDGiJqUU4n38Tn6+KRdlMj296pjQeenBKFiM6+Vo6MiIhaKrOTw8zMTABA27ZtZduPHDmiez19+vRabZGRkejatStSUlJw5swZc0MhO8UNaYiI/paZW4KvNybgYNx12XY3V0fMHBOGMf07QqnkLqRERGQ9ZieHpaVVM0Kurq6y7SdOnAAAtG/fHkFBQXXaO3XqhJSUFNy4ccPcUMhOSU5uBvVTqDwbORIiItupqBSxfu8F/LojGWXlomyfUX064KFx3eDl7mzl6IiIiCyQHDo4OEAURV2SWFNGRgauX78OQRDQq1cv2fHe3lU7VMqNJyIiag5OnbuJ5TFxuJ5VJNse3M4Tc6KjEBrkY+XIiIiI/mZ2cujt7Y0bN27odiOt6eDBg7rXcpvVAEBJSQkAwMnJydxQyE4J5fIfhm6lLc5v5EiIiGwj9WahbGLornLEQ+O6YVTfICgV8nWCiYiIrMXshxlCQkIgSRLi4+ORlZVVqy02Nlb3uk+fPrLjr1+veubCz8/P3FDITrHOIRG1dOMHdELHQA/de0EAxvbviOULRlY9W8jEkIiI7IDZyeGwYcMAAJWVlXjxxReRmpoKjUaDr776CocOHYIgCAgODpZ93lCSJCQmJkIQBNl2ah4MqXOo9PBlnUMiaraUSgWenBIJAAjt4I1Pnh+Kp++5DR5uXDVDRET2w+xlpRMnTsRnn32GzMxMHD9+HKNHj67T55FHHpEde/z4cRQVFUEQBERGRpobCtkp5Y1zECpK9PbxGzULgkJppYiIiCzvepYGp5MzMW5AJ9n27l388O5TAxHR2RcKzhQSEZEdMnvmUKVS4b///S9UKhUkSar1DwCMHDkSU6dOlR1bc9lp7969zQ2F7JCkFeGcsBUAUN9HIYWrGqoQ/vcnoqaptLwSP/6WiGcW7sbymDikpNZflicy2I+JIRER2S2zZw4B4Pbbb8fmzZuxYsUKnDhxAhqNBoGBgRg7dqyuyP2tcnNzsXHjRgBVCSaTw+apNDURitICvX20JRqUpibCNai7laIiIjKfJEk4FJ+OrzYmIDP379URy2Pi8OGzQ5gEEhFRk2OR5BAAAgIC8Nprrxnc39vbG6dPn7bU5clOGVrY3tB+RET2IO1mIb5YF49TyZl12pKv5mH3iVSM6N3BBpERERGZzmLJIZEcQ3cg5U6lRNQUlJRV4tft57Bh3wVUinW32VIoBEwc3Bn9IwNtEB0REZF5mBxSo3JpHw6tiweE0oJ6nznkTqVEZO8kScKB09fxdWwCsvNLZftEBfth9pRIBAV4yLYTERHZu0ZLDktLS5GUlITc3FwUFRXBzc0N3t7eCAsLg4uLS2NdluyMoFCirPsYuBxfVW8f7lRKRPbsyo0CfLEuHnHns2TbfT1d8NiE7hjUow0Egc8ZEhFR02XR5FAURWzatAk///wzEhISIIpinT5KpRKRkZG4//77MX78eCiVTAqaOzEwHJVe7eCYl1a7QVDAs+8EuIX1s01gRER6FJdW4Odt5xC7/yJEbd0lpA5KAZOGdMF9o0Lh6syFOERE1PRZ7G+zK1eu4KWXXsLZs2cBQFfK4laVlZU4ffo0Tp8+je+//x6ffPIJOnTgQ/vNmTI9EQ63JoYAIGmRf3gDXNqGMEEkIruzakcy1u+9INvWI8QfT06JRLtW7laOioiIqPGYXecQAFJTUzFjxow6iaGrqys6d+6MiIgIdO7cGa6urrXaExIS8MADDyAtTSZxoGahqs7hb3r7ZG1fAUlbd5aZiMiWpg7vCneVU61j/t6uePXh3nh7dn8mhkRE1OxYZObwhRdeQFZWFgRBgFKpxLRp0zBt2jSEh4fXev5CkiQkJSVh9erVWLVqFURRRFZWFl544QWsWbPGEqGQnck7uBaK0kK9fcSCbNY5JCK7465ywsPju2Hp6tNwUCowdVgw7hnRFS5OXEJKRETNk9l/w/3+++84c+YMBEGAt7c3Pv/8c0RGRsr2FQQB4eHhePPNNxEdHY3Zs2cjJycHZ86cwbZt2zB69GhzwyE7UpR0GLn7fjWoL+scEpEtaLUS0m4WokM9O4yO6tMBaTcLMXZAR7TxU1s5OiIiIusye1nptm3bdK8/+uijehPDW3Xv3h0fffSR7v3vv/9ubihkRyStiKxtKwzuzzqHRGRt59PyMH/pfsxbsh85BfLlKRQKAY9N7M7EkIiIWgSzZw7j4uIgCAJCQkIwYMAAo8YOGDAAYWFhSEpKwp9//mluKHXs3LkTGzZsQEJCAjIzM6FWqxEUFISRI0di+vTpUKsb/y/7BQsWYN26dbr3c+fOxbPPPtvo17W10tREiIXZBvVlnUMisqbC4nL8sCURWw9fRvXead9sOoOXH+hl28CIiIhszOzkMCurqu5Tt27dTBofHh6OpKQkZGcblkgYoqioCPPmzcOuXbtqHc/JyUFOTg5OnTqFH3/8EYsXL0aPHj0sdt1b7d27t1Zi2JJUFhj+35N1DonIGkSthO1HruD7LYkoLC6v1bbnRBrG9OuIiM6+NoqOiIjI9iz2VH19pSusTRRFPP/889i/fz8AwM/PD9OmTUNwcDDy8/OxadMmnDx5Eunp6Zg9ezZ+/vlndOnSxeJxaDQa/Otf/wIAqFQqFBcXW/wa9kwsLjConzpqGMtYEFGjS76ai2UxcTifmifbHujnZjd/jxEREdmK2cmhn58fUlNTkZiYaNL46nG+vpb5tnb16tW6xDA4OBjfffcd/Pz8dO0zZszABx98gBUrViA/Px9vvvkmVq5caZFr17Rw4UKkp6cjMDAQY8aMwTfffGPxa9gzpZv85g63cu1k2DOqRESmyNeU4bvNZ7H96FXZdidHJe4bGYIpd3aBowNXMBARUctm9oY0UVFRAIDk5GQcPnzYqLFHjhxBUlISBEHQncccoihi6dKluvcLFy6slRhWmzdvHsLDq55xO378OA4cOGD2tWs6dOgQVq1aBQD417/+BTc3N4uevymozM0wqJ+DO5dwEZHliVoJmw9cxJPv76w3MRwY1QbLXhmOe0eGMDEkIiKCBZLDUaNG6V7PmzcPSUlJBo1LTk7Gyy+/rHtviTIWx44dQ2ZmJgCgT58+iIiIkO2nVCoxc+ZM3fvNmzebfe1qJSUl+Oc//wlJkjBu3DgMGzbMYuduKiStiPyT2xvsp3TnRjREZHmJl3Lw0qK9WL4uHkUlFXXa27VS4/+e7I8FD/dGK2+VDSIkIiKyT2YvKx0zZoxuU5msrCxMmzYNDzzwAKKjoxEaGlqnf3JyMtatW4eVK1eioqJCV/twzJgx5oaCffv26V4PGTJEb9+a7TXHmevjjz9GamoqvLy88Prrr1vsvE1JaWoitJqcBvu53z6SG9EQkUUdOJOP345fkm1zdVZi+qgwTBjcGY4OZn83SkRE1OxYZEOaRYsW4YEHHkBubi4qKirw/fff4/vvv4dKpUJgYCBcXV1RUlKCGzduoKioCMDfG9j4+vpi0aJFlggDycnJutcN1Vv09/dHYGAg0tPTkZWVhZycHPj4+Jh1/ZMnT+qeX5w/f77sktaWwNCC9k4+gY0cCRG1NCFtXbHtpABRW3tzmSG3t8WsCRHw9XS1UWRERET2zyJfnXbs2BE//PADQkJCAFQlfpIkoaioCBcuXEBCQgIuXLgAjUajawOAsLAwfP/99wgKCrJEGLh06e9vi9u1a9dg/5p9Ll68aNa1y8rK8Nprr0Gr1aJ///6YOnWqWedrygwtaM/C90Rkaa28nDBxyN87UAcFuOPdpwfiHw/ewcSQiIioARYrZdGlSxesWbMGGzduxKpVq5CQkABRFOtsDa5UKtG9e3fcd999mDBhAhwdHS0VAgoLC3Wvvb0bTjy8vLxkx5riv//9Ly5dugQXFxe8/fbbZp3L0s6fPw+FwopLqCQtVI6uECpKIMg1A5AcXZGSVwnkx1kvLmoyKioqdP+Oi+M9QnVpJQkK4e/fMDXvmcg2WhzwdESfEHf0DfOAVHQdcXHXbRUq2Sn+niFj8H4hY9nTPaPVag3ua7HkEAAcHR0xdepUTJ06FUVFRTh37hxycnJQXFwMlUoFHx8fhIaGNtrunTVrCTo7OzfYv2af6uWupoiLi8O3334LAHj22WfRoUMHk8/VGERRhCiK1rugpAUMqBdWUVEBCHzuh/Sr/uVKBACVooQjyRrEXy7GY6NbwVFZ9ysoBUQ8NbYVFAoBWrESWiv++qOmib9nyBi8X8hYTemesWhyWJObmxt69uzZWKe3G+Xl5Xj99dchiiIiIiLw6KOP2jqkOpRKpVVnDpVZl6GoLK23XQAgVJTApSAdol9Hq8VFTUfNX6KWXF1ATduF9BLEHslGZn7V/XHkXBGG3Va1SoT3DBmL9wwZg/cLGcue7hmtVmvwRFGjJYe2oFKpkJ+fD6DqGUAHB/0/XllZme61qbOZy5YtQ3JyMpRKJf7v//4PSqX97b4ZHBwMtVpttetpzuTjpgH9glp7Qx1hfn1Lan7i4uJQUVEBR0dHi9RApaYtM7cEX8cm4OCfN2od33emEPeP741WPireM2Q03jNkDN4vZCx7umc0Gg3OnTtnUN9mtabP3d1d9zo3t+EdM/Py8mTHGiopKQlffvklAOCRRx6pt65iS8MNaYjIEioqRazemYynFu7EwT/rPjNYXiHiRFKGDSIjIiJqnhpl5vDgwYM4cuQIzp49i5ycHBQVFcHNzQ3e3t6IiIhA3759MXDgQItft1OnTkhLSwMApKWlNbhjaXVfAOjcubPR14uJiUFFRQUUCgUcHR3x2WefyfY7duxYrdfV/Tp16oSxY8cafV1759I+HEp3X4iF2fX2UXr4wqV9uBWjIqKm5ERSBr5YF4/rWfLPgwe398JT0VEI6cAvmYiIiCzFosnhli1b8Mknn+DatWv19vnjjz/w5Zdfok2bNnjppZcwfvx4i10/JCQE+/fvBwDEx8ejX79+9fbNyspCeno6gKpai6bUOKzeiVWr1WL58uUGjTly5AiOHDkCABgxYkSzTA4FhRJ+o2chY+2H9fbxGzULgsL+luASkW1l5BTjqw3xOJxwQ7bdXeWIh8Z1w6i+QVAq5PZDJiIiIlNZZFmpVqvFggUL8PLLL+PatWu6Wob6/rl27RrmzZuH+fPnG7W9qj6DBw/Wvd63b5/evnv37tW9Hjp0qEWuT0REpimvEPHztnN4+oOdsomhIABj+3fE8gUjMaZ/RyaGREREjcAiM4f//ve/sX79egiCAEmS4OTkhKFDh6JHjx4IDAyESqVCcXExbty4gdOnT2Pv3r0oKyuDJEmIjY2Fs7Mz/u///s/sOPr06QN/f39kZmbi6NGjOHPmjOxzgKIo4ocfftC9HzdunEnXe/311/H666832O/TTz/F0qVLAQBz587Fs88+a9L1mgpJKyJr2wq9fbK2r4AqpDdnD4kIfyZnYuma07iRXSzbHtrBG3OioxDc3su6gREREbUwZieHx44dw6pVq3SJ4cSJE7FgwQK9yzRzc3PxwQcfYP369ZAkCWvWrMGECRPQp08fs2JRKpV4+umn8dZbbwEAXnnlFXz33Xfw9fWt1e+jjz5CYmIiAKBnz561ZhxriomJwauvvgqgKvGsmVBS/UpTE/U+bwgAYkE2SlMT4RrU3UpREZG9Kq8UZRNDT7UTHhnfDcPv6AAFZwqJiIgandnJ4a+//qp7PWPGDPzzn/9scIy3tzfef/99qNVq/Pjjj7rzmJscAsC9996LHTt24ODBg0hJScGkSZMwbdo0BAcHIy8vD5s3b8aJEycAAB4eHnj77bfNvibVJmoa3inWmH5E1Lz17haAPt0CcPRs1XJShQCMG9gJM8aEQ+3KemJERETWYnZyePLkSQBVidYrr7xi1Nj58+cjNjYWBQUFOHXqlLmhAAAcHBywZMkSzJs3D7t370ZmZqbsLqIBAQFYtGgRunbtapHr0t9YyoKIjPXE5O44lXwTXdt7YU50FDq18bR1SERERC2O2clhVlYWBEFA37594eTkZNRYJycn9O3bF9u2bUNWVpa5oeio1WosX74cO3bswIYNGxAfH4/s7Gy4ubmhQ4cOGDVqFKZPn25SbUNqGEtZENGt0m4WYtfxVMwcGw5BqLtENMDXDR8/PwQdAz1k24mIiKjxmZ0cenh4IDs7G15eXiaNrx7n4eFhbih1jBw5EiNHjjR5fHR0NKKjo82O49lnn232m9DUxFIWRFStpKwSv24/hw37LqBSlNC5rScG3dZWti9nC4mIiGzL7FIWQUFBAKCrGWis6nEdOnQwNxSyI25h/eA16J46x5Uevmg99R9wC6u/BiURNX2SJGHfqTQ89cFOrN19HpViVV3YrzckoKSs0sbRERERkRyzk8Nx48ZBkiQcPXoUOTk5Ro3Nzs7G0aNHIQhCsywG39LdumxUq3RC+6f+x8SQqJm7cqMAbyz/Ax/+eALZ+aW12rLyS7Fh3wUbRUZERET6mJ0cRkdHo3PnzigrK8P8+fNRXl5u0LiKigosWLAAZWVl6NSpE6ZOnWpuKGRnSlMTa71XiOVI/ewZFCUdtlFERNSYiksr8NWGBDz38R7Ena/7HLmDUsDUYcGYNKSLDaIjIiKihpidHLq6uuJ///sf2rVrh4MHD2L69Ok4evSo3jHHjh3D/fffj/3796Ndu3b43//+B5VKZW4oZEeKkg4j78CaOsfFwmxkrP2QCSJRMyJJEnYdT8WT7+/Ehn0XoNVKdfr0CPHHkpeH4ZG7I+DqbPbj7kRERNQIzP4beunSpQCAESNG4KeffkJiYiIefvhhBAQE4LbbbkNgYCBcXV1RUlKC9PR0xMXFIT09HZIkwcnJCSNGjMDmzZsbvM7cuXPNDZWsRNKKyNq2Qm+frO0roArpzU1piJq4S9fzsTwmDmcvyT9W4O/tiscndkf/yEDuQkpERGTnLJIc3voXviRJSE9Px40bN+r0l6Sqb5QFQUBFRQW+//57g67D5LDpKE1N1FvGAgDEgmyUpibCNai7laIiIkvSlFRg5W+J2PLHJchMFMJBqcDUYcG4Z0RXuDhxppCIiKgpsMjf2NUJn6HHG2q7Fb9tblpETa5F+xGR/dl9PBWbDl6SbbsjvDWemNwdbfzUVo6KiIiIzGF2csgZPbqVUu1t0X5EZH/GDuiI3w5dRmpGoe5Yax8VZk+ORO9urfmlHhERURPE5JAszqV9OBSuamhLNPX2Ubi61yl1QURNh4NSgTnRkXh92R9wclDgnuFdET28K5wd+RwxERFRU8UHQahxNLhq2PBlxURkG6JWQtLlHER09pVtjwr2x2MTu6Nf9wAE+LpZOToiIiKyNLNLWRDdqjQ1EdrS+mcNAUBboqlTB5GI7Me5KzmYt2QfXv3sAM6n5dXbb/LQLkwMiYiImgkmh2Rx3JCGqOnK15Rhya+nMG/JfpxPzYMkAZ/HxMnWLiQiIqLmhctKyeK4IQ1R0yOKWmw9dBk/bE1CUUlFrbakK7nYdTwVI/t0sFF0REREZA1MDsninNuGAoICkLT1dxIUVf2IyObOXsrG8pg4XLpeINverpUarX1UVo6KiIiIrI3JIVlc2bVz+hNDAJC0KLt2Dq5B3a0TFBHVkVtQim83n8Wu46my7a7OSkwfFYYJgzvD0YFPIRARETV3TA7J4vjMIZF9qxS12HzwEn76PQnFpZWyfYbe3g6PTugGX09XK0dHREREtsLkkCyOzxwS2a/4C1n4PCYOV24UyrYHBbjjyegoRHbxs3JkREREZGtMDsniXNqHQ+nuC7Ewu94+Sg9fuLQPt2JURLTtyBV8uuq0bJvKxQEz7grD+IGdoFRyCSkREVFLxE8AZHGCQgl1xCC9fdTdBkFQKK0UEREBQL/ugXBXOdY5PvyO9li+YAQmDunCxJCIiKgF46cAsjhJK0Jz5oDePpqzByBpRStFREQA4OHmhJnjuuned27jiYVzB+PF+3vC293FhpERERGRPeCyUrK40tREvUtKAUAsyEZpaiJ3KyVqBBWVIhwd5GfmR/cNwh9/Xke/yECM6d8RSoVg5eiIiIjIXjE5JIvjbqVEtlFRKWLdngvYfPAiFr90p+xsoFIh4O0n+0MQmBQSERFRbY2aHJaWliI/Px+iKKJNmzaNeSmyI9ytlMj6jidm4Iv18UjPKgIAfLvpLF68v6dsXyaGREREJMeiyaEkSdi6dStiY2Nx4sQJFBQUAKj6IHL27NlafXNycvDbb78BADp27IiBAwdaMhSyIe5WSmQ9N7KL8NWGBBw5c6PW8V3HUzGmX0eEd/KxUWRERETU1FgsObx48SJefPFFJCcnA6hKFPXx9vbG999/j6tXr8LPzw979+6FQsH9cZoDQaGE3+hZyFj7Yb19/EbN4m6lRGYoqxARsysFa3aloLxSW6ddEIDEyzlMDomIiMhgFsnGLly4gOnTpyM5ORmSJEGSJLi6usLV1bXeMYIg4P7774ckScjKysKRI0csEQrZCbewfvAadE+d40p3X7Se+g+4hfWzQVRETZ8kSTiSkI5nFu7CT9vOySaGoUHe+OSFoYgeFmyDCImIiKipMjs5FEURc+fORUFBASRJQr9+/fDrr7/i1KlTiI6O1jt27NixutcHDx40NxRqAhqaUSai+l3P0uDtr4/gP98cRUZOcZ12T7UTnr/vdiycOxjB7bysHyARERE1aWYvK42NjcWlS5cgCAJGjRqFxYsXG7w8tHXr1mjXrh2uXbuGhIQEc0MhO1KUdBh5B9bUOa7V5CBj7YecPSQyQml5JVbvTEHM7vOoFOvOFCoEYPygznjgrjCoXesWuSciIiIyhNnJ4fbt2wEAzs7O+Pe//230c4Ndu3ZFWloarly5Ym4oZCckrYisbSv09snavgKqkN587pCoAfEXsrDo55PIzC2RbY/o7Isnp0SiUxtPK0dGREREzY3ZyeGZM2cgCAJ69eoFHx/jNz7w9q4qZ5CXl2duKGQnSlMT9e5UCgBiQTZKUxPhGtTdSlERNU0eKidk55fWOe7t7oxZEyIwtGc7lqYgIiIiizA7OczJyQEAtG3b1rQAHKpCqKysNDcUshOGFrc3tB9RSxYU6IG7B3XCxn0XAVQVsZ8wuDPuHx0KlQuXkBIREZHlmJ0cOjk5oaKiAhUVFSaNz82tShA8PbkkqrkwtLi9of2IWroHRodh36lr6NDaHU9OiUSHAA9bh0RERETNkNnJoa+vL4qKikx+ZjAuLg6CICAgIMDcUMhOOLcNBQQFINXdOENHUFT1IyJcuVGAdXvO45l7boOjQ93ncN1cHfHx80Pg7+XKJaRERETUaMwuZXH77bdDkiTEx8cjKyvLqLEHDx5ERkYGAKB3797mhkJ2ouzaOf2JIQBI2qp+RC1YcWkFvtqQgOc+3oOdx1Kxfu+Fevu28lYxMSQiIqJGZXZyOHLkSABVzwx+/PHHBo/TaDT4z3/+o3s/ZswYc0MhO8FnDon0kyQJu0+kYs77O7Fh3wVotVX1P3/dkVzvrqREREREjc0iyWFYWBgkScL69evx3nvvoby8XO+Yc+fO4cEHH9TVR+zfvz9uu+02c0MhO8FnDonqd+l6Phb87wA++ekkcgvLarWVlYtYvSvZRpERERFRS2f2M4cA8P777+PBBx9EUVERvv/+e2zZsgWjR49GUlKSrs93332HrKwsnDx5EqdOnYIkVX1T7u3tjXfeeccSYZCdcGkfDqW7r95yFkoPX7i0D7diVES2pSmpwMqtidhy8BL+miisxUGpwNRhwbhnRFfrB0dEREQECyWHYWFhWLZsGV544QVkZ2cjKysLP/30EwDonpF5//33df2rE0N/f3989tlnCAwMtEQYZCcEhRJ+o2chY+2H9fbxGzULgqLuxhtEzY1WK2HX8av4dvNZ5GvkV1XcEd4aT0zujjZ+aitHR0RERPQ3iySHQNWGMhs2bMAnn3yC2NhYvaUtHBwcMGHCBLz44oto1aqVpUIgO+IW1g9eg+5B3oE1tY4r3X3hN3oW3ML62SgyIus5n5qH5evicO6K/PO1rX1UmD05En0iuFszERER2Z7FkkMA8PPzw7vvvot58+bh0KFDOHXqFG7evAmNRgNXV1f4+vritttuw6BBg9C6dWtLXpqaiOpZY6LmrKCoHD/+loithy9D7pZ3clDgnhEhmDosGE6OnEEnIiIi+2DR5LCaj48Pxo8fj/HjxzfG6akJKEo6XGfWEAC0mhxkrP0Qraf+g7OH1GwlXsrGb4cuy7b16x6AxydForWPyrpBERERETWgUZJDatkkrYisbSv09snavgKqkN587pCapT4RAegV1gonkm7qjrXxc8PsKZHoFcZVE0RERGSfzC5lQXSr0tREvTuVAoBYkI3S1EQrRURkXYIgYPaUSDgoFXB2UuKhceFY+o9hTAyJiIjIrnHmkCyuskB/YmhsPyJ7JGolHD2Tjn7dA3W7MtfUxk+Nlx7oidAgb7Ty5hJSIiIisn9mJ4fr16+3QBhVJk+ebLFzke2IxQUW7Udkb85eysbnMfG4eD0frz7cGwOi2sj2G9yjrZUjIyIiIjKd2cnhggULZL81N5YgCEwOmwmlm4dF+xHZi9yCUny7+Sx2HU/VHftqYwJ6hrWCixMXYhAREVHTZpFPM8aWJxAEgSUNmjEHd1+L9iOytUpRi80HL+Gn35NQXFpZqy0ztwRrdqbgwbHhNoqOiIiIyDLMTg6nTJliUD+tVovCwkIkJycjLS0NAODs7IwxY8ZAoeC+OM2JS/twKN199W5Ko/TwhUt7fpgm+xd/IQufx8Thyo1C2fagAHfcFuJv5aiIiIiILM/s5PC9994zekx8fDzeeecdnD59GllZWfjvf/8LtVptbihkJwSFEn6jZyFj7Yf19vEbNYtlLMiuZeeXYEXsGew7dU22XeXigBl3hWHcwE5wUPILLiIiImr6bPKJJjIyEitXrsTAgQPxxx9/YP78+bYIgxqRW1g/eA26p85xpYcvWk/9B9zC+tkgKqKGVVRqEbM7BU99sLPexHD4He2x/JURmDikCxNDIiIiajZstoOCUqnEO++8g1GjRmH37t3Ytm0bRo8ebatwqBHcumxUq3RCx6f+B4WDo40iItLvdPJNfL4uHmk3NbLtndt44snoSHTrxOdliYiIqPmx6VfeAQEB6NmzJyRJQkxMjC1DoUZwa5F7hViO1M+eQVHSYRtFRFS/Q/Hp+Ofnh2QTQzdXR8yJjsInLw5lYkhERETNls3XQ3Xo0AEAkJSUZONIyJKKkg4j78CaOsfFwmxkrP2QCSLZnTvCW6Ndq9rPPgsCMLpvED5fMALjB3aCUmF+2R4iIiIie2Xz5LCsrAwAkJ1d/86W1LRIWhFZ21bo7ZO1fQUkrfj/7d15XFTV/z/w18yAIDsC4gaKIaIobqWYC6W4Zir10Swji3JNv5/8hNlmbpVr6aesLEvT3DLFcMkyV9QUBVQWAVHBFZVdhnWYmd8f/LifGRlggAszDK/n4+HDe+e+554zM2fgvjnnntNANSKqnrmZFNPGdxf2Pd0csPr/BmPOxJ6wt7EwYM2IiIiIGoZBV21WqVSIjIwEANja2hqyKiSiotsJVS5jAQDKR5koup2A5u27NVCtiMrICxWwaa77vtdenVtihF97dHJzQEDf9uwpJCIioibFoMnh2rVrce/ePUgkEnTt2tWQVSERKeXZosYRiaFYocSeY8nYe+IaVs4ZBI829jrjZk/o2bAVIyIiIjISdU4O7927p3esUqlEdnY2EhMTsXfvXly6dEk4FhgYWNeqkJGQ2TiKGkdUF2q1Gufj72NDWBweZBUAANaHxmD52wMhkbBnkIiIiKhcnZPDIUOG1PkCy9/fH88991xdq0JGwtKtC2S2TlUOLZXZOVVY6oJIbPfS5fjh91hEJT7UevxKShZORN/Bs33cDFQzIiIiIuMj2rBStVpd4+dIpVK8/PLLeP/998WqBhkBiVQG5+HBeLBnVaUxzsOCIZHKGrBW1JQUFZdi19Gr2HviOkqVqgrHpRLgfmaBAWpGREREZLzqnBy2adNG71hzc3NYW1ujXbt28PX1xejRo2v0fGo8rL394DDwXxWWs5DZOcF5WDCsvf0MVDMyZWq1Gv/EpuHHsDhk5BTqjOnq0QIzXvCt9J5DIiIioqaqzsnhsWPHxKgHmaDHh42qzJvD4+3v2GNI9eL2gzz8sDcWl5LTdR53tLVA8PM+8O/djvcaEhEREelg0NlK69vRo0cRFhaGuLg4pKenw8bGBu3bt0dAQAAmTZoEGxub6k+iB7lcjjNnziAiIgJXrlxBamoq8vLyYGFhgZYtW8LX1xdjxozBoEGDmvZFqcyMiSGJrqBIgV//voqw8OtQqioOb5dKJRg7qCNeHt4ZVpa6l7AgIiIiIhGSw8TERGG7U6dOkMkMf/Gfn5+PkJCQCr2aWVlZyMrKwsWLF7F161asXbsWPXv2rFNZmzZtwpo1a1BcXFzhWGlpKVJSUpCSkoKwsDA8+eSTWLVqVdMdSqsshVqlZIJIokm6mYXPf76ArEdFOo/7ejpjWmB3tG9l18A1IyIiImp86pwcjh8/HhKJBG3atMHRo0fFqFOdKJVK/Pvf/8apU6cAAM7OzpgwYQI8PT2Rm5uLAwcOIDo6GmlpaZg2bRp27NiBJ554otblpaSkCImhq6srnn76afj4+MDJyQnFxcW4dOkS9u3bh4KCAkRGRiIoKAi7du2Ck5OTKK/XmBXdTtDalyoKcWvdTDgP5z2HJI5WTtYoVigrPO5kb4k3x3bDwB5tmnZvPREREVEN1Dk5NDMzg1KprHMPnFh+++03ITH09PTE5s2b4ezsLByfPHkyVqxYgY0bNyI3NxeffPIJtm3bVuvyJBIJBg4ciODgYPTv3x9SqVTreGBgIKZNm4Y333wTKSkpuHPnDlavXo1ly5bVuszGID/xXIXJaABAmZeJB3tWwfXFeUwQqc7sbSwQNNIb6/fGAgDMZBKMG/wEXhrWGc0tTHrUPBEREZHopNWHVM3FxQUAYGVlVefK1JVSqcS6deuE/ZUrV2olhuVCQkLQpUvZZCmRkZE4ffp0rcucO3cufvrpJwwYMKBCYliubdu2WLt2rbB/6NAhFBbqnknRFKhVSmQc3lhlTMbfG6FWVezxIaqpkU97oGMbe/TycsHXIc/i9TE+TAyJiIiIaqHOyWHHjh2hVqtx7949MepTJxcuXEB6etlMhX379oWPj4/OOJlMhqCgIGH/4MGDtS7TwcFBrzhvb294eHgAAAoLC3Hz5s1al2nsim4nQJmXWWWM8lFmhWGnRLqk3MvF4h/PISev4n29ACCTSvDpzKexeFp/tGtp28C1IyIiIjIddU4OR44cCQCIiopCdnZ2nStUF+Hh4cL24MGDq4zVPK75vPqkOTuqrglsTIVSrl870DeOmqbCEhX2R2TinS9PIDLhAbb8caXSWFurZry3kIiIiKiO6pwcjh07Fp6eniguLsaSJUvEqFOtXb16Vdju3r17lbEuLi5o3bo1ACAjIwNZWVn1WreSkhKkpqYK+6Y8Y6nMxlHUOGpaVCo1IpPz8PX++ziX+Ajlq1P8ff4Wkm7W7/eUiIiIqCmrc3JoYWGB//73v2jdujX+/PNPTJ06FSkpKWLUrcY0y23Xrl218ZoxN27cqJc6lTtw4ADy8vIAAD4+PsK9mqbI0q0LZLZVz8Yqs3OCpVuXBqoRNRbJt7Px3tensPefDBQUqyocDz1xzQC1IiIiImoa9J61oXyiF19fX60hmeWPDxkyBDt37sTp06cxevRodO7cGT4+PmjRogUsLCz0KmP27Nk1qXsF5ckXADg6Vt8rpXm/oOZzxZaVlYXVq1cL+zNnzqy3snS5du1apZPl1BdZ56GwjNyFxwf6lS9RLvcaiti4+AatExmvgiIlDl/MRuTVPFRcxr5sFlL/7vYY1K0ZYmJiGrx+ZPwUCoXwP9sI6YNthmqC7YVqypjajEpV8Q/ulalRciiRSDB58uQKyeHj9/qo1WokJSUhKSlJ74oAdU8OCwoKhG19ElLNmPz8/DqVXZmSkhLMmTMHmZllE7QEBARg2LBh9VJWZZRKJZTKhp0ZVOHsCTwxAM2vn9F6XG1phwLvgLLj//9LQ02XSqVG9PV8HL38CIUlun9webezxIjeDnC0MQNUSig4yy1VQ8GfLVRDbDNUE2wvVFONqc2IMt+7Wl3xb/26HquKKU4moVKp8OGHHyIyMhIA4O7ujs8//7zB6yGTyRq85xAA4OwBaCSHKnNLFAT8G5BIYd7wtSEjcyu9CPsjMnEvs0Tn8Ra2ZhjdxwFd2nMGUqqe5i9ec3P+hKHqsc1QTbC9UE0ZU5tRqVR6dxTVOTmsa2+fmKysrJCbmwugbDZQM7OqX57mjKHW1tai1kWtVmPhwoXYv38/gLIJaDZt2gR7e3tRy9GHp6en1kypDaXghgr3IzQfkaB79+6QSGUNXhcyHrnyYmw+eAV/n0/TedyimQz+3ezQt5MVmls2g6+vbwPXkBqjmJgYKBQKmJubs82QXthmqCbYXqimjKnNyOVyvUd0mlRyaGtrKySH2dnZ1SZ8OTk5Ws8Vi1qtxqJFi7Br1y4AQKtWrbB582a9JskxJY+vYyhVFOLWuplwHh4Ma28/A9WKDC3rURGOXril89jAHm0Q/Hw3pN1OblRDMIiIiIhMgQHGGtaf8kXmAeDOnTvVxmvGdOzYUZQ6qNVqLF68GDt37gQAuLq6YsuWLXB3dxfl/I1FfuI55JzeXeFxZV4mHuxZhfzEcwaoFRkDjzb2GD3AQ+sxN1cbfDr9acx/7Sm4ODY3UM2IiIiImjaTSg69vLyE7djY2CpjMzIykJZWNqzNyckJLVq0qHP55Ynhjh07AAAtW7bEli1b0L59+zqfuzFRq5TIOLyxypiMvzdCzYlFmqzJI7vA3qYZmlvIEPy8D75691n08DLd5V2IiIiIGgOTSg4HDRokbIeHh1cZe/LkSWHb39+/zmU/nhi6uLhgy5Yt6NChQ53P3dgU3U6AMi+zyhjlo8wKw07JdJQqVfjr3E0oSnXPQGrT3BzzX3sK380fisBnPGEmM6kfRURERESNkiizlRqLvn37wsXFBenp6Th//jzi4+Ph4+NTIU6pVOKXX34R9kePHl3nspcsWVIhMdQc5tqUKOXZosZR4xJ7LQPr98bg1v08yAtK8OKQTjrjuj/h3MA1IyIiIqKq1Dg5/Pvvv3H16lXRKyKRSLB58+Y6nUMmk2HWrFlYvHgxAGD+/PnYvHkznJyctOJWr16NhISyXqvevXtr9ThqCg0NxQcffACgLPHUTCg1LV26FNu3bwfwv8RQrHsYGyOZjaOocdQ4ZOYWYuO+eIRfuis8tvPvJDzTpx2c7HkfIREREZGxq3Fy+PDhQzx8+FDUSqjVatHWOZw4cSKOHDmCM2fOIDk5GePGjcOECRPg6emJnJwcHDx4EFFRUQAAOzs7LFmypE7lrVmzBlu3bgVQluC+9tpruHHjBm7cuFHl87p27Yo2bdrUqWxjZenWBTJbpyqHlsrsnGDp1qUBa0X1RVGqwr7w69j5dxKKSrTvIy0qUWLjvnjMC3rSQLUjIiIiIn3VODms6eL2Dc3MzAxfffUVQkJCcPz4caSnp+Pbb7+tENeqVSusWbMGnTrpHvKmr+joaGFbrVbjiy++0Ot5y5YtwwsvvFCnso2VRCqD8/BgPNizqtIY52HBXO/QBFy6+hDf743FnYdyncc7trXHmIFNtxediIiIqDGpcXLo6+uLwYMH10ddRGNjY4P169fjyJEjCAsLQ2xsLDIzM2FtbQ13d3cMGzYMkyZNEnVtQ6Km5GF2AX7aF4d/YnQvZG/d3BxBo7pgZP8OkEnFGRVARERERPWrVsmhMS18X5WAgAAEBATU+vkvvPBCtb17ld2H2JTpu5SFlddT7D1sZBSlSoSeuIZdR5JRoqi4FIlEAgzv1x5Bo7rA3sbCADUkIiIiotoyqdlKyTjUZCmL5u27NVCtqK4iEx7gh99jkZaRr/N4JzcHzHjBF17unGiIiIiIqDFickii41IWpudKSiYW/3hO5zFbq2aY8lxXDOvrDimHkBIRERE1WkwOSXRSK3tR48jwunRogV5eLrh4NV14TCIBRvbvgKBRXWBr1cyAtSMiIiIiMUgNXQEiMn4SiQTTArvDTFbWM+jd3hFfvuOPWS/2YGJIREREZCLYc0iiUxXkihpHDScjpxBO9pY61x1t19IWr44sm2hmyJNuHEJKREREZGKYHJLoZDb6TUiibxzVv6LiUvx2LBmhx69h/mtPwq9ba51xLw6p27qgRERERGS8apQcqtXq+qoHmRBLty6Q2TpVOWOpzM4Jlm5dGrBWpItarcY/sWn4MSwOGTmFAIANYXHo1bklLMy5zAgRERFRU6J3cnj06FEAZQvME1VFIpXBeXgwHuxZVWmM87BgrnFoYLcf5OGH32NxSWOSGQB4mFWAPceS8coIbwPVjIiIiIgMQe/ksG3btvVZDzIx1t5+cBj4L+Sc3q31uMzOCc7DgmHt7WegmlFBkQK//n0VYeHXoVRVHA0gk0p0Pk5EREREpo33HFK9eXzYqMq8OTze/o49hgaiVqtx6tJd/LQvHlmPinTG+Ho6Y3pgd7i3smvg2hERERGRoTE5pIYjM2NiaCA30x7h+72xiL2eofO4k70l3hzbDQN7tNE5UykRERERmT4mh0QmLL9QgR2Hk7D/9A2odAwVNZNJMN7fExMDvNDcgj8OiIiIiJoyXg0SmajUtEdY8P0/yMkr1nm8l5cLpgV2R7uWtg1cMyIiIiIyRkwOiUxUWxdrWFmYVUgOWzo2x1vjusGvW2sOISUiIiIigdTQFaAmRFkKtUpp6Fo0GeZmMkwP9NXYl+KlYV745r0h6N+d9xYSERERkTb2HFK9KbqdoLUvVRTi1rqZcB7OpSwaSm/vlvDr1gqlSjWmje+O1s7Whq4SERERERkp9hxSvchPPFdhjUMAUOZl4sGeVchPPGeAWpmea7dzMH/dKdxMe1RpTMirT2LhW35MDImIiIioSkwOSXRqlRIZhzdWGZPx90YOMa2DR/kl+Gb3ZfznvydxJSUL6/fGQK3WvXC9hTmXDyEiIiKi6jE5JNEV3U6AMi+zyhjlo8wKw06pekqVGofOpmLG8iP482wqyvPBuOuZCL9417CVIyIiIqJGjfcckuiU8mxR46hM4s0sfB8ag2t3cnUe/+vcTfj3btfAtSIiIiIiU8HkkEQns3EUNa6py8krxpY/ruDv87d0HrdoJsNLAV4Y7/9EA9eMiIiIiEwJk0MSnaVbF8hsnaocWiqzc4KlW5cGrFXjo1SqcOhsKrb+mYj8QoXOmIE92iD4+W5wcWzewLUjIiIiIlPD5JBEJ5HK4Dw8GA/2rKo0xnlYMCRSTpRSmfgbmVgfGoPUSmYhdXO1wfTxvujh5dLANSMiIiIiU8XkkOqFtbcfHAb+q8JyFjI7JzgP4zqHlcmVF+PHfXE4EXVH5/HmFjK8PNwbYwZ2hLkZ55MiIiIiIvEwOaR68/iwUZWsGTrM/AZSM3MD1cj4qdRqXIi/r/OYf692eOP5rnCy5xBSIiIiIhIfux6o3jy+VIVUWYLb376N/MRzBqqR8XO0tcQrI721HuvQ2g7LZg1AyKt9mBgSERERUb1hckj1Ij/xXIUhpQCgzMvEgz2rmCBW4bmnPdChtR2sLM0wdXw3rJ3rj25POBu6WkRERERk4jislESnVimRcXhjlTEZf2+ElddTTXJSGkWpCgdO38CQJ91gb2NR4bhMJkXI5D6ws2kGR1tLA9SQiIiIiJoiJockuqLbCVUuYwEAykeZKLqdgObtuzVQrYzDxaSH+H5vLO6my3E3XY7ZE3rqjGvf2q5hK0ZERERETR6TQxKdUp4tapwpeJhdgB/D4nA2Nk147HDETQzv1x5e7o4GrBkRERERURnec0iik9nol+zoG9eYlSiU+PVIEmauOKaVGAKAWg38sDcWarXaQLUjIiIiIvof9hyS6CzdukBm61Tl0FKZnVOFpS5MTWTCA/ywNxZpmfk6j3u6OWBaYHdIJJIGrhkRERERUUVMDkl0EqkMNj4DkXsurNIYm64DTXYymvuZ+djwexzOX9G9XqGtVTNMea4LAvq2h0zKxJCIiIiIjAOTQxKdWqWEPP50lTHyK6fR4tnJJpUgFiuU2HMsGbuPJUNRqqpwXCIBRvbvgKBRXWBr1cwANSQiIiIiqhyTQxJdU5utVK1WIyL+PjaExeFhVoHOmM7tHTHjBV94tnNo2MoREREREemJySGJrqnNVpqWmY9lP5+HSse8Mg42FpjyXFcMedINUg4hJSIiIiIjxuSQRNfUZitt42yDkf074I9/UoXHpBLguYEd8coIb9g0Nzdc5YiIiIiI9MTkkETXFGcrDRrVBacv38Oj/BL4dHTC9MDu8Ghjb+hqERERERHpjckhic5UZyu9my6HawsrmMkqLg9qY9UMMwJ9oVSp4N+7HZenICIiIqJGp+JVLlEd6TtbqVqlbKAa1U1BkQKb9sfj7ZXHsP/UjUrjBvVqi2f6uDExJCIiIqJGiT2HJDpTma1UrVYj/OJdbNwfj6xHRQCAHYcTMbhXWzjZNzdw7YiIiIiIxMWeQxKdKcxWejPtET787gxWb4sSEkMAKCxWYtP+KwasGRERERFR/WDPIYmuMc9Wml+owPbDiThwOgUqHWtTmMkkaNmiOdRqNYePEhEREZFJYXJIomuMs5Wq1Wocj7qNTQeuICevWGdMLy8XTAvsjnYtbRu4dkRERERE9Y/JIYlOIpXBeXgwHuxZVWmM87Bgo5mt9MbdXKwPjUFCapbO4y0dm+Otcd3g1601ewuJiIiIyGQxOaR6Ye3tByvv/ihIPKt9QCKFfb/nYe3tZ5iKaZAXlGDrn4k49E8KdIwghbmZFC8864l/DekEy2b8qhARERGRaeMVL9WL/MRzFRNDAFCrkHsuDJZtvQyaID7MLsDcNSfxKL9E5/Gnurpi6rjuaO1s3cA1IyIiIiIyDCaHJDq1SomMwxurjMn4eyOsvJ4y2NBSF4fm8Ghjh8vJGVqPt3KywtTx3dG3ayuD1IuIiIiIyFC4lAWJribrHBqKRCLB9EBfyKRl9xA2M5Ni8khvfDNvCBNDIiIiImqS2HNIoit9VHViWNO4ulCp1JBKdU8i4+Zqi3GDn0BaZj7eHNsNri2s6r0+RERERETGiskhiU5Z8EjUuNpKvJmF70Nj8PII70p7A197rqvQe0hERERE1JQxOSTRyaztRI2rqZy8Ymw+eAVHLtwCAGz4PRY9O7mgmXnF+xuZGBIRERERlWFySKIzs3USNU5fSqUKh86mYuuficgvVAiP388sQOiJa5g0rLOo5RERERERmRImhyQ6S7cukNk6VTkpjczOCZZuXUQrM/5GJtaHxiA1TfdQ1Yi4NEwY6sWeQiIiIiKiSjA5JNFJpDLY+AxE7rmwSmNsug4UZRmLrEdF2HQgHiei7ug83txChpeHe+P5QR2ZGBIRERERVYHJIYlOrVJCHn+6yhj5ldNo8ezkWieIpUoVDpxOwfa/ElFYXKozxr9XO7zxfFc42TevVRlERERERE0Jk0MSXU3WOWzevluNzx97LQPr98bg1v08ncc7tLbD9MDu6PaEc43PTURERETUVDE5JNEp5dmixpXLKyjB+j0xCL90V+dxK0szTB7pjeee9oBMJq3RuYmIiIiImjomhyQ6mY2jqHHlLMxlSL6do/PY0KfcMOW5rnC0tazROYmIiIiIqAy7V0h05bOVVqU2s5U2M5dhWmB3rcc6trXHytmD8M6k3kwMiYiIiIjqgD2HJLr6nK30yS6u6OfTCnE3MhE0qgtG9u/AWUiJiIiIiERg0snh0aNHERYWhri4OKSnp8PGxgbt27dHQEAAJk2aBBsbG5Mo09ioVUrkXT5aZUze5WM6ZytVlCoReuIa+ndrDfdWdjqfO/NFX5jJpLC3sRCtzkRERERETZ1JJof5+fkICQnBsWPHtB7PyspCVlYWLl68iK1bt2Lt2rXo2bNnoy3TWBXejIeqUF5ljKowD4U342Hl4Ss8FpnwAD/8Hou0jHzEJGfg0xlPQyKp2CvIpSmIiIiIiMRncsmhUqnEv//9b5w6dQoA4OzsjAkTJsDT0xO5ubk4cOAAoqOjkZaWhmnTpmHHjh144oknGl2ZxqzoZrzecVYevrifmY8Nv8fh/JX7wrGYaxk4ffkeBvVsW1/VJCIiIiIiDSaXHP72229Ckubp6YnNmzfD2fl/691NnjwZK1aswMaNG5Gbm4tPPvkE27Zta3RlGje1XlGlShW2/5WI3ceSoShVVTi+6UA8+ndvDTMuS0FEREREVO9M6qpbqVRi3bp1wv7KlSu1krRyISEh6NKlbKbMyMhInD59ulGVaews9VzYfv25Euw4nKQzMfRu74gPX+/LxJCIiIiIqIGY1JX3hQsXkJ6eDgDo27cvfHx8dMbJZDIEBQUJ+wcPHmxUZRq75u19ILWsfOIdNQC5shkisxwqHHOwscC/X+qFFbMHwbNdxeNERERERFQ/TGpYaXh4uLA9ePDgKmM1j2s+rzGUaewkUhlsew7VuZSF+v+POD1X4gm1xt8mpBLguYEd8coIb9g0N2+oqhIRERER0f9nUj2HV69eFba7d+9eRSTg4uKC1q1bAwAyMjKQlZXVaMo0dlUtZVE++aifxXVIUDac1KejE9b+5xlMG9+diSERERERkYGYVM9hSkqKsN2uXbtq49u1a4e0tDQAwI0bN9CiRYtGUaaxq24pC4kEsJEUo6ddFoaMGQ7/3u10LllBREREREQNx6SSw7y8PGHb0dGx2ngHBwedzzX2Mmvq2rVrkEobrpO4WeIxNNMjbqLXI6jMsxEbm13vdaLGRaFQCP/HxMQYuDbUGLDNUE2xzVBNsL1QTRlTm1GpKk7+WBmTSg4LCgqEbQsLi2rjNWPy8/MbTZk1pVQqoVQqG6QsAJAp9WuAEqiFLw5RZdhGqKbYZqim2GaoJtheqKYaU5sxqeSQdJPJZA3ac4iWHYEbZ/SKMzfnPYZUkeYPUbYR0gfbDNUU2wzVBNsL1ZQxtRmVSqV3R5FJJYdWVlbIzc0FABQXF8PMrOqXV1xcLGxbW1s3mjJrytPTEzY2lS8tITa1ygc3L+2Fqqjy+w6lzW3Q9dnnIZHKGqxe1HjExMRAoVDA3Nwcvr6+hq4ONQJsM1RTbDNUE2wvVFPG1GbkcjmSkpL0ijWp2UptbW2F7ezs6u9jy8nJ0flcYy/T2EmkMrg8N7PKGJfRM5kYEhEREREZEZNKDj08PITtO3fuVBuvGdOxY8dGU2ZjYO3tB9cX50Fqoz0bq9S2BVxfnAdrbz8D1YyIiIiIiHQxqeTQy8tL2I6Nja0yNiMjQ1hSwsnJqdZLShiizMbC2tsP7eesR2H/KZD7jkNh/yloP3s9E0MiIiIiIiNkUsnhoEGDhO3w8PAqY0+ePCls+/v7N6oyGxOJVAalcwco2vhA6dyBQ0mJiIiIiIyUSSWHffv2hYuLCwDg/PnziI+P1xmnVCrxyy+/CPujR49uVGUSERERERGJzaSSQ5lMhlmzZgn78+fPR2ZmZoW41atXIyEhAQDQu3dvrd4/TaGhoejcuTM6d+6MoKCgBimTiIiIiIjIEExqKQsAmDhxIo4cOYIzZ84gOTkZ48aNw4QJE+Dp6YmcnBwcPHgQUVFRAAA7OzssWbKkUZZJREREREQkJpNLDs3MzPDVV18hJCQEx48fR3p6Or799tsKca1atcKaNWvQqVOnRlkmERERERGRmEwuOQQAGxsbrF+/HkeOHEFYWBhiY2ORmZkJa2truLu7Y9iwYZg0aZKo6wwaokwiIiIiIiKxmGRyWC4gIAABAQG1fv4LL7yAF154oUHLJCIiIiIiMgSTmpCGiIiIiIiIaofJIRERERERETE5JCIiIiIiIiaHREREREREBCaHREREREREBCaHREREREREBBNfyqKpUiqVWvsFBQUGqkkZlUol/C+Xyw1aF2oc2GaopthmqKbYZqgm2F6opoypzTyeCzyeK2iSqNVqdX1XiBrWw4cPcfv2bUNXg4iIiIiIjIybmxtatmyp8xiHlRIRERERERGTQyIiIiIiIuI9hybJwcFBa9/CwgIymcwwlSEiIiIiIoNRKpUoLi4W9h/PFTTxnkMiIiIiIiLisFIiIiIiIiJickhERERERERgckhERERERERgckhERERERERgckhERERERERgckhERERERERgckhERERERERgckhERERERERgckhERERERERgckhERERERERgckhERERERERgckhERERERERgckhERERERERgckhERERERERgckhERERERERgckhERERERERgckhERERERERgckhERERERERgckhEREREREQAzAxdATJuR48eRVhYGOLi4pCeng4bGxu0b98eAQEBmDRpEmxsbEyiTBJPQ31+crkcZ86cQUREBK5cuYLU1FTk5eXBwsICLVu2hK+vL8aMGYNBgwZBIpGIUiaJzxi+7++//z727t0r7M+ePRtz5syp93KpdgzVZq5cuYL9+/fj7NmzuH//PuRyORwdHeHi4oKePXuib9++GDZsGGQyWb2UT7XX0G3mzp072L17NyIiInDjxg3I5XI0a9YMLVq0QJcuXTBs2DCMHj0a5ubmopZLdaNUKnH9+nXExcUhPj4ecXFxSExMRFFREQAgMDAQy5cvr5eyjeF3YTmJWq1WN1hp1Gjk5+cjJCQEx44dqzSmdevWWLt2LXr27NloyyTxNOTnt2nTJqxZswbFxcXVxj755JNYtWoV2rRpU6cySVzG8n0/efIkpk2bpvUYk0PjZKg2I5fL8dlnn2Hv3r2o7pLpwoULsLOzE61sqhtDtJlNmzbhyy+/RElJSZVxHh4e+Oqrr+Dl5SVKuVR3c+bMweHDhys9Xh/JobH8LtTE5JAqUCqVmD59Ok6dOgUAcHZ2xoQJE+Dp6Ync3FwcOHAA0dHRAAB7e3vs2LEDTzzxRKMrk8TT0J/fJ598gl9//RUA4Orqiqeffho+Pj5wcnJCcXExLl26hH379qGgoAAA0K5dO+zatQtOTk51fKUkBmP5vsvlcowZMwZpaWmwsrIS2guTQ+NjqDaTk5ODN998E3FxcQDKft4MHz4cnTt3hq2tLfLz83Hz5k2cOXMG8fHxOH/+PJNDI2GINrN161YsXbpU2O/VqxeGDBmC1q1bQy6X49q1awgNDRV+1jg6OmL//v1wcXGpU7kkjlmzZuHo0aPCvoODAxwcHJCamgpA/OTQWH4XVqAmesyOHTvUXl5eai8vL/Xo0aPV6enpFWKWL18uxLzyyiuNskwST0N/fp988ok6ODhYffr0abVSqdQZc+fOHfWIESOEMt9///06lUniMZbv+4IFC9ReXl5qf39/9bJly4Tyvvrqq3opj2rPUG0mODhYOOfy5cvVRUVFlcbev39frVAoRCmX6q6h20xhYaG6V69ewvl27dqlMy4zM1M9ZswYIe7zzz+vU7kknu+++069evVq9aFDh9S3bt1Sq9Vq9Z49e4TPav78+aKWZyy/Cx/HCWlIi1KpxLp164T9lStXwtnZuUJcSEgIunTpAgCIjIzE6dOnG1WZJB5DfH5z587FTz/9hAEDBkAq1f1jrG3btli7dq2wf+jQIRQWFta6TBKHsXzfz549i127dgEAFi5cCGtra1HPT+IxVJsJDQ0VzvHyyy9j/vz5sLCwqDTe1dUVZmacysEYGKLNREdHIz8/HwDQvXt3TJgwQWdcixYt8O677wr7Fy5cqHWZJK4ZM2bg3XffxciRI+Hm5lavZRnL70JdmBySlgsXLiA9PR0A0LdvX/j4+OiMk8lkCAoKEvYPHjzYqMok8Rji83NwcNArztvbGx4eHgCAwsJC3Lx5s9ZlkjiM4fteWFiIBQsWQK1WY/To0Xj22WdFOzeJz1BtZsOGDQAAKysrhISE1Olc1LAM0WYyMzOF7fbt21cZq3m8fIgpNS3G8LuwMkwOSUt4eLiwPXjw4CpjNY9rPq8xlEniMfbPT3OGL30msKH6ZQzt5YsvvsDt27fh4OCAjz76SLTzUv0wRJuJiorCjRs3AABDhw7lLNmNjCHajOY97eX3qFVG83inTp1qXSY1Xsbwu7AyTA5Jy9WrV4Xt7t27Vxnr4uKC1q1bAwAyMjKQlZXVaMok8Rjz51dSUqL1S5gzlhqeodtLdHQ0tm3bBgB47733dA7jIeNiiDajOdSvR48eAIDDhw9j6tSpGDBgALp164aBAwdi2rRp2LNnD0pLS2tVDtUPQ7SZPn36wNHREQAQFxeH3377TWdcVlYWvvzySwCAVCrF66+/XqvyqHEz9O/CqjA5JC0pKSnCdrt27aqN14wp/ytrYyiTxGPMn9+BAweQl5cHAPDx8eGMcEbAkO2luLgYH374IVQqFfr3748XX3yxTuejhmGINlM+OylQ1iM0Z84czJkzB+Hh4cjIyIBCoUB6ejpOnjyJDz/8EIGBgbh9+3atyiLxGaLNWFhYYPHixcJ9px9//DFefvllbNiwAQcOHMDOnTuxdOlSBAQE4OrVq7CyssIXX3yBPn361Ko8atyM+dqJd06TlvILaQDCX8Cqonnvl+Zzjb1MEo+xfn5ZWVlYvXq1sD9z5sx6K4v0Z8j28t///hcpKSmwtLTEkiVL6nQuajiGaDPl9wIBwFdffYWUlBSYm5tj/Pjx6NOnD8zMzJCYmIjdu3cjJycHV69exZQpUxAaGqr3PdFUfwz1c2bEiBHYtGkTlixZguTkZERHRwtLEZQzNzfHjBkzMGnSJKE3iJoeY712AthzSI/RvDG6qlnZdMWUz9LVGMok8Rjj51dSUoI5c+YIEwQEBARg2LBh9VIW1Yyh2ktMTAx+/vlnAGULHbu7u9f6XNSwDNFmcnNzhe2UlBTY29tj165d+PTTTxEYGIjnn38e8+bNw4EDB+Dp6QkAuHv3rjBckAzLkL+XnnrqKSxYsABdu3bVeVyhUGD79u3YtGkTioqK6lQWNV7GeO1UjskhEZkUlUqFDz/8EJGRkQAAd3d3fP755wauFRlSSUkJPvroIyiVSvj4+OCNN94wdJXIyKnVaq399957T+fFvouLC7744gthf+/evZDL5fVePzJOWVlZmDJlCl577TXcvXsXH3zwAY4cOYK4uDhERkbi559/hr+/Px49eoTNmzcjKCgI2dnZhq42kRYmh6TFyspK2NZnZkfNmNquE2aIMkk8xvT5qdVqLFy4EPv37wdQNgHNpk2bYG9vL2o5VHuGaC/fffcdrl69CplMhqVLl0Imk9XqPGQYhmgzms+zsrLC2LFjK4319vZGz549AZT9ISIqKqpWZZJ4DNFmCgsLMXnyZERERAg9za+//jrc3Nxgbm4OW1tb9O/fHz/88AMmT54MoGxEw6efflqr8qhxM6Zrp8cxOSQttra2wrY+f83KycnR+VxjL5PEYyyfn1qtxqJFi4SFzVu1aoXNmzfrdaM3NZyGbi+JiYnCenWvv/56pWtJkfEyxM8YOzs7YdvLywvNmjWrMr5bt27CNiemMTxDtJnt27cLE4UEBwejQ4cOlcaGhIQIbeyPP/7QuseVmgZjuXbShRPSkBYPDw/cuXMHAHDnzp1qL6zLYwGgY8eOjaZMEo8xfH5qtRqLFy/Gzp07AQCurq7YsmUL7yszQg3dXkJDQ6FQKCCVSmFubo5vv/1WZ5zm0gUXLlwQ4jw8PDBq1Kgal0viMcTPmI4dO+Ls2bMAoNcah5oxHFZqeIZoMydOnBC2BwwYUGWslZUVevXqhZMnT0KlUiE2NhZDhgypVbnUOBnDtVNlmBySFi8vL5w6dQoAEBsbCz8/v0pjMzIykJaWBqBsqu8WLVo0mjJJPIb+/MoTwx07dgAAWrZsiS1btqB9+/Z1PjeJr6HbS/m9YyqVCuvXr9frOREREYiIiABQtgA6k0PDMsTPGG9vb2Fbn2RPM4YjWgzPEG3m4cOHwrY+bUAzRnNyEmoaDH3tVBUOKyUtgwYNErbDw8OrjD158qSw7e/v36jKJPEY8vN7PDF0cXHBli1bqhzOQ4bF7zvVlCHazODBgyGRSACULVZdUlJSZbzmuogeHh61LpfEYYg2o3kfWPmFfFXu3bsnbHP5k6bHmH8XMjkkLX379hUWCj9//jzi4+N1ximVSvzyyy/C/ujRoxtVmSQeQ35+S5YsqZAY8sLMuDV0e/noo4+QlJRU7b/Zs2cLz5k9e7bweGXDUKnhGOJnTKtWrfDUU08BKOvV2bdvX6WxiYmJuHTpEoCyBKF37961LpfEYYg24+XlJWyXT4pWmZs3byImJgYAIJVKte5ZpabBmK99mRySFplMhlmzZgn78+fPF9aK07R69WokJCQAAHr37q31FxBNoaGh6Ny5Mzp37oygoKAGKZMaliHaDAAsXboU27dvB/C/xJD3oBo/Q7UXarwM1Wb+85//CNsrV67ElStXKsRkZGQgJCRE2A8KCoKlpWX1L4rqlSHazJgxY7Tif/vtN51x6enpeOedd1BaWgoAeOaZZ9hzaGIa+7Uv7zmkCiZOnIgjR47gzJkzSE5Oxrhx4zBhwgR4enoiJycHBw8eFKbqtrOzw5IlSxplmSSehv781qxZg61btwIAJBIJXnvtNdy4cUOYKa4yXbt2RZs2bepUNtUdv+9UU4ZoM7169cLUqVOxYcMG5ObmYuLEiQgMDESfPn1gZmaGhIQE7N69W5hFsFu3bloXe2RYDd1mBg4ciBEjRuCvv/6CWq3Gxx9/jH379mHo0KFwdXVFcXEx4uLiEBYWhkePHgEoG076/vvv1/m1kjhu376N3bt3az2WlJQkbF+5cgVr1qzROu7n54f+/fvXqjxj/V3I5JAqMDMzw1dffYWQkBAcP34c6enpOodWtWrVCmvWrEGnTp0aZZkknob+/KKjo4VttVqttQh1VZYtW4YXXnihTmVT3fH7TjVlqDYTEhICmUyGDRs2QKFQYNeuXcJyOZoGDhyIL7/8EhYWFqKUS3VniDazevVq2NjYYM+ePQDKhgueP39eZ6yHhwfWrFnDydOMyL1796qcuKz8dgNNZmZmtU4OjfV3IZND0snGxgbr16/HkSNHEBYWhtjYWGRmZsLa2hru7u4YNmwYJk2aJOqsbIYok8TDz49qgu2FaspQbWbu3LkYNWoUdu/ejTNnzuDBgwcoLS2Fk5MTevXqhXHjxnHCJCPV0G2mWbNm+PzzzxEUFITQ0FBER0fjzp07kMvlMDc3R4sWLdCtWzdhFuTq1s8k02eMvwsl6vJ5vomIiIiIiKjJ4oQ0RERERERExOSQiIiIiIiImBwSERERERERmBwSERERERERmBwSERERERERmBwSERERERERmBwSERERERERmBwSERERERERmBwSERERERERmBwSERERERERmBwSEVEVQkND0blzZ3Tu3Bnvv/++oatDIvj666+Fz/Trr78W7bwRERHCeYOCgkQ7LxERNRwzQ1eAiIj+JygoCOfPn6/x87Zs2YJ+/frVQ42IiIioqWDPIREREWlhL2DjUv5Zde7c2dBVIaJGjj2HRERGqnv37vD19dUr1tXVtZ5rQ0RERKaOySERkZHy9/fHnDlzDF0NMjFz5sypl3bVr18/JCUliX5eIiJqOBxWSkREREREREwOiYiIiIiIiMNKiYhMTmZmJk6cOIHz588jKSkJ9+7dQ35+Ppo3bw5nZ2f06tULo0ePxqBBg0QtNyYmBr///jsuXryIO3fuID8/H2ZmZrCzs0ObNm3QpUsX9OvXD8888wysrKyqPFdBQQF+//13hIeHIykpCVlZWZBKpXBxcUGfPn0wduxY9O/fX7S6a84SWz7za1paGnbu3Injx4/j/v37KCkpQatWrTB48GBMnjwZ7du31/v8+fn52LNnD06ePInk5GRkZ2fD0tISrq6u6Nu3L8aNG4cePXroda60tDTs2bMHZ8+eRUpKCh49egQAsLa2hqurKzp16oQ+ffpg2LBhcHFxqfD8r7/+GuvWrQMAzJ49W2uIqeaxcufPn9c50Unbtm1x7NgxYT8iIgKvvfYaAKBv37745ZdfhGMKhQIDBw5ETk4OAGDnzp3o1auXXq83ODgYZ86cAQDMmzcPb731VqWxMTExOHDgACIiIvDgwQPI5XLY29vDw8MDgwcPxksvvQR7e3u9yq1OZa/35MmTCAsLQ1xcHNLT01FQUIAPPvgAr7/+uvBchUKBc+fO4ezZs4iNjUVKSgpyc3MhkUjg4OAALy8vDBw4EBMmTIC1tXW15WuqbFKao0ePol27djqPpaWlITQ0FGfOnMGtW7eQk5MDKysrtGnTBv3798fEiRPh4eFRk7eHiBopJodERCZky5YtWL58OZRKZYVjeXl5yMvLQ0pKCkJDQ+Hn54e1a9fC0dGxTmWWlpZiyZIl+PXXXyscUyqVSE9PR3p6Oi5fvoydO3dixowZmDt3bqXnO3ToED777DOkp6dXOHbz5k3cvHkToaGhePbZZ7Fq1SrY2trWqf66HD16FPPnz0deXp7W4ykpKUhJScGvv/6KDz/8EC+99FK15zp+/DgWLFhQ4fWUlJTg0aNHSE5OxrZt2zBmzBh8+umnaN68eaXn+vXXX/H555+jqKiowrGcnBzk5OQgKSkJBw4cwP79+7Fjxw49X3H9Mjc3x6hRo4T67Nu3T6/k8OHDhzh37hwAQCqV4vnnn9cZl5ubiwULFuCvv/6qcCwjIwMZGRm4cOECNmzYgKVLl2LkyJF1eDW65eXl4YMPPsDff/9dZVxaWhrGjx8vJMqPe/DgAR48eIBTp07hu+++w5dffokBAwaIXl8AUKlU+Prrr/HTTz+huLhY61hubi5yc3ORkJCALVu24K233sI777wDiURSL3UhIuPA5JCIyIQ8fPhQSAzd3NzwxBNPoEWLFmjWrBny8vJw9epVJCcnAwDOnTuHN954A7t27UKzZs1qXebKlSu1EkNXV1f4+vqiRYsWUKlUyMnJwbVr15CSklLtuX7++WcsX74carUaAGBjY4OePXuiVatWUKlUSE5ORlxcHNRqNY4fP46goCDs2LGjyoSqpuLi4rBmzRooFAo4ODigX79+sLOzw927d3HhwgUoFAoUFRXhk08+gVQqxYQJEyo91x9//IGQkBDhM5HJZOjTpw/c3d1RUFCAyMhIPHz4EABw4MAB3L17F5s3b4aFhUWFcx05cgSffPKJsK/53shkMsjlcqSmpuLq1atQKBS1eu2+vr6YPHkyHjx4gCNHjgAAWrZsiWHDhlWIdXBwqNG5x44dKySHhw4dwkcffQQzs6ovQ/744w/hvevXr5/OWXnT09MxZcoUXL9+XXisU6dO6Ny5M6ytrZGZmYnIyEjk5OTg0aNHeOedd7By5UqMHTu2RvWvilqtxrx583D8+HFIJBJ069YNnp6eUKvVSE5O1kqoCgoKhMTQ3t4enp6eaNOmDaysrKBQKHDnzh1cvnwZxcXFyMnJwbRp0/DLL7+gd+/eWmW6urpi8uTJAIBt27YJj5c/9jgbGxutfaVSiblz52ol1Jrf3fz8fMTExODWrVsoLS3F+vXrkZWVhaVLl9bpvSIi48bkkIjIhHTo0AELFizAsGHDKl3eIjExER999BHi4uKQkJCAH3/8EbNmzapVednZ2cKFqUwmw2effYbx48fr7F14+PAh/vrrL1haWuo819mzZ7FixQqo1WqYm5vj//7v/xAUFFQh8UtISEBISAiuXbuGhIQErFixAosWLapV/XUpTwyDg4Mxd+5crcT5/v37ePfddxEZGQkA+Oyzz9CvXz+4u7tXOM+tW7fw0UcfCcmNr68vVq9erTUcVaVSYfPmzVi5ciVUKhUuXryIVatW4eOPP65wPs3hnq+++ipCQkJ0JsX5+fkIDw9HfHx8jV+7v78//P39ERERISSHHTp00EpKa6t3795wc3PD7du3kZ2djVOnTuHZZ5+t8jn79u0TtnUlcyqVCu+++66QGPr6+mLx4sXo2rWrVlxxcTE2bNiAdevWQa1WY+HChejVqxfc3Nzq/LoA4OLFiygtLYWXlxdWr15dYWhnSUmJsG1paYmgoCCMHTsW3bp1g1RacfoHuVyOb775Bhs3bkRpaSk++OADHDp0SCtW83PRTA71/azWrVsnJIYuLi745JNPMGzYsArf3UOHDmHBggXIy8vDrl270L9/f4wePVqvMoio8WFySERkpE6ePIns7Oxq46ZPny4kgv/617+qjff29sbPP/+MUaNGIT09Hdu3b8f06dMhk8lqXMdLly6htLQUADB69GgEBgZWGtuyZctKF1RXqVRYtGgRVCoVgLIETVdvFQB06dIFP//8M8aPH4+MjAzs3r0bM2bMQKtWrWpcf10UCgUmTZqE+fPnVzjWqlUr/PDDD/jXv/6FGzduoLCwEOvWrcPKlSsrxH7zzTcoKCgAALRv3x4bN26sMARWKpXijTfegEQiwbJlywCUXehPmTJFK3HJz89HQkICAKB169b4+OOPKx3eZ21tjVGjRmHUqFG1ewPq0dixY/HNN98AAPbv319lcnj9+nUhwbW0tMTw4cMrxOzbtw8REREAgJ49e2Lz5s06//hgYWGB2bNnQ61WY926dSgoKMCPP/6IxYsXi/GyUFpaChcXF2zevBktWrSocFzzDwxt27bVmfxrsrGxwfz581FQUICdO3ciNTUVp06dgr+/vyj1vXPnDr7//nsAZT3A27dv1/kHDgAYNWoUHB0dMWXKFABlSeWoUaM4vJTIRHG2UiIiIxUbG4tt27ZV+y8rK6vG57a1tUVAQACAsmF5165dq1Ud5XK5sK3rolhfx44dQ2pqKgAgICCg0sSwnIuLi3CxqlAocOjQoVqX/Thra2uEhIRUeXzevHnC/p9//lnh3sRHjx7hjz/+EPbnzZtX5b2Rr732Gjp16gSgLFHetWuX1nHN99nBwaHRXphr9v4dO3ZM63U9TrPXcOjQoRWGRQJlw5DLLV68uNJe6XLTpk2DnZ0dAODgwYPCHyPEMGvWrDp9B3R58cUXhe2zZ8+Kdt4tW7YIPdqzZs2qNDEs5+fnh4EDBwIoS9qvXLkiWl2IyLiw55CIyERlZmbi0qVLuH79Oh49eoTCwkLhXj6g7N66cgkJCZXOcliV1q1bC9t///03pk+fDicnpxqfJzw8XNgeM2aMXs/x8/MTtqOiovDGG2/UuFxdhgwZUu0kN/7+/mjRogWysrJQXFyMixcvYvDgwcLxixcvCkMJHR0dqx0+KZVK8eKLL2L58uUAIPSGlXN0dISFhQWKi4uRnJyMqKgo9OnTpzYvz6A6dOgAX19fxMTEoLCwEEeOHMH48eN1xh44cEDY1jWk9OHDh0JvqqenJ7y9vast38LCAj179kR4eLhwD64+z9NHbYZaKhQKXL58GUlJSUhPT0d+fr7WZFL5+fnCdvlrFcPJkyeF7com+Xmcn58fTp8+DaDs++bj4yNafYjIeDA5JCIyUo8vM6Cva9euYfXq1QgPD9c5a6kulc2cWJ0ePXqgdevWSEtLw7179/Dcc8/hhRdewJAhQ+Dr66v3RDcXL14Utg8fPowLFy5U+xzN3rq0tLSaV74S+syiKZPJ0L17d+EiOyEhQSs51OxZ8fX1rXbiFQBaE45cuXIFarVa6CFs1qwZAgICcPDgQZSWlmLKlCkYPXo0RowYgaeeekroDWsMxo4di5iYGABlvYO6ksOoqCjcuXMHQFmPdHmvlaZLly4J20VFRViyZIle5d+6dUvYvn//vijJYbt27Wo0QU9RURHWr1+PnTt36jV0HIDecfqcp7yX3tzcvMLSJZXRHF0g5veNiIwLk0MiIhNy6tQpzJo1S2sCDH1UNbyvKubm5li5ciWmT5+OgoICZGdn46effsJPP/0ECwsLdOvWDU899RQGDx6M3r17VzocsnzGTgBawzH1Vb7Wnxg0e0P1jXt8aK/mfps2bfQ6X9u2bYVthUKB/Px8raGUH3zwAeLj45GamgqFQoGwsDCEhYVBKpXC09MTTz75JAYMGIDBgwfXafbZ+vbcc89h+fLlKC0txblz55Cenl5hPcb9+/drxetKrjXbzJ07d7QmZdFXbm5ujZ+jS02Gk+bm5mLKlCk17gnU7EWsC80lVRQKRa3eNzG/b0RkXHjPIRGRicjKysLcuXOFxLBt27Z49913sX37dpw6dQqXL19GYmIikpKSkJSUhNmzZwvP1RxuWlN9+/YVeoA07/kqLi5GVFQU1q9fj1deeQUjR44UZsB8XG2T03L69pDqQ99lMaysrITtxy/cyyeiqcn5Ho97/JwuLi7Ys2cPZs6cCWdnZ+FxlUqFq1evYvv27Xj77bcxcOBA/PDDD6K+J2LS7AlUKpU4ePCg1vHH7yGtbMmJx+/zrA2x3qPq7nXUtGTJEiExNDc3x4QJE/Dtt9/ir7/+QnR0NK5cuSJ8R48ePSo8ry7fUU3G9L4RkfFhzyERkYnYtWuXcOHn7e2Nbdu26ZzEo5xYPRFA2ZqKK1aswMKFCxEVFYWoqChER0fj8uXLwoLtqampePvtt/H+++9XuD+wefPmQt337t1bYSmChlRYWKhXnGYCaG1trXVMM3HU93yPxz1+TqBsFst33nkHc+bMQVxcHCIjIxEdHY2oqChh2GFubi6++OILXLp0Cd98841RTl4zduxYnDhxAkDZ0NLXX39dOHbq1ClhmLOHhwd8fX11nkMzmR4yZAi+++67+qquaB48eCAkw1KpFD/++KPWvbOPE/M7Wk6zbdrY2CAqKkr0Moio8WLPIRGRidCczXDmzJlVJoYAcO/ePdHrYGVlhUGDBuGdd97Bli1bEBERgf/+97/w8vISYr744gs8ePBA63mak9hoDnszBH3vp7p//76w7ejoqHVMc5ihvue7e/eusG1ubq4zOSwnk8nQo0cPvPnmm/jmm2/wzz//YNu2bRgyZIgQc/ToUa0Fzo3J0KFDhdcXHx+vtYB9dWsbltPsPc3IyKiHWorv7NmzQg/g4MGDq0wMgfr5jmp+1+Ryud5/vCCipoHJIRGRidC8B0szGdNFqVQiOjq6vqsES0tLjBw5Er/88otwMa9QKHDq1CmtuB49egjbDVGvqmhOdFIZpVKJ2NhYYf/xnk7N/ZiYGL2G4WlOytO1a9ca9fhJpVI8+eST+PbbbzFgwADh8WPHjul9Dk313dv4+LqF5fcYyuVyHD9+XKhDVTNparaZhIQErZ5cY1WT7ygAvSZmqqmWLVtq3S+r2e6IiJgcEhGZCKn0fz/Sy4dyVubIkSMN2kPn4OCgNRtnZmam1vFnnnlG2N6zZw+Ki4sbqmoVVLf+HlA29LH8NVhYWFSY4bRXr17CpDBZWVnCEMrKqFQq7NmzR9ivrkepMhKJRGvZjMffZ31ZWFgI2wqFolbnqI5mr2B5cnj48GGh7fbq1Qtubm6VPt/NzQ1PPPGEUMfdu3fXSz3FpPkdra7HrrCwEGFhYXqdt6afl+b3bfv27XqVQURNA5NDIiIToXkhXVWPUVZWFpYtWyZKmTWZXl9zeOXjszuOGDEC7du3B1A2rHTRokV6T8CRn58vaq+RXC7Hl19+WenxgoICrFq1StgfMWJEhXUR7ezstNa9W7lyZZUJ59atW3H16lUAZQnExIkTK9RJ3xloq3qf9aW5LINmb5eY/Pz84OrqCqBsttHo6GitWUrHjRtX7TmmTp0qbK9duxZJSUl6l2+I4cua39HqlppZvny53sNlNT+vx4ds6xIcHAyZTAagbH3S0NBQvcoBDD/sm4jqF5NDIiITodlj9P333+vsdYiPj8err76KtLQ0rYkpamvr1q0YN24ctm/fXulFY35+PtasWSMMw5TJZBXWrZPJZFi0aJFwwRoaGopp06Zp3Yv2uISEBKxatQrPPPOMsCaeGMzNzbFt2zasXr26QkL24MEDTJ8+XVjzzdLSUmvWV01vv/228B6npqbirbfewu3bt7ViVCoVNm/ejOXLlwuPTZ48Ge3atdOKi4+Px5AhQ/D1119rrTenSalU4o8//sDWrVuFxzTXXqyJdu3aCRO+3L17V1iXUExSqRTPPfecsP/TTz/h3LlzAMo+g1GjRlV7jrFjxwq9rPn5+XjllVewc+fOShNpuVyOffv2ISgoCEuXLhXhVdSMn5+f8L7evHkT8+fPr7AshFwux4IFC7Bz5069v6OdOnUStv/8889q493d3TFz5kxh/8MPP8SKFSsqLMlSrrS0FKdPn8a8efMQGBioV52IqHHibKVERCYiMDAQGzduRGpqKkpKSvDee+/h+++/h7e3NywsLHD16lXExcUBKJvNdODAgfjxxx/rXG5iYiIWL16MJUuWwN3dHZ06dYKjoyNKS0uRnp6O6OhorZ69qVOn6lxL8Omnn8aiRYuwaNEiKJVKhIeH49SpU/D09ETnzp1hbW2NoqIipKenIzExsdIL2bp65513sHbtWmzYsAG7d+9G3759YW9vj3v37iEiIkJr2N6HH34o9Hg+zt3dHZ999hlCQkKgVCpx8eJFjBw5En369IG7uzsKCgoQGRmp1dPTs2dPzJs3T+f50tPTsW7dOqxbtw4uLi7w9vaGi4sLZDIZMjIyEB8fr9XL9+STT2olXzUhk8kwdOhQHDhwAADw2muvYdCgQWjdurWQwNvb22PGjBm1On+5cePGYePGjQCgtczJM888A3t7e73quXbtWgQHB+PKlSuQy+VYuHAhVq1ahZ49e8LV1RUymQy5ublISUnBjRs3UFpaCqCsx7eh2dvbIzg4GN988w2AsuG0p06dgq+vL1xdXZGeno7z58+joKAAZmZmWLhwIebPn1/teUeMGIHTp08DAFavXo3w8HB06tRJa73LGTNmaL2ns2fPxt27d7F3716o1Wps3LgRv/zyC7p16wZ3d3dYWloiPz8fd+/eRVJSkvAd1uylJCLTw+SQiMhENGvWDOvXr8fUqVOFHqrr169X6H3r3bs31q5di127dtW5TM0ZNdVqNW7evImbN2/qjDU3N8eMGTMq7WkDgIkTJ8Ld3R0LFy5Eamoq1Go1kpOTkZycXOlzOnXqpFcioa/u3btj7dq1mD9/PrKzs3XO+GlhYYH3338fL730UpXnGj16NJo3b46PP/4YGRkZKC0tRUREBCIiIirEjhkzBp9++qnW/WPlLC0tYWZmJiQ26enpVQ7vGzFiBD7//HOte9xq6j//+Q8iIiKQnp6OwsJCHD58WOt427Zt65wcent7w8vLSxhSW66qWUof5+joiB07dmDZsmXYvXs3SktLIZfLhWRJF0tLS/j4+NS63nXx9ttv4+7du/j9998BADk5OQgPD9eKsbOzw7Jly+Dt7a3XOQMDA7Fv3z5cuHABarVaZxubPHmy1vdEIpFg+fLl8PHxwddff43c3FwoFApcvHix0klqJBKJ1r3DRGR6mBwSEZkQDw8P/P7779i2bRsOHz6MlJQUKBQKuLi4wMvLC2PGjMGoUaOE3p+6Cg4OxvDhw/HPP//g4sWLSEpKwt27d5Gfnw+JRAI7Ozt07NgRfn5+GD9+PNq2bVvtOf38/PDHH3/gyJEjOHHiBC5fvoyMjAzI5XJYWlrC2dkZHTt2RK9evTB48GB06dJFlNeiKSAgAPv27cPOnTtx4sQJpKWlQaFQoFWrVhg0aBBeffVVdOjQQa9zPfvsszh8+DD27NmDEydOIDk5GdnZ2bC0tETLli3Rr18/jB8/Xmv2zcf16NED//zzD/755x9ERUUhISEBt27dQk5ODlQqFWxsbODm5oaePXti7Nixla4NWBNt27ZFWFgYtm7dijNnziA1NRX5+flCgiqWsWPHYvXq1cK+nZ2d1oQp+rC0tMTixYsxdepU7Nu3D+fOnUNqaqrw/tja2sLNzQ3e3t7w8/PD4MGDq13qpb7IZDKsWLECI0eOxK+//oqYmBg8evQIdnZ2aN26NYYOHYoXX3wRrq6ueg+XNjc3x6ZNm7B7924cPnwYycnJyMnJ0WtymqCgIAQGBiIsLAz//POP0CtfUlICa2truLq6olOnTujbty/8/f119voTkemQqPW945+IiMhEBQUF4fz58wCALVu2oF+/fgauERERUcPjhDRERERERETE5JCIiIiIiIiYHBIRERERERGYHBIRERERERGYHBIRERERERGYHBIRERERERG4lAURERERERGBPYdEREREREQEJodEREREREQEJodEREREREQEJodEREREREQEJodEREREREQEJodEREREREQEJodEREREREQEJodEREREREQEJodEREREREQE4P8BeV6COapyOEQ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data:image/png;base64,iVBORw0KGgoAAAANSUhEUgAAA4cAAAJdCAYAAACBPwJrAAAAOXRFWHRTb2Z0d2FyZQBNYXRwbG90bGliIHZlcnNpb24zLjcuMiwgaHR0cHM6Ly9tYXRwbG90bGliLm9yZy8pXeV/AAAACXBIWXMAAA9hAAAPYQGoP6dpAADTgklEQVR4nOzdd1gU1/oH8O/sUpelg4INC1JEiNHYW6yxxIYxMTGmmMSYxHSvMeXm3uR300zRa7zRNFNNsWBBjbHX2EsABcEOikiHpTM7vz8IG5Bh2cbuAt/P8+TJ7pxzZl7MBPfdc+a8giRJEoiIiIiIiKhFU9g6ACIiIiIiIrI9JodERERERETE5JCIiIiIiIiYHBIRERERERGYHBIRERERERGYHBIRERERERGYHBIRERERERGYHBIRERERERGYHBIRERERERGYHBIREREREREAB1sHQEREzc+8efMQGxure//yyy9j9uzZBo8/cuQIHnroId37c+fOGXX94cOH49q1awCA9957D9HR0QaNE0URhw4dwsGDB3HixAlkZWUhJycHWq0WHh4eCAwMRGRkJAYMGIChQ4fC0dHRqLiasuvXr2Pt2rXYvXs3rl+/juLiYrRq1QrdunXDhAkTMHLkSAiC0CjXLi0tRUxMDPbu3YvExETk5ubC1dUVrVu3Rr9+/TBlyhR069bNoHN9+umnWLp0qVHXf/755/H000/LtqWlpWHEiBFGna+muXPn4tlnnzV5PBGRJTE5JCIii9JoNNixY0etY+vXrzcqObSFTZs24dNPP8Xly5dl2zMzM5GZmYm4uDisXLkSXl5eeOihhzBr1iy4urpaN1grW716Nd59910UFxfXOp6amorU1FT8/vvvGDBgABYuXAh/f3+LXvvQoUP4xz/+gczMzFrHy8vLkZ+fj+TkZPzwww+YOXMm/vGPf8DJycmi129sfn5+tg6BiEiHySEREVnU1q1bUVJSUuvYhQsXEBcXh6ioKBtFVb+ysjK8+uqr2Lx5c63jHh4eiIqKgo+PD5ydnZGVlYXLly/j0qVLAIC8vDwsWbIEp0+fxpdffmmL0K1izZo1eOONN3TvPTw80K9fP6jVaqSkpCA+Ph4A8Mcff+Cxxx7Dzz//DDc3N4tce8eOHXjuuecgiiIAQKlUomfPnggKCkJ5eTni4uJw+fJlSJKE77//HtnZ2fj4448NnsGMjIw06J6MjIyst02tVmPGjBmG/UAATp8+jTNnzgAAHB0dMXbsWIPHEhE1NiaHRERkUevXr9e9dnFxQWlpqe64vSWH5eXlmDVrFo4fP6471qNHDzz//PPo27cvlEplnTGpqalYt24dvv32WxQVFel+vubo4sWL+Pe//617P2HCBLz99ttQqVS6Y4cOHcLzzz+P/Px8nDt3Dv/5z3/w3nvvmX3tjIwMzJ8/X5cYhoeHY9GiRejUqVOtflu2bMFrr72GkpISbN68Gbfddhsefvhhg64xdOhQs5d0enl54c033zS4/9SpU3Wvhw0bBi8vL7OuT0RkSdyQhoiILCY1NVWXaAmCgPnz5+vaNm/ejPLycluFJmvhwoW1EsPZs2fj119/xYABA2QTQwBo3749nnvuOezYsQN33XWXtUK1if/+97+oqKgAAPTs2RMLFy6slRgCQP/+/fHhhx/q3m/YsAEXLlww+9pffPEFioqKAAD+/v745ptv6iSGADBu3Lha1//ss89QWFho9vUbw/nz55GQkKB7P3nyZNsFQ0Qkg8khERFZzIYNGyBJEgCgd+/euO++++Dj4wOgahnmnj17bBhdbcePH8cPP/yge3///ffj5ZdfNni8j48PlixZgjlz5jRGeDaXlZWFbdu26d7/4x//gEIh/7Fh6NChGDBgAICqTX1+/vlns6//+++/614//vjj8Pb2rrfvqFGj0KNHDwBV99nGjRvNvn5jWLdune61r68vhg4dasNoiIjqYnJIREQWIUlSrSWlkyZNgoODA8aPH687VvPDsa3VfE4wMDCw1iynMQYOHGipkOzKrl27oNVqAQAdO3ZEz5499fafMmWK7vXOnTvNuva1a9dqbUAzZMiQBsfUTLRqJrX2QqvV1kpa7777bjg48OkeIrIvTA6JiMgiTpw4gdTUVACAs7MzxowZAwCYOHGirs/+/fuRk5Njk/hqun79Ovbu3at7f99999VZLtnSHTlyRPe6b9++Dfav2ef69eu4cuWKydfOzs6u9b5t27YNjmnTpo3u9fHjx3XLYe3FH3/8gZs3b+re10ymiYjsBb+yIiIii6g5KzhixAio1WoAQFRUFDp37oyLFy+ioqICsbGxBm8Y0liOHDmiW/4KVM3iUG01nxs0pIZg69at4efnh6ysLN34oKAgk65d87+NKSorK3H58mV07dpVb7+srCxs2LABly9fRnFxMdzd3REQEIBevXrJPt9ojpr/f4SFhSE8PNyi5ycisgQmh0REZLbS0lJs3bpV937SpEm12idNmoRFixYBqNq11NbJYc1NaHx9fdG+fXubxfLnn39iw4YNFj3n0KFDzX6erbpkB1B7Vk6fwMBAXXJ48eJFDB8+3KRrVz+nWu369esNJmvp6em13l+4cKHB5PCXX37BL7/8ItsWERGBp59+GiNHjjQgYv1urf3JWUMisldMDomIyGzbt2+HRqMBUPXBftCgQbXaJ0yYgMWLF0OSJJw9exbnzp1DaGioLUIFUPVMW7UuXbrYLA6gKolZuXKlRc/p7e1tVnJYWlpaq0SHoYXaa/bLz883+fpt27aFl5cX8vLyAFQtR24oOay5TNjc6wPAmTNn8Mwzz2DatGl466236t291hC//fab7s/TwcEBEyZMMCs2IqLGwmcOiYjIbDU3ohk/fnydjTbatm2L3r17y/a3hZqJg4eHhw0jsU/FxcW13js7Oxs0zsXFpd5zGEOhUGDYsGG6919//TUKCgrq7b9nzx6cOnWq1rHqMhhyOnfujKeeegrffvstDhw4gISEBJw8eRKxsbGYP38+AgICdH1Xr16Nd955x+SfBUCtmeHBgwfD19fXrPMRETUWzhwSEZFZMjIy8Mcff+je37qktObxo0ePAgBiY2Mxb948s2ZjzFEzcbD1RjTR0dGIjo62aQy3Kisrq/XeycnJoHE1+9WceTTFE088gU2bNqGiogI3btzArFmz8Mknn6BDhw61+v3+++949dVX64yv7/oPPvigbOF7R0dHhISEICQkBPfddx9efPFF7Nu3DwCwcuVKjBs3DnfccYfRP0fN2p8Al5QSkX3jzCEREZllw4YNupIHnTt3RmRkpGy/MWPG6GagMjMzceDAAavFeCs3Nzfda3NmuJqrW2cKy8vLDRpXs1/NWURTdOnSBQsWLNC9j4+Px9ixYzFz5ky88cYbmD9/PsaMGYPnnnsORUVFuOOOO2rVQqz537gmffUSq6nVaixZsgQdO3bUHfvqq69M+jlq1v708vKqNSNKRGRvmBwSEZFZbq1tWB+1Wo0RI0bo3tuy5qGnp6futb7lii3VrbOpt84k1qfmbJ0lZmQffPBBvPPOO3B1dQVQtQvp0aNHsXr1amzYsEG3ac7AgQPxv//9r1Zyau5yYVdXVzz++OO694cPHzY4Sa6p5pLS8ePHGzwLS0RkC0wOiYjIZHFxcbqSB4IgNLjRRs3kcdeuXfUmZrcuNzX2Q3nN/nKFxmvWzatZsoGquLi41Jr5q96BtCE1+9VMwM1xzz33YNeuXXj22Wdx++23w9vbG46OjmjVqhWGDh2KxYsX4+uvv4arq2utWeCazw2aasCAAbrXJSUluH79ulHjjx8/jqtXr+reT5482eyYiIgaE585JCIik9WcNZQkyajSBWVlZdiyZQumT59ep83d3b3W++LiYqNmXGo+Uyg3g9SrVy+sWbMGQFXB9bS0NLRr187g81uSvZay6NSpExITEwHA4KSoZjmJzp07m3X9mnx8fDB37lzMnTu33j4XLlzQLd8UBKHe5c3G8Pf3r/U+Nze31lLThtT8/yM4OBhRUVFmx0RE1JiYHBIRkUnKy8uxefNms86xfv162eTw1jp3aWlp8PLyMuicOTk5tWaQbj0XAPTt2xeCIOiSiU2bNmHOnDlGRG459ljKAqh65q86OTx79myD/TMyMmrNHFq7REjN3Uq7du0KtVpt9jlLSkpqva9e3mqIsrKyWrU/OWtIRE0Bk0MiIjLJnj17dHXoHBwcEBERYdA4rVaL+Ph4AFUf6C9dulSnhp2/vz9at26NjIwMAEBCQgK6d+9u0Pmrzw1U7UApV0+xbdu2GDJkiK423q+//oqHH37YqA//zV3fvn2xadMmANDtMqvPsWPHdK/btGmDoKCgRotNzpYtW3SvJ06caJFz3poUt2rVyuCxO3bsQGFhIYCq0hyWiomIqDExOSQiIpPU3FBm8ODBWL58ucFjJ0yYgOTkZABVs4cvvvhinT59+vRBbGwsAGDz5s2yM4xyqhMaAIiKiqq3Rt/s2bN1yeH169fx0Ucf4Z///KfBP0O1gwcPYuDAgUaPq2aPpSwAYPjw4fjXv/4FrVaLS5cu4fTp0+jRo0e9/WveDzU3HrKGP/74Q1cuwtnZGVOnTrXIedeuXat73bVrV9lZ6PrU/PMYMGAAWrdubZGYiIgaEzekISIio+Xk5GD//v2698bOitTcuGbjxo265Z013X///brXR48exe+//97geU+ePFkrOXzggQfq7XvHHXfUav/xxx+xePHiBq9RLTc3F88995xRSXFT4ufnh1GjRunef/jhh7L/nQDgwIEDutIkSqXS4ETeEq5fv47XX39d9/6ZZ56pN4mr+SxqQ7Zu3VrrXjLmHr9582at2p/2mPwTEclhckhEREaLjY1FRUUFgKp6csZsRAMAd999NwRBAFD14f7w4cN1+vTq1avWDNTLL7+M7777TnbnUq1Wi/Xr1+OJJ57Q1VyMjIzEmDFj9Mbx6quv4vbbb9e9X7ZsGe6//34cOnQIoijKjklNTcWSJUswYsQIgxLWpuz555+Ho6MjgKqdN1955ZU6dSEPHz6Ml19+Wfd+0qRJCA4Orvecn376KUJDQ3X/6LN48WLExsbK1qLUarXYtm0b7r//ft2GOT169MBjjz1W7/m++eYbPProo/j9999rld2oqbCwEEuWLMFLL72kS4bbtWuHhx56SG+sNW3cuFF3/7i7u2PkyJEGjyUisiUuKyUiIqPV3IVx9OjRRhc8b9OmDe644w7dc2rr169H//796/R777338OCDDyI5ORkVFRV49913sWTJEvTo0QOtWrWCUqlEVlYWTp8+jdzcXN24gIAALF68WLaMRU1OTk749ttv8corr+g2Dzl58iQeeeQReHp6IjIyEr6+vnByckJWVhYuX76sq61Xrb5i681Bly5d8K9//QtvvPEGgKqafXv27EG/fv3g5uaGCxcu4M8//9T1Dw0NrTWLZ674+HgsW7YMzs7O6NatG4KCguDs7Izs7GycPn261gY4ERER+PLLL/X+N5ckCX/88Qf++OMPODk5oWvXrujQoQM8PDxQUVGBtLQ0xMXF1Uocvb298cUXXxh1j9fcfXbs2LH1Lm0mIrI3TA6JiMgo586dq7VRh6kbbUycOFGXHG7btg1vvvlmnUTL09MTv/zyC9566y3ExsZCq9VCo9HoljDKGTJkCN577z34+fkZFIeLiwsWL16MjRs34n//+x+uXLkCAMjPz9d7HX9/fzz66KOYOXOmQddpqqZNmwYAePfdd1FcXIz8/HzZGdP+/ftj4cKFFtkl9FZlZWU4depUrR1JqykUCjzwwAN48cUXjbp2eXk5zpw5gzNnztTbZ/DgwXjnnXeMel7wzJkzuudpAWDKlCkGjyUisjVBqu8BAiIiIhkffPABVqxYAaAqQdq3bx8UCuOfUsjPz8egQYN0y0Tfe+89vc9mXbp0CbGxsTh27BiuXLmC/Px8aLVaeHp6om3btujVqxfGjh1rVn27yspKHDp0CAcPHsSJEyeQmZmJ3Nxc3XXatWuH7t27Y/DgwRg0aBCUSqXJ12pqrl+/jjVr1mD37t24fv06iouL4e/vj4iICEycOBEjR47ULRXW59NPP8XSpUt178+dO1dv39TUVOzfvx+HDx/GhQsXkJ2dDY1GAy8vLwQGBmLw4MEYP368wWUziouLERcXh1OnTuHPP//EtWvXkJeXh7y8PAiCAA8PDwQFBeH222/H3XffjbCwMIPOW9N//vMf/PDDDwCAjh07Nvulx0TUvDA5JCIiIiIiIm5IQ0REREREREwOiYiIiIiICEwOiYiIiIiICEwOiYiIiIiICEwOiYiIiIiICKxz2CyVl5cjLy9P997Z2blFbbdORERERERVRFFEWVmZ7r2XlxecnJxk+zI5bIby8vKQmppq6zCIiIiIiMgOtWrVSvY4l5USERERERERk0MiIiIiIiListJmydnZudb79u3bQ6VS2Sga4Pz58xBFEUqlEsHBwTaLg5oO3jNkLN4zZCzeM2QM3i9kLHu6Z4qLi2s9cnZrrlATk8Nm6NbNZ1QqFdRqtY2iARQKBURRhEKhsGkc1HTwniFj8Z4hY/GeIWPwfiFj2fM9o2+jSi4rJSIiIiIiIiaHRERERERExOSQiIiIiIiIwOSQiIiIiIiIwOSQiIiIiIiIwOSQiIiIiIiIwOSQiIiIiIiI0AzrHIqiiAsXLiAhIQFnzpxBQkICkpKSUFpaCgCYMmUK3n///Ua59s6dO7FhwwYkJCQgMzMTarUaQUFBGDlyJKZPn253NU6IiIiIiIiqNbvk8IUXXsC2bduses2ioiLMmzcPu3btqnU8JycHOTk5OHXqFH788UcsXrwYPXr0sGpsREREREREhmh2yaEoirXee3l5wcvLC5cvX2606z3//PPYv38/AMDPzw/Tpk1DcHAw8vPzsWnTJpw8eRLp6emYPXs2fv75Z3Tp0qVRYiEiIiIiIjJVs0sOo6Ki0KVLF0RERCAiIgLt27dHTEwMXn311Ua53urVq3WJYXBwML777jv4+fnp2mfMmIEPPvgAK1asQH5+Pt58802sXLmyUWIhIiIiIiIyVbNLDufMmWO1a4miiKVLl+reL1y4sFZiWG3evHk4dOgQEhMTcfz4cRw4cACDBg2yWpxEREREREQNaXbJoTUdO3YMmZmZAIA+ffogIiJCtp9SqcTMmTPx2muvAQA2b97M5JCIiIiIyEySVkRpaiJETS6Uam+4tA+HoFDW2+7cNhRl187V6W/OeRQqTwCAWJQLsagAClc1HC+kAA7OULp5Q9JG1DqXPWNyaIZ9+/bpXg8ZMkRv35rtNccRERERkfU0lARY+1yGnsOca5k61phxhvS19PmKkg4ja9sKiIXZumNKd1/4jZ4Ft7B+su0QFICkrdVfHTEImjMHzDrPrZz/+gcAriZs0p3L3jE5NENycrLudWRkpN6+/v7+CAwMRHp6OrKyspCTkwMfH5/GDpGIiKjZ0vfhUa4NwN/HsnJR4RFokWuZ0s/cMaaMtfSHd3v4mYzVUDJh7XMZeg5zrmXqWGPGGdK3Mc6XsfbDOnGLhdnIWPsh1FHDoInbXfcHuyWhEwuzkX94g9nn0af6XK2n/sPuE0Qmh2a4dOmS7nW7du0a7N+uXTukp6cDAC5evMjkkIiI7FZjzDQYu2xL3zX1fXgEUKdN4aIGBEBbogEAuAJwdnZHWeRYICpK78/UmB/grfWh39If3i0VlyXHGhKXvmTC/+5noAruJTtWKCuCUFEBQesIsSgfxedPIHPT/0w6VzVDz2HOtUwda8w4Q/oCsNj5XDpGAYKA0isJsj9zNdmEzgSWOg8AZG1fAVVIb7teYipIkiTZOojGVnO30ilTpuD999+3yHn79OmD/Px8AMDJkyfh5uamt//cuXOxfft2AMDy5csxbNgwi8RxK41Gg3PnzuneK5VKKBSKRrmWISoqKnSvHR0dbRYHNR28Z8hYvGfqIWmhzL4KoawQkrM7RN8OVUuhGqBMT4RzwlYoSgt0x7QuHijrPgZiYLhJ4wDoPacx11SmJ8Ll+CoAgFDzx70lHrk2uWOlvabV+3Mp0xPhcmJ1g2MN7WfKuc2Jy9C+AEyOxVo/U3nYCGi92wKV5RDEir/+XX7Lv/8+LlRWAGI5hMpyoLIMQpmmzrmJrK2k/8MQ/Tpa9ZparbZWub/Q0FCo1WrZvpw5NENxcbHutbOzs56edfsUFRU1SkxyRFGsU//RVmp+gCMyBO8ZMhbvmSqON5KgStwORVmh7pjW2R3F4aNQERCmd5zL6Zg6x4XSArgcX4WiHtGy4xsaJ6e6rbRjX7hcPqKnvQ8kF08IZRooSgvhlJFY1X5r/3p/Kvm26mOufyUkxjB0rCnXsEZchvY1JxZLnad6rHPSTrNiILIHYlEeKjzt9+8pJoctAGcOqanhPUPGanb3jIkzftWU6YnyiVpZIdxOx6C82yhoPQOB8hIIFSUQdP8uhsO1qqVacomXBMDtdAzg4AIINXpIElBZqnecvrbqxLC+ZM/18tEGfmIioqZB6eYFWPnvqVtnDvVhcmgGlUqlW1ZaVlYGBwf9f5xlZWW61w0tQbWk4ODgeqeOrSEuLg4VFRVwdHREVAPPdRABvGfIeM3pnjHlmStJK0IszEFFfiYq8m8iO35TnSWWQI0ZmLPbTYpNl7z9lQgaPc7INiIiOW5RI1CSfATaUk39nRrYTdRgljoPAKWHL7rdOd7qzxze+siZPkwOzeDu7q5LDnNzcxtM+PLy8mqNJSIiqqmhDTO8Bk6Fg7svKguyUJmf+fe/C3Ms9uGFyJ4JziooXdQQnJyhcHSBwskFQvW/nVygcHSu+reTKwRHZ91xQemEzE1LoS0uqPfcSrUP2j72IQSZ1VZnzpxFZWUFHBwc0S08DNe+ngdRk2vSuQBA0moNOkebRz/A9W/mm3QtQ69x61hjxgFosK/CzRuCAIudT+nhi1bjn0Rx156yvy+refadILsLqbEsdR4A8Bs1y643owGYHJqlU6dOSEtLAwCkpaU1uGNpdV8A6Ny5c6PGRkRE9sOQHTwrC7ORvf1bvefJO7jWCtHaJ0f/DnDyaweFmyc08XshlRU3PMgAEgAHNy8EPPAv2Q/XN356C2JRXr3jlW5eaD39n8j45f8a7FfzGoae25y4Ah74FwA02Feh8qzaybUo3+hYTI3LpJ/Jwxcdnllm+ofrsU/qTSb87noMDmov+UZnFSRFBeDoCAe1F/zuetz0c+n6NHwORw8fs65l6lhjxjXU13/M4wBgsfNVJ1huYf3Qeuo/6q608PCF36iqlRYubUMarnPo4Qt1N5k6hw2cRwsBCtk1GnXVPJe9Y3JohpCQEOzfvx8AEB8fj3796v8PnpWVpStj4evryzIWRETNREPlF4wtuWAtgrMKDm5eULiqoXBRQ+mqhuDiBk3cHkjlJfWOU6g80WrKS3VmGm6u+1jvrIz+YISq5xbrofTwRbvHP9L9uaqCuuv98Gio6iv6jXkCzq06yPbxG/OE/g+qY56AS0BHg/rdeg1TxpgytqG+/mNnA2jgw7ueWEyNy+ixZs66GJJMWPNchp7DnGuZOtaYcYb2tfT5qvuqQnrX+ztYrt25bSjKrp2r099n2Ix6z3PBoQs+L7kXTgUX4KEoQYHWFRcr/fDu1NYI8pSqvmABIBblQiwqgMJVjWsXUlDh4Aylm7dNlpKaiqUszHDo0CE88sgjAKrKWvzwww/19l27di1ee+01AEB0dDTee+89i8Qg59Z1xfq2q7WG5vQsEFkH7xkyVmPdM+YkfqqQ3ij8czeytiyzWDwNERycoPTwQ2V+JiDWvxuevhmY+pa2VquviHND4/Tx7DdJ77ItuWvK/tn/9eERkKlz6Fr192B1nUPg71IZEXfdpzc+fddqsM5hAx/CTRljylhD+poTiy1+JlOZUsOzvt8xptYDNSUec67VGHVLTelr6fM1tqy8Eny9MQEH/rwu2x7e0QcLnx0s22ZPn2WMyQ04c2iGPn36wN/fH5mZmTh69CjOnDmDiIiIOv1EUayVOI4bN86aYRIR0V8sVWTdLawfCuP3InPjkjrjqp8PbCyOPm3g6N8ejp7+cPD0h4OHPxw8/eDg6Q+FqzsEQWgwUdM3A9NYMw1A3YStoWVb+q7Z0IyBXBsA3bErGbko9QiEo1PDpagaupax/cwdY8pYQ/qaE4stfiZTCQolXIO62825DD2HOdcydawx4wzpa+nzNZaKSi3W7z2PX3cko6xcfpfPEb3b4+Hx3awcWeNjcliPmrON9c0KKpVKPP3003jrrbcAAK+88gq+++47+Pr61ur30UcfITGxqiZTz549MXiw/DcMRET0N7lEDoDJHxoN3QVUkiRoEvYjc+N/65xDl/g5OgMVZXXaG5vSwxftnlzc4M9s7pI3Uz+gm5Kw6Vv+1dA19X14rK+t+pgoxgFG1MRszA/w1vrQb+kP7411HlsmBUQnz93EF+vicC1TviZ557aeeCo6CmEdm+cjYs0uOUxNTcWaNWtqHas5jXr27FksWrSoVnu/fv3Qv39/k6537733YseOHTh48CBSUlIwadIkTJs2DcHBwcjLy8PmzZtx4sQJAICHhwfefvttk65DRGTPzFkqJPf8R3HysbrLAl3UVZtm1FgW+Peze6r6Y5O00MTvQ2bsp3XaqpM9p9adICgUEIvyUVmUr3dJJgCbJIaAcc9cmTsD0xgzDQ2dk0kBEdnKzZxifLUxAYfi02Xb1a6OeGhcOEb36wilovkW4Wl2yeH169exfPnyetvPnTtXp86Hg4ODycmhg4MDlixZgnnz5mH37t3IzMzEZ599VqdfQEAAFi1ahK5du5p0HSIiS2goiTPlGQ9j6vLJ9b115ziFi1q2dpXcserkzjmwGxwcXaEUy5F+ZiO0pRqIJYXQlmpqJZP1Kc+41GAfWzL1mSsmW0RE+pVXiFi35zxW7UxBeUXdJaSCAIzuG4SZY8PhqW54GXpT1+ySQ1tQq9VYvnw5duzYgQ0bNiA+Ph7Z2dlwc3NDhw4dMGrUKEyfPp21DYmo0RiS1DWUxJlSfL2huny+Y56AqsvtAIDiC6eQvfVLueBrvdVb1Lgejuln4fjX6/r32bQ+havaoORUdqzKA74jH4GDh69NNmIgImoJsvJK8Mv2ZFSKdWvFhnTwwpNTohDSwdsGkdlGs0sO+/btW2dm0BTR0dGIjo42aszIkSMxcuRIs69NRCSnvgTQkKSuoSTO447xKDi+ud529x4j4eDpD7G4ANqSQojFBagsKkDFzct6Y87e+iWsX6TBOuqb4aym9PCF78hHcDPmY5PO7z/2ySZRE4uIqClr46/GlDu7YPXOFN0xd5UTHh7fDaP6dICiGS8hldPskkMioqZK3+xffQmgOmKQbAmA6qROFT4ACkdnaM4c0HttucSwpsLTO0z4iZoWj74T4dqhGxSu7ri59sMGi3E3lPhVLwMVpipM3sGTiIga370jQrD7eCpyCkoxpn9HPDg2HO4qJ1uHZRNMDomIGpm5Sz4B+eLUYmG23tpwAFCc+IcFfoKmodyvC+DZGgEdOlcVdndVQ+mihuDshoxV70LU5NY7VunhC9/hD+r+uxhSjLuhxK9mAWtTd/AkIiLzSZKEY4kZiAr2g4tT3fTHxdkBL0zvCbXKEV3aeVk/QDvC5JCIyECmlFawxJJPwaFlfntpDK2LB4p6TYOjkzO8ZIoN+931uFF1/wwtBWHojqDm7OBJRESmu5apwRfr43Ey6SamjwrFjDFhsv1uC/G3cmT2ickhEZEB5JI8faUVqjd40Zf0eQ26B0oPX+Ts+F7vtaXKcsv9IGZwbhsCR992UKrcoVR5QHBxQ+7uldCWFNY7Runui3ZPVtULTPv8OYiFOY0SW1n3MVW7ntbDlLp/lkj8iIjINkrLKrFqZzLW7bmg22xm7e4UDL+jPQL93Gwcnf1ickhELZIxJRvqS/L0lVbwunMGChpY8pl3YI3edktx7XoHSq+ehVRWXH8nQQAkqd5mpYcv2jz0nzp/Rg6u7vpn5EbPgtLZ9a/Xj+nte6tbd/pUuKoB3JKM/5XcXShXNVjQ3NJF1omIyP5IkoSDcdfx9YYEZOWX1mqrqNTiyw3xePMxPtNdHyaHRNTk6EvsLFHSQVtRBrE4H2JRAcTCXGRurlu7tCF5e1aa90NaiNLDFwH3zEdx8jG9iZln34l6n1+sr/i6MTNy9fW9tc5h9Vi5RA6oZxlvXJxBfx5M9oiImq/UjEJ8vi4Of6Zkybb7eLhg6O3tIEkSBKFl7UJqKCaHRGR/JC0csq/AQSxBiafCoF07qzduqa9NFdoX2tIiaOJ2I3vHt3UuWT3jBwdHoFL/DFRTUp3UGZLEubQNMWnnTGNm5OT6OrcNRdm1c7Jj5RI5JndERFRTcWkFftmejI37LkDU1l0Fo1QImDSkC+4bFQKVi6PMGagak0MiMpkxSzMNHVuUdBiqHZ9DUVoAAEg/GaNL8CRJK1s6QJfYydC1KR0B0YCkz8qJodKrNbSaHEh6rttQIXXPfpOgOXPAoJk7fUmcKcsuqxkzIyfXlwkfEREZS5Ik7D11Dd/EJiCnoEy2T4+u/pg9JRLtW7tbObqmickhEZnEkF04jR1bXbPv1oUe+pI/gxmSGFqaAc/xdXjq0waXfPqPewqA/np4PsNmGJTUNZTEcdklERE1BZfTC7A8Jg5nLmbLtvt5ueLxid0xICqQS0iNwOSQiIwiaUXkHlyLvH2/1mmrTuI8+k6ES9uusuNLr6Wg4MhG2bHVz7zZza9whQMUKndoiwsArWjUUKW7L3xHNVwk3dAln4D+enhM6oiIqKW4nqnB85/sgVZmCamDUoEpd3bBvSNC4OLMVMdY/BMjIoMVJR1G5u9fQ6vRX46g4MhGFFgppsbgN+E5uIXcAYWzCoIg1Ltbqd5zjDa8SDpg2JJOJoBERERAG381+kYE4FB8eq3jPcNa4cnJkWjjr7ZRZE0fk0MiqkPuecCGlj42BX6TnkPurh/11tpTevjCvfsggwqi6yutYGyRdIDJHxERkaEen9gdJ5JuorxCRCsfFZ6Y1B19IwK4hNRMTA6JWrD6ksA6SZDaB1JFqZ4z2T+lhy/cuw2C0sFZf10+PSUbjCqtUAOTPiIiIuMVlVRA5eIgm/C18lFhxl2hKC0XMXV4Vzg7GrYhHunH5JCohZLbFEbhopYt7N7QMlI5Sg8/KJxcap+nvBRigXztIUM0tGunPsY+3yenviSPiR8REZHlaLUSth+9iu+3nMUTkyNxZ892sv2ih8nvb0CmY3JI1AJpEv+Q3ShFLjE0hdLDFx2e+azODJqkFXF16VO1C6DLkCC/KU1Du3bqazP2+T4iIiKyvpTUXCyPiUPy1TwAwDexCejTrTXrE1oJk0OiFkaT+AdurlvUqNeob2mmoFDCb/Qsvcs6PftNQu7p3RBK/97SxphdO/l8HxERUdOTrynDD78lYtuRK7WqQOUUlOGX7cmYNSHCdsG1IEwOiZqxW58pFIsL9JZWMJchdQ4NWdZ5zS8KUsZFOIol6NTtNqN27WTSR0RE1HSIWgm/H76MH7YkQlMiX5M4O68EkiRxsxkrYHJI1EzJPVMIQdFo1/Mech+8Bk41aGlmg8s6BQUqfYMgODoy0SMiImqmki7nYPm6OFxIy5dtb+uvxuwpkegZ2srKkbVcTA6Jmhl9Reohac06t8JVDcHB2eiNXORwho+IiKhlyissw7ebz2DnsVTZdhcnJe4bFYpJQ7rA0aHxvtimupgcEjUjhhapN5X/uKe4kQsRERGZRBS12PLHZazcmoii0krZPoN7tMWsCRHw83K1cnQEMDkkajaKkg5brEj9rSUjbp0d5IwfERERGSMrrwRvfXUYl9MLZNvbt3bHnOhIRAX7WzkyqonJIVETJ2lFlFw5g8zNy8w/maBAqykvwi20L2cHiYiIyGK83Z1lj7s6O+CBu8Jw96BOcFByCamtMTkksnO37jhaM1GT3XTGDK2mvAh1+AAAnB0kIiIiy1EqFZgTHYUF/zugO3Znr3Z49O4I+Hi42DAyqonJIZEdk0v+qstFADB9GamgqLU5jambyhAREREZKqKzL+7s1Q6XrxdgTnQUIjr72jokugWTQyI7cesMYaUmH5nrP6nTTyzMrkoKzaj102rKi1CqPLhslIiIiCwmK68EK2LPYPLQLgjp4C3b56noKDg7KqHkElK7xOSQyA6YtDxUkoy+jiFF6omIiIiMUVGpxYZ9F/Dr9nMoLRdxI7sIHz03BApF3S+yVS6ONoiQDMXkkMjGLLnLqD7GFKknIiIiMsTJczfxxbo4XMss0h1LSc3D9qNXcFe/jrYLjEzC5JDISuQ2lgGArG0rGvW6fJ6QiIiILO1mTjG+2piAQ/Hpsu0xu89jZJ8gKGVmD8l+MTkkakTVCWFR8jFoEvZBW/x3bR+l2geOrTtabKfRWwmuarSe8jJcgyI4W0hEREQWUV4hYt2e81i1MwXlFWKddkEARvcNwsyx4UwMmyAmh0SNpKHnCEVNDkRNjsnnv7VQ/a1ajXsKqk5RJp+fiIiIqKZjZ2/gy/UJSM8ukm0P6eCFJ6dE1bsZDdk/JodEjcAazxH6j3sKAOqWuuAyUiIiIrKgG9lF+HJ9Ao6evSHb7q5ywsPju2FUnw6ym9BQ08HkkMjCJK3YuM8RCgq0mvKiLvlThfSu8ywjl5ESERGRucoqRKzZmYK1u1NQUamt064QgDH9O+LBseFwVznZIEKyNCaHRBZQc7OZSk1eoz1HCFTVKFSHD9C9FxRKuAZ1b7TrERERUctUUSHit0OXZBPD8I4+eHJKJLq087J+YNRomBwSmcmkGoW38BpyHwpP7ah9DkEBSH//MuZyUSIiIrImtcoJD4/rhiWrTuuOebk749G7u+HOnu25hLQZYnJIZAZLPFuo9PCF98Cp8B44tdbyUOe2oSi7do7LRYmIiMhmRvTugN8PX0FKWh7uHtgJD9wVBjdXFrJvrpgcEplI0orI3LLM7PP4jZqlS/puXR7K5aJERETUmCRJwh9x6Qjr6A1fT9c67QqFgGfv7QEJQMdAD+sHSFbF5JDIRHkH1+otJdEQLhMlIiIiW0rNKMTn6+LwZ0oWht7eDvMe7CXbL4hJYYvB5JDIBJJWRN7RzUaPU6g8oO4+BG4hvblMlIiIiGyiuLQCv2xPxsZ9FyBqJQDA3lNpuKt/ECK7+Nk4OrIlJodEJihNTYRUatisoc/IR+Cg9uJzg0RERGRTkiRh76lr+CY2ATkFZXXaP4+Jw39fuhNKpcIG0ZE9YHJIZCRJK6LkUrxBfRWuanj2HseEkIiIiGzqSnoBlq+LQ8IF+d3V/TxdMH10KHcgbeGYHBLVo2btwupZv+LkY0aVrfDoPZ6JIREREdlMUUkFfvo9CZsOXoL2ryWkNTkoBUy5Mxj3jgiBizNTg5aOdwCRDLnahQoXNbQGLiUFqmYNvQdObYzwiIiIiPTSaiXsPpGKbzedRZ6m7hJSAOgZ2gqzp0Sirb/aytGRvWJySHSL+moXGpMYAoD/uKc4a0hERERWd/FaPpbHxCHxco5seytvVzw+KRL9ugdAELiMlP7G5JCoBkkrImvbCrPOwRIVREREZCv5mjL8Y8k+lFdq67Q5OigwdVhXTB0eDBcnpgFUF+8KohpKUxMNfp5QjtfAqfAech9nDImIiMgmPNXOuHtQZ8TsOV/reJ9uAXh8UncE+rnZKDJqCpgcEtVQlHzMrPGunaKYGBIREZFN3TcqBHtOpiGnoBQBvirMnhyJ3t0CbB0WNQFMDon+ImlFaOL3mTxe6eELl/bhFoyIiIiISF6+pgwuzg5wdqz7pbTKxRGzp0QiLaMQU+4MhpNMHyI5TA6J/lKamghtSYHJ4/1GzeKsIRERETUqUSvh98OX8cOWREwc0gX3jw6V7Tcwqo2VI6PmgMkh0V9ETa5B/QQnF0jlpbr33ICGiIiIrCHpcg6WxcTh4rV8AMCanckY1qsdAnz5HCFZBpNDor8o1d4G9Wt9zysQFAqImlwo1d5waR/OGUMiIiJqNLmFpfh201nsOp5a63h5pRZfbUjAG7P62igyam6YHBL9xaV9OJTuvnp3K1V6+MI1KILJIBERETU6UdRi8x+X8NPWJBSVVsr2cXRQoKJShKMDP5uQ+ZgcEv1FUCihjhiE/MMb6u2j7jaIiSERERE1uoQLWfh8XTwup8vvh9C+tTuenBKJ27r6Wzkyas6YHBL9RdKK0Jw5oLeP5uwB+AybwQSRiIiIGkV2fgm+3XQWe06myba7OjvggbtCcfegznBQKqwcHTV3TA6pxZK0YlXRe00uFCpPlGVc1rukFADEgmyUpibCNai7laIkIiKilqBS1CJ2/0X8vC0JJWWibJ87e7XDo3dHwMfDxcrRUUvB5JBapKKkw8jatqLBZFCOobuaEhERERlCU1KB+Z/uQ2qGRra9Y6AH5kRHIaKzr5Ujo5bG4slhRkYGfvvtN5w8eRLp6ekoKCiAKIrYsWNHrX4lJSW4du0aAMDT0xP+/lwvTdZRlHQYGWs/NHm8obuaEhERERlC7eqINn7qOsmhm4sDZowJx7gBHaHkElKyAoslh2VlZfjggw+wevVqVFb+vZuSJEkQBKFOf0mS8MADD6CwsBBdu3bFxo0bLRUKUb20lRXI/O1zk8crPXzh0j7cghERERERAY9P6o5T526ivFILABjRuz0eHt8N3u5cQkrWY5GvIDQaDe6//378/PPPqKiogCRJun/qo1KpMG3aNEiShJSUFCQlJVkiFKJ6FSUdxtUls6Etlt/1yxB+o2ZxMxoiIiKyuABfN9wzvCs6t/XEh88OxgvTezIxJKuzSHI4b948nD17FpIkwc/PDy+99BJWrVqFiRMn6h03YcIE3et9+/ZZIhQiWdVLSbUlpiWGSg9ftJ76D7iF9bNwZERERNQSZOQU491vj2L/qWv19rlnRAg+eWEowjr6WDEyor+Zvaz08OHD2LNnDwRBQHBwML755hv4+fkBANzd3fWODQsLg4+PD3Jzc3Hq1ClzQyGSJWlFZG1bYfJ4n5GPwLP3OM4YEhERkdHKK0TE7DmP1TuSUV6pRfLVXNzRrTVcnet+DHd04HOFZFtm34HVzwoKgoAPP/xQlxgaKiwsDJIk4eLFi+aGQiSrNDXRpF1JgaoZQyaGREREZIqjZ2/gmQ93YeXWJN2zhNn5pfh1+zkbR0Ykz+yZwxMnTkAQBHTv3h1hYWFGj6/epTQ727QP7/rs3LkTGzZsQEJCAjIzM6FWqxEUFISRI0di+vTpUKvVFr1eWloa1qxZgyNHjuDixYvQaDRwcnKCj48PwsPDMWrUKIwbNw6Ojo4WvS7pZ07pCT5jSERERMZKzyrClxvicexshmz77hNpmD46FC5OrCpH9sXsOzIzMxMAEBwcbNJ4F5eqB21LS0vNDUWnqKgI8+bNw65du2odz8nJQU5ODk6dOoUff/wRixcvRo8ePSxyzW+++QaffPIJysvLax2vrKxEcXEx0tLSsH37dixbtgxLlixBSEiIRa5LDTOl9ITSwxd+o2bxGUMiIiIyWGl5JdbsSkHM7vOo+GumsCaFAIwd0AkPjgljYkh2yey7UqutuvGVStNmVzSaqnoubm5u5oYCABBFEc8//zz2798PAPDz88O0adMQHByM/Px8bNq0SVeDcfbs2fj555/RpUsXs675448/4v3339e9v/322zF8+HAEBgZCo9Hg/PnziImJQXFxMS5duoSHHnoIsbGxrO1oJS7tw6F099W7tFRwdUeryS9AKimEUu0Nl/bhnDEkIiIig0iShMMJ6fhqQwJu5pbI9gnv6IM50VHo3NbTytERGc7s5NDHxwfp6em4ceOGSeOTk5MBwGKJ0urVq3WJYXBwML777rtaz0HOmDEDH3zwAVasWIH8/Hy8+eabWLlypcnXKy0txSeffKJ7/5///AfTpk2r0++ZZ57Bww8/jOTkZOTm5uKrr77Cq6++avJ1yXCCQgnnwM4o1pMcetw2HG6de1gvKCIiImoWrmVq8MW6eJw8d1O23cvdGY/e3Q3DerWXrf1NZE/M3pAmJCQEkiTh9OnTKCsrM2rshQsXcP78eQiCgNtuu83cUCCKIpYuXap7v3DhQtkNcubNm4fw8KpC5sePH8eBAwdMvubJkydRVFQEAIiMjJRNDIGqJPrll1/WvT927JjJ1yTjaBL/QHGy/j9vzdkDkLSilSIiIiKipq68QsR3m89i7oe7ZBNDhULAxCGdsfyVERh+RwcmhtQkmJ0cDh06FEDV8tAff/zRqLEffPABJEkCANx5553mhoJjx47pnoHs06cPIiIiZPsplUrMnDlT937z5s0mX7PmRjpBQUF6+9ZsLy4uNvmaZDhJKyLrty8b7CcWZKM0NdEKEREREVFzoFQIOHb2BipFqU5b9y6++O9Ld+KJSZFwc+VGhNR0mJ0cTp48WTc799///hc7d+5scEx5eTlef/117Nu3D4Ig6HYQNde+fft0r4cMGaK3b832muOM5evrq3t9+fJlvX1rtnft2tXka1L9JK2IkisJ0JzZj5IrCShKOWFw4XtzdjUlIiKilkWpVODJ6Khax3w8XDBvRi+8+9RAdAz0sFFkRKYz+5lDV1dXvP7663jppZdQUVGBuXPnYtSoURg/fjxyc//+sJ2UlITMzEycPHkSa9eu1c3wKZVKvP322xaZaq9+fhGoWuKpj7+/PwIDA5Geno6srCzk5OTAx8fH6Gv26tUL3t7eyM3NRUJCAlavXi27tDQnJ0f3bKJCocAjjzxi9LVInqQVUZqaiKLkY9Ak7IO22LBk8Fam7GpKRERELVdkFz8Mub0tDv55HZOGdMF9o0KgcuFMITVdFtlDd+zYscjIyMDChQuh1Wqxfft2bN++HQB0Sd+UKVNqjZEkCUqlEv/617/Qp08fS4SBS5cu6V63a9euwf7t2rVDeno6AODixYsmJYfOzs5466238NJLL6GyshJvvPEGYmJiau1WmpKSgnXr1qGoqAgqlQrvvPMOevXqZfS1qK6ipMPI2rbC5CL31RQqD7i0D7dQVERERNQcSJKEvaeuoSS/DK085BfcPTaxO6aPCkX71u5Wjo7I8gSp+qE/Czh06BD+/e9/48qVK39f4K/k8NbLBAUF4d///jf69+9vqcujT58+yM/PB1C1UUxD5THmzp2rS2KXL1+OYcOGmXzto0eP4u2330ZKSopsu6OjIx577DFMnz4dgYGBJl/HEBqNBufOndO9VyqVUCjMXkFssoqKCt1rR0fLfZumTE+Ey/FVAABT552r78rSXvdAbCP/jCpZX2PdM9R88Z4hY/GeoYbcyC1H7JFsXM4oRVtfJzw22h8KQeD9Qgaxp98xWq0Wovj3xouhoaFQq9WyfS1afbN///7YunUrdu3ahb179+L06dO4efMmNBoNXF1d4evri9tuuw133nkn7rrrLosnLDU3eXF2dm6wf80+1TuOmqp379745z//iffffx9nz56t015RUYGffvoJJSUleOmll+Di4mLW9YwhimKtG8KWav6PYhZJC1X8bwAMTwylevqWduyLUv8QwFKxkUVZ7J6hFoP3DBmL9wzVVFKuxZ64AhxN0aB6buNadjlOXyxGzy5uvF/IaE3pnrFocghUzRSOGDECI0aMsPSp7VZOTg5eeOEFHDlyBJ6ennj11VcxYsQIBAQEoLS0FAkJCfjmm2+wd+9efPfddzh16hS++OILeHtb5xm35jhzqMy6DEVZoXGDHF2Bir8L02odVSiLGgexTQT4HaB9sadv26hp4D1DxuI9Q7fSShJOX9Bg64kcFJVq67TvOJ2PiA6uUKsanoAgsqffMbfOHOpj8eTQllQqlW5ZaVlZGRwc9P94NesyNrQEtT4lJSWYMWMGLl68CE9PT6xatQodO3bUtTs6OqJ///7o378/3n77baxcuRJxcXH4z3/+g48//tikaxorODi43qlja4iLi0NFRQUcHR0RFRXV8AADFMbnItPIMYHT5kNQKCBqcqFUe8OlfTgEhdIi8ZBlNcY9Q80b7xkyFu8ZqulCWh6Wx8Qh6Yr8zuXeagfc1dMTbq5OvF/IIPb0O+bWR870MTs5XL9+PQCgc+fOJv3gZ86c0T2nN3nyZLNicXd31yWHubm5DSZ8eXl5tcaa4qeffsLFixcBALNmzaqVGN5q3rx5iI2NRUFBAbZs2YIFCxbA39/fpOu2dKKRO5IqPXzhGhTBZJCIiIh0CovL8eNvidh66DK0MrtwODoocM/wrgj1LwUkkYXsqdkzOzlcsGABBEHAjBkzTEoON23ahG+++QYKhcLs5LBTp05IS0sDAKSlpTW4Y2l1X6AquTXFnj17dK8HDhyot69KpcLtt9+OvXv3QqvVIj4+HsOHDzfpui2d0s242kF+o2YxMSQiIiIAgFYrYfvRq/h+y1kUFJXL9unTLQBPTO6OAF+3v2aB7GP/BqLGZDfLSi2xaWpISAj2798PAIiPj0e/fv3q7ZuVlaUrY+Hr62tSGQsAuHnzpu61IbOPNfvU3ECHjFOZm2FQP4XKA/5jn4RbWP33AhEREbUcyVdzsTwmDimpebLtgb5ueGJyd/TuFmDdwIjsgO12KWkEgwcP1r3et2+f3r579+7VvR46dKjJ16y5dLU62dTn+vXrutdeXl4mX7clk7Qi8k9ub7CfwtUDHZ79gokhERERAQDKKkS8/fVh2cTQyVGJB8eGYek/hjExpBbL5slhdQkJS5R26NOnj+4ZvqNHj+LMmTOy/URRxA8//KB7P27cOJOvGRISonsdGxurt++VK1cQFxcHAFAoFOjevbvJ123JSlMTodXkNNjPo/dYKBy4Ax0RERFVcXZU4sEx4XWOD4gKxLL5w3HfyFA4OfIxFGq5bJ4cnjp1CgDg5+dn9rmUSiWefvpp3ftXXnkF2dnZdfp99NFHSExMBAD07Nmz1oxjTTExMQgNDUVoaChmzpwp2+fuu++u1X/16tWy/TIzM/HCCy+gsrISAHDnnXdy5tBEokZ+J7FbOfkENnIkRERE1NSM6huE4PZeAIC2/mq8Nbs/Xn24D1r5qGwbGJEdMOqZw2PHjtXblpGRobe9psrKSmRkZGDr1q1ISUmBIAiIiIgwJpR63XvvvdixYwcOHjyIlJQUTJo0CdOmTUNwcDDy8vKwefNmnDhxAgDg4eGBt99+26zrDRo0CHfddRd+//13SJKEN954Axs3bsSIESPQunVrlJWVISEhARs2bEBBQdUOm15eXliwYIHZP2tLpVB5GtRPqbZOHUkiIiKyL3mFZRAEwFNdtyahUiHgqegoxJ3PwqQhXeDoYPO5EiK7YVRyOHPmTNktfCVJwo4dO7Bjxw6TA4mOjjZ5bE0ODg5YsmQJ5s2bh927dyMzMxOfffZZnX4BAQFYtGgRunbtavY1P/roI6jVaqxduxZA1ZLWo0ePyvbt1KkTFi1ahKCgILOv2xIVJR1G5u9fN9hP4eoOl/Z1l40QERFR8yWKWmz54zJWbk1E74gAvPxAL9l+IR28EdKBXyIT3cro3Urr21XU1N1GBUHA7NmzMWTIEJPGy1Gr1Vi+fDl27NiBDRs2ID4+HtnZ2XBzc0OHDh0watQoTJ8+3eTahrdycnLCu+++i5kzZyImJgYnT55EWloaNBoNHB0d4ePjg+7du2PEiBEYO3YsnJycLHLdlqYo6TAy1n5oYG/zd78lIiKipuPMxWwsj4nD5fSqlVp7TqRhTL+OiOjsa+PIiJoOo5LD3r171zl27NgxCIIAf39/g2bDBEGAs7MzvLy80LVrV4wePVpv4XhzjBw5EiNHjjR5fHR0tFEzmuHh4Xj99ddNvh7VT9KKyNq2wuD+2hINSlMT4RrETX+IiIias5yCUnwTewZ7TqbVaVseE4fFLw6FUsmlo0SGMCo5rLnDZ7WwsDAAwOjRo/HGG29YJiqiW5SmJkIsrLu5kD6GblxDRERETU+lqEXs/ov4eVsSSsrkC9R3bOOBsgoRKiaHRAYxelmpHEsUsCfSx5REjxvSEBERNU9/pmTi83VxSM3QyLZ3DPTAnOgoLiklMpLZyWFSUpIl4iDSy9hET+nhyw1piIiImpmsvBJ8vTEBB/68Ltvu5uKAGWPCMW5ARy4lJTKBRWYOiRqbc9tQQFAAktag/n6jZkFQsIgtERFRc1BRKWL93gv4dUcyysrll5CO7N0BD4/vBi/3uuUriMgwTA6pSSi7ds6gxFCh8oD/2CfhFtbPClERERFRY6uo1OKFRXtx9UahbHuXdp6YEx2FsCAfK0dG1Pw0anJYWFiIoqIiaLWGzfa0adOmMcOhJszQZw59Rz3CxJCIiKgZcXRQoGdoqzrJodrVEQ+NC8fofh2hVNStw01ExrNocnjt2jX88ssv+OOPP5CcnIzKykqDxwqCgLNnz1oyHGpGKnLSDern4M4Hz4mIiJqb+0eHYu/JNOQWlkEQgNF9gzBzbDg81VxCSmRJFksOv/76ayxevFiXEHIHU7KUoqTDyN33a4P9uAkNERFR06bVSlDIzAKqXBwxa0IEYg9cxJzoKHRtzx3JiRqDRZLDr776Ch999JHuvUqlgiAIKCoqgiAICAwMRFFREQoKCnRJoyAIcHZ2ho8P14dT/SStiKxtKwzqy01oiIiImqYb2UX4cn0CQoK8cN/IUNk+Q3u2w5Db28kmj0RkGWbv8Zueno7FixcDqEoKFy1ahOPHj2Py5Mm6Prt27cKRI0dw7NgxfP7557jzzjshSRIqKysxffp07Nq1C7t27TI3FGqGSlMTIRZmN9jPa8h9fNaQiIioiSktr8TKrUl4euEuHD17A6t2pOBmTrFsX0EQmBgSNTKzk8NffvkFlZWVEAQBb775JsaOHQuFQv60arUaQ4cOxfLly/HJJ58AABYtWoSlS5eaGwY1U3mHNxrUz8knsJEjISIiIkuRJAmH4tPxzMJd+GX7OVRUVm1eWF4h4quNCTaOjqjlMjs5PHLkCADA29sbkyZNMnjcuHHj8Oqrr0KSJCxbtgxJSUnmhkLNjCbxD5ScP2FQX6Wazx4QERE1BdcyNfj3V4fx7rdHcTO3pE574uUc5BWW2SAyIjI7OUxNTYUgCIiKioIgyE/117dr6QMPPAB/f39otVqsWbPG3FCoGZG0IrJ++9KgvgqVBzeiISIisnOlZZX4bvNZzP1wF04m3azTrlAImDikM5a/MoKF7IlsxOwNafLz8wEArVq1qnXcyclJ97q0tBRqtbrOWEEQcMcdd+C3337TzUASAVXPGmpLCgzqq+4+hBvREBER2SlJknDgz+tYsTEBWfmlsn0iOvtiTnQUOgZ6WDk6IqrJ7OTQ0dERoijWOe7m5qZ7fePGDQQHB8uOV6lUAICMjAxzQ6FmxNCi9wDgFtK7ESMhIiIiU129UYAv1sfjz5Qs2XYfDxfMmhCBIbe3rXcFGhFZj9nJoa+vL65duwaNRlPreLt27XSvz5w5U29ymJqaCqBqdpGomkLlaWA/LiklIiKyN6KoxbebzyJ2/0WI2rq1r5UKAZOGdMF9o0KgcnG0QYREJMfsZw6Dg4MhSRKuXLlS63h4+N8f2Ddv3iw79tKlSzh58iQEQaizLJVarqKkw7i54b8G9fUb8wSXlBIREdkZpVKBa5ka2cTwtq5++HTeMDw6IYKJIZGdMTs57NmzJwDg/PnzKC8v1x0PDQ1Fx44dIUkS9u/fj2XLltVafpqWloaXX35Zt1lN3759zQ2FmoGipMPIWPshtEV5Dfb17DcJ6vABjR8UERERGe2JSZFwdPj7o6aflysWPNQb//fkALRv7W7DyIioPmYnhwMHDgQAlJeX19lU5sknn9S9XrJkCQYMGIDp06dj8uTJuOuuu5CYmAgAUCqVeOSRR8wNhZo4SSsia9uKBvspXD3QKvpl+I54yApRERERkSkC/dwQPSwYDkoB00Z0xbL5wzHwtjZ8tpDIjpn9zGFERAS6d++OGzduYPfu3Rg8eLCubcqUKTh69CjWrVsHoGpn0z///BNA1c5VAKBQKPDPf/4TXbt2NTcUauJKUxMhFmY32K/VlBeh6hRlhYiIiIioPlqthN0nUuGuckKfiADZPvcM74phvdqjrX/dXeuJyP6YnRwC0Fuj8L333kOPHj2wYsUKXLlyRZcUCoKA2267Dc8//zz69+9viTCoiTN0h1JtcX4jR0JERET6XEjLw/KYOCRdyYWfpwuigv3g4lz3Y6WLkwMTQ6ImxCLJYUPuu+8+3Hfffbhx4wZu3rwJQRDQrl07eHt7W+Py1EQo1YbdD4b2IyIiIssqLC7HD78l4vdDl1G910xWfilW7UzGQ+O62TY4IjKbVZLDagEBAQgIkF92QCQWFwCCAEh1dzarpvTwZekKIiIiK9NqJWw/egXfbU5EYXF5nfZ1e85j/MBO8PV0tUF0RGQpZieHc+fOrTqRgwM+/PBDODpyS2IyXlHSYdyM+bjBfn6jZrF0BRERkRUlX83F8pg4pKTmybYH+rrhicndmRgSNQNmJ4c7duyAIAjo378/E0MyiUG7lAoKtJryItzC+lknKCIiohYuX1OG77ckYvvRK7KLepwclbh3ZFdMGRoMJ0d+cUvUHJidHHp6eqKgoABt27a1RDzUAhm0S6mkhVLlYZ2AiIiIWjBRK+H3w5fxw5ZEaEoqZPsMiArEYxO6o5WPysrREVFjMjs5bNWqFQoKClBSUmKJeKgFqixouHyFMf2IiIjINEmXc7AsJg4Xr8nvDN7WX43ZUyLRM7SVlSMjImswOzns168fUlJSEB8fb4l4qAUSiwss2o+IiIiMp9VKWLr6NK7cKKzT5uKkxPRRoZg4pAscHRQ2iI6IrMHs/7unTp0KpVKJq1evYteuXZaIiVoYpZthy0UN7UdERETGUygEzJ4SWef4kB5tseyVEZg6vCsTQ6Jmzuz/w8PCwjBnzhxIkoQFCxbgxIkTloiLWhAHd1+L9iMiIiLTRAX7Y3CPqn0k2rd2xztPDcA/Zt4BPy/uRErUElikzuGzzz4LlUqFRYsW4aGHHsKYMWMwduxYdO/eHT4+PnBycrLEZaiZcmkfDqW7r95NaVjfkIiIyDKy80tQWi6irb9atn3WhAiEBnlj/MBOcFByppCoJTE7OQwPr/2BXZIkbNmyBVu2bDHqPIIg4OzZs+aGQ02QoFBCHTEI+Yc31NtH3W0Q6xsSERGZoVLUInb/Rfy8LQlBAR74YO5gKBRCnX5+Xq6YNKSLDSIkIlsz++sg6ZbCN4Ig1Goz5h9qmSStCM2ZA3r7aM4egKQVrRQRERFR8/JnSiae+3g3VsSeQUmZiKQrudh9ItXWYRGRnbHIslImdmQOQ+ocigXZKE1NhGtQdytFRURE1PRl5pZgRWwCDvx5vU7bt5vOom/3QKhdHW0QGRHZI7OTw6SkJEvEQS2YqMm1aD8iIqKWrqJSxPq9F/DrjmSUlcuvvOndrTW/4CeiWiwyc0hkDoXK06L9iIiIWrKTSTfxxfo4XMsskm3v0s4Tc6KjEBbkY+XIiMjeMTkkIiIiagYycorx9cYEHIpPl213Vzli5rhuGN03CEqZjWiIiJgcks1pi/Mt2o+IiKglKa8QEbPnPFbvSEZ5pbZOuyAAd/XriJljw+HhxvJiRFQ/Jodkc0q1t0X7ERERtRSSJOHVzw4g+WqebHtoB288GR2Jru35dygRNYzJIdmcS/twKN199e5YqvTwhUv78HrbiYiIWiJBEDCyd4c6yaGHmxMeGd8NI3p3kK1lSEQkx+w6h0TmEhRK+I2epbeP36hZEBRKK0VERETUdIzu1xFd2lVt2qYQgLsHdsLnC0ZgVN8gJoZEZBTOHJL9cHACKstrHVK4usN/3By4hfWzUVBERES2J0kSKkUtHB3qflGqVAiYMyUK32w6gyenRKFzW+7uTUSmYXJINleUdBgZaz+UbdOWFFo5GiIiIvtyLVODL9bFw9vDGS9M7ynbJ6yjD95/ZhAEgTOFRGQ6JodkU5JWRNa2FXr7ZG1fAVVIby4rJSKiFqW0rBK/7kjG+r3nUSlWFasf068jwjrK1ydkYkhE5uIzh2RTpamJejeiAQCxIBulqYlWioiIiMi2JEnC/tPX8NQHO7FmV4ouMQSAZTFxELWSntFERKbjzCHZlKjJtWg/IiKipuzqjQJ8sT4ef6ZkybbnFZYhI7sIbfzVVo6MiFoCJodkU6xxSEREBBSXVuDnbecQu/+i7MygUiFg0pAuuG9UCFQujjaIkIhaAiaHZFOscUhERC2ZJEnYe+oavolNQE5BmWyfHl39MXtKJNq3drdydETU0jA5JJuqrnFY326lAGscEhFR83Q5vQDLY+Jw5qL8F6R+Xq54fFJ3DIgM5GYzRGQVjZIcJiYm4sSJE0hPT0dBQQFEUcS7777bGJeiZsAtrB/8xj6JrN8+r3Vc6e4Dv9GPscYhERE1K5IkYUXsGWzcfxFamSWkDkoFoocFY9rwrnBx5vf4RGQ9Fv2Ns3XrVixduhQXLlzQHZMkCYIg1EkOs7KyMHnyZIiiiF69emHp0qWWDIWaGFVw3bpNbR/7GA5uHjaIhoiIqPEIggCtJMkmhr3CWmH25EhuOENENmGxUhZvvvkmXnzxRVy4cAGSJOn+qY+fnx/69++P3Nxc7Nq1CxkZGZYKhZqg4vMn6xy79tXLKEo6bINoiIiIGtcDo8Pg5e6se9/KR4U3Hu2Dfz3ej4khEdmMRZLDRYsWYdWqVbqEcNCgQZg3bx769u2rd9zkyZMB/PUw9t69lgiFmqCipMN1lpQCgKjJQcbaD5kgEhFRs+Pm6ohH7+4GRwcF7h8dis/mD0ff7ny2kIhsy+xlpZcvX8bXX38NAPDw8MCnn36qSwrT09Nx5MiResf269cPrq6uKC0txZEjR3DvvfeaGw41MZJWRNa2FXr7ZG1fAVVIb25KQ0RETYZWK2H70auorBQxflBn2T7DerVHZBd/+Hu7Wjk6IiJ5ZieHv/76KyorKyEIAv7v//6vwdnCmpRKJUJDQ3H69GmcP3/e3FCoCSpNTdRbxgIAxIJslKYmwjWou5WiIiIiMl3y1Vwsj4lDSmoenJ2U6BMRKJsACoLAxJCI7IrZy0oPH65a8tehQwfcddddRo9v27YtAODGjRvmhkJNUGWB/sTQ2H5ERES2kq8pw9LVpzFvyT6kpOYBAMrKRayITbBtYEREBjJ75vD69esQBAFRUVEmjVerqx66LioqMjcUaoJKLscb1E8sLmjkSIiIiEwjaiX8fvgyftiSCE1JRZ32A39ex73X89GpjacNoiMiMpzZyWFxcTEAQKVSmTS+tLQUAODs7NxAT2puJK0IzbmjBvVVsqQFERHZoaTLOVgWE4eL1/Jl29v6q/HklEgmhkTUJJidHHp5eSErKwu5ubkmjb969SoAwMfHx9xQqIkpTU0EygybMXZw923kaIiIiAyXW1iK7zafxc5jqbLtLk5KTB8ViolDusDRwWKVw4iIGpXZyWGHDh2QmZmJuLg4o8fm5uYiISEBgiAgLCzM3FCoiRE1hn2hoHBVw6V9eCNHQ0RE1DBR1GLzH5fw09YkFJVWyvYZ0qMtHp0QAT8vbjZDRE2L2cnhwIEDceLECWRkZGDHjh0YOXKkwWO/+OILVFRUQBAEDBgwwNxQqIlRqr0N6ufRezzLWBARkc0lXMjC5+vicTld/jn49q3dMSc6ElHB/laOjIjIMsxODqOjo/H555+jvLwcb731FsLCwtCuXbsGx61btw7ffvstBEGAh4cHJk2aZG4odezcuRMbNmxAQkICMjMzoVarERQUhJEjR2L69Om6zXAs7ezZs4iNjcWhQ4dw48YNaDQaeHt7w9/fHz169ECfPn0watQoKJUtO+ERiwsAQQAkqd4+Clc1vAdOtWJURERE8tbsSpFNDF2dHfDAXWG4e1AnOCi5hJSImi6zk8OAgADMmjULy5YtQ1ZWFu655x7MnTsX48ePr9O3rKwMJ0+exM8//4zt27dDkiQIgoDnnnvO5A1t5BQVFWHevHnYtWtXreM5OTnIycnBqVOn8OOPP2Lx4sXo0aOHxa6r0WjwzjvvYN26dZBuSXhu3ryJmzdv4syZM1i5ciWOHTsGD4+Wu8lKUdJh3Iz5uMF+/uOe4qwhERHZhdmTI/HMh7tRKWp1x4b1aodH746At4eLDSMjIrIMs5NDAHjuuedw4cIFbNu2Dfn5+XjnnXfwzjvvwNHRUdend+/e0Gg0uvfVydPkyZMxY8YMS4QBABBFEc8//zz2798PAPDz88O0adMQHByM/Px8bNq0CSdPnkR6ejpmz56Nn3/+GV26dDH7unl5eXjssceQkFBVy6h169YYPXo0QkND4e7ujqKiIly5cgUHDx7EmTNnzL5eUyZpRWRtW6G/k6BAqykvwi2sn3WCIiIiakAbfzWm3NkFq3emoGOgB+ZERyGiMzdMI6LmwyLJoSAIWLx4MT799FN88cUXEEURAHTPEwJAYWFhrTFKpRJPPfUU5s6da4kQdFavXq1LDIODg/Hdd9/Bz89P1z5jxgx88MEHWLFiBfLz8/Hmm29i5cqVZl/35Zdf1iWGs2bNwgsvvCBbnuOll15CRkaGRWdKm5rS1ESIhQ0UtZe0UKpa7swqERHZRmZuCbLzSxDWUX4X9XtHhKCVtwqj+nSAkktIiaiZsdhvNYVCgeeffx7btm3DQw89hI4dO0KSJN0/1QIDA3H//fdj69atFk8MRVHE0qVLde8XLlxYKzGsNm/ePISHV+1+efz4cRw4cMCs68bExOjOcf/99+OVV17RW7exdevWcHCwSF7eJBm6S6mh/YiIiMxVUSli9c5kPLVwJxb+eByl5fI7kbo4O2BM/45MDImoWbJ4htK2bVu89tpreO2115CXl4fMzEwUFhZCpVLB19cX/v6Nt4PXsWPHkJmZCQDo06cPIiIiZPsplUrMnDkTr732GgBg8+bNGDRokMnX/fLLLwEAKpUK8+bNM/k8LYWhu5Qa2o+IiMgcJ5Iy8MW6eFzPqqq9m1legjU7U/DgWJZRIqKWpVGnr7y8vODl5dWYl6hl3759utdDhgzR27dme81xxjpx4gQuXrwIABgxYkSj7YDanLi0D4fCVQ1tiabePkoPX9Y2JCKiRpWrqcS2UzlITL1Up23t7vMY3rs92vjx73Uiajma1drG5ORk3evIyEi9ff39/REYGIj09HRkZWUhJycHPj7yzxfoc+zYMd3r2267DQCwbds2rF69GmfPnkV+fj68vLzQrVs33HXXXZg0aVKLXlIKAMXJx/QmhgDgN2oWdyklIqJGUV4hYtefudgbn4dKsW67IAAjereH2tXJ+sEREdmQ2VnKnDlzMHHiRIwcORJOTrb9JXrp0t/f/BlSa7Fdu3ZIT08HAFy8eNGk5LB6ExoA8PX1xbPPPott27bV6pOZmYm9e/di7969+Pbbb/HZZ5+hffv2Rl+rOTBkp1KFqxqqkN5WioiIiFqSo2du4MsN8biRXSzbHtrBG09GR6Jrez7aQEQtj9nJ4Z49e7B37164ublh9OjRmDhxIvr1s035gZo7onp7N/xLveaS11t3UzVU9TOOALBkyRJcunQJjo6OmDx5Mnr16gUHBwckJSVhzZo1yMvLQ3JyMh5++GHExMRYbcnt+fPnoVDY7sH5iooK3b/P7tkM1wZ2KtWWaHB2z2aIfh2tEB3Zo5r3TFxcnI2joaaA9ww1JLugApuPZeNcWolsu8pZgbt6+aBnsBoluamIy021coRkz/g7hoxlT/eMVqttuNNfLLa+UaPRYN26dVi3bh1at26Nu+++GxMnTkRISIilLtGg4uK/vwXUt1uoXJ+ioiKTrpmfn697fenSJXh6euLbb79Ft27ddMcnTJiARx55BI888gjOnz+Pa9eu4ZNPPsHbb79t0jWNJYqirryIrYlFeQb3q/CsaNxgqEmo/uVKZCjeM1RTeaUWB84W4uDZQogyn48EAejd1Q3Dojzh6qSAWFkJ+/gbk+wVf8eQsZrSPWN2cvjCCy9g06ZNOH/+vK5kRUZGBr7++mt8/fXXCAkJweTJkzF+/Hi0atXK7IDtTc0yHQAwf/78WolhNX9/f3z88ceYNGkSAGDdunWYP3++VTawUSqVdjFzCABKNy+DxijdvABHx8YJiOxezXvGkfcBGYD3DNVn5Z4bSLkuP1vY3t8J4+7wQodWblaOipoa/o4hY9nTPaPVag2eKLLIM4dz5sxBYmIiNmzYgC1btuDmzZu69uTkZCxcuBAfffQR+vbti4kTJ2L06NGNUgRepVLpZvLKysoa3PilrKxM99rNzbS/GGqOU6lUmDhxYr19w8LC0KNHD5w+fRrl5eU4ceIEhg4datJ1jREcHGzTXVTj4uJQUVEBR0dHdLtzPK4mbIKoZ2mp0sMX3e4czw1pWrCa90xUVJStw6EmgPcM1WemcwDe/OJQrWNe7s4YeZs7Ito7w8nJifcMNYi/Y8hY9nTPaDQanDt3zqC+FptOCg8Px4IFC7B371588803mDJlCtRqNSRJgiRJEEURhw4dwquvvoqBAwfi5Zdfxt69e41aA9sQd3d33evc3IYLqOfl5cmONYaHh4fudUhISIOb8nTv3l33OjW15T3PICiU8Bs9S28f7lRKRESWcntoKwyICgQAKBQCJg7pjOWvjMDtXdwhCIKNoyMisi8Wr6kgCAL69++P/v3749///jd27dqFjRs3Yv/+/aisrAQAlJSUYMuWLdiyZQt8fHwwfvx4TJgwocHyEw3p1KkT0tLSAABpaWkN7lha3RcAOnfubNI1O3fujEOHqr6RNGR2rmYfjUZ/OQciIiJqmCRJKCqthNpVfunWYxO7o6xcxKN3RyAo0EO2DxERWXDmUI6zszPGjh2LZcuW4cCBA3jzzTfRs2dPCIKgm1HMzs7GDz/8gPvuu8/s69Xc/CY+Pl5v36ysLF0ZC19fX5PKWABVS0WrGZLs1exj6mxlU2ZIKYus7SsgabkdABERNezqjQK8sfwP/N/Xh+vsA1CtlbcK/36iPxNDIqIGWG2XEi8vLzzwwAP46aefsH37drzwwgvo0qULAOgSRXMNHjxY93rfvn16++7du1f32pzn/oYMGaJblpKcnIzy8nK9/WvWRezUqZPJ122qSlMT9T5vCABiQTZKUxOtFBERETVFxaUV+HpjAp77eA/izmfh7KUc7DmZ1vBAIiKql022sFQoFI2ye2afPn3g7+8PADh69CjOnDkj208URfzwww+69+PGjTP5mgEBAejdu6pge3FxMTZu3Fhv36SkJJw+fRpA1UY2PXv2NPm6TVVlgf7E0Nh+RETUskiShD0nUvHUBzuxfu8FiNq/v1z+JvYMikubzpbxRET2xmrJYUFBAX799Vc8+OCDGDlyJBYtWoSLFy9a9GFwpVKJp59+Wvf+lVdeQXZ23STjo48+QmJi1cxUz549a8041hQTE4PQ0FCEhoZi5syZ9V73pZde0r1euHAhzp49W6dPVlYW5s2bp3s/c+ZMuLi4NPxDNTNicYFF+xERUctx6Xo+Xv3sID7+6SRyCsrqtCuVCtzILpYZSUREhrD4hjQ1lZeXY/fu3di4cSP27dun25Cm5hJSHx8fjBs3Tm8JCGPce++92LFjBw4ePIiUlBRMmjQJ06ZNQ3BwMPLy8rB582acOHECQNVOo5YoRH/77bfjiSeewJdffon8/Hzce++9mDJlCnr16gUHBwckJiZizZo1ut1Ru3fvXiuJbUmUboY972FoPyIiav40JRX46fckbD54CVpt3cdQHJQKRA8LxrQRXeHi1KgfbYiImrVG+Q16+PBhxMbGYtu2bboNWGomhC4uLhgxYgQmTpyIQYMGQam0XNkCBwcHLFmyBPPmzcPu3buRmZmJzz77rE6/gIAALFq0CF27drXIdefNmwelUokvv/wSFRUVWLVqFVatWlWn36BBg/DJJ5/A2dnZItdtahzcfS3aj4iImi+tVsKu46n4bvNZ5GnqzhQCQK+wVpg9ORJt/G1Xz5eIqLmwWHKYlJSEjRs3YvPmzbh58yaA2gmhQqFA3759MXHiRIwePdrkovOGUKvVWL58OXbs2IENGzYgPj4e2dnZcHNzQ4cOHTBq1ChMnz7d4ruFvvjiixg7dizWrFmDgwcPIiMjA5WVlfD19cXtt9+OSZMmWaXovT1zaR8Ohasa2pL6d3ZVuLrDpX24FaMiIiJ7cz4tD5/HxCHpinzd4tY+KjwxqTv6RASwXiERkYWYnRx+8cUXiI2Nxfnz53XHaiaFoaGhmDRpEu6++260atXK3MsZZeTIkRg5cqTJ46OjoxEdHW3UmLCwMLzxxhsmX7NFaHBjWvN3riUioqbru81nsXZ3CuQ2MndyUOCe4V0RPbwrnB0tt/KIiIgskBx+8sknurqF1QICAnD33Xdj4sSJtWoPEpWmJkJbqr8epLZEg9LURLgGdbdSVEREZE/8PF1kE8O+EQF4fFJ3BPg23uojIqKWzCLLSiVJglqtxujRozFp0iT07dvXEqelZkjUyC8PMrUfERE1P2P6d8TvR67g0vWqnasD/dwwe3Ik7ghvbePIiIiaN7OTw2HDhmHixIkYMWIEnJycLBETNWNKtbdF+xERUfOjVCowJzoK//riEKaNCMGUO7vA0YFLSImIGpvZyeGyZcssEQe1ENyQhoiIRK2ErYcu40Z2ER6bKP8IQbdOvvjmn6OhVvGLZyIia2ExILI+bkhDRNRiJV7KwfKYOFy8ng8AGHRbG4QG+cj2ZWJIRGRdClsHQC1L3sG1Bm9IQ0REzUduYSkW/XwS85fu1yWGALA8Jg6iTGF7IiKyPs4cktUo0xORe3yVQX25IQ0RUfMgilpsPngJK39PQnFpZZ3282n5iD+fiR4h1i13RUREdRmUHIaH//38lyAIOHv2rGybOW49LzUzkhbOCVsN7s4NaYiImr6EC1lYHhOHKzcKZds7BLhjzpQoRAb7WTkyIiKSY1ByKElSnVqGhrQRVXPISYWitMCgvkoPX25IQ0TUhGXnl+Cb2LPYeypNtl3l4oAH7grD+IGd4KDkEy5ERPbC4GWl+pI/JobUEKFM/3OGNfmNmgVBwS3LiYiamkpRi437LuKX7UkoKRNl+wzr1Q6P3h0Bbw8XK0dHREQNMSg5TEpKMqmNqJrkrDaon9eQ++AW1q+RoyEiIkv7MyUTn6+LQ2qG/JeBndp44MkpUYjo7GvlyIiIyFDckIasotK7LSQIEPSWqRDg1X+K1WIiIiLLOZyQLpsYurk6YuaYMIzp3xFKLiElIrJrTA7JKhxyrzWQGAKAhLJr5+AaJF8QmYiI7NeMMeHYf/oa8jXlumOj+nTAQ+O6wcvd2YaRERGRocxODq9fvw4AUKvV8PDwMHp8YWEhCgurdjFr06aNueGQnTL0mUOWsCAiaprUro54ZHw3/PfX0whu54k50VH1FrcnIiL7ZHZyOHz4cAiCgBkzZuCNN94wevxnn32Gb7/9lqUsmjlDnzlkCQsiIvuVkVOMS9fz0a97oGz78Ds6wMXZAf0j20CpEKwcHRERmcsulpVyt9Pmr9KnPbSOrlBUlNTbR+HqzhIWRER2qLxCxNrd57FmZzIUCgHLF4yAr6drnX4KhYBBt7W1QYRERGQJfDKc7Ai/JCAisjdHz97AMx/uwk+/J6G8UovSchErYs/YOiwiImoENp85rKioAAA4OjraOBJqTA45qXpnDQFAW6JBaWoiN6QhIrID6VlF+GJ9PI4nZtRp23fqGsb064jIYD8bREZERI3F5slhSkoKAMDT09PGkVBj4oY0RERNQ2l5JdbsSkHM7vOoqNTWaVcIwLgBndCpjfGb0BERkX2zSXIoiiIyMjKwdetWHD16FIIgICQkxBahkJVwQxoiIvsmSRIOJ6Tjqw0JuJkrv9KjWycfzImOQqc2/EKXiKg5Mio5DA+X3yxEkiSsXLkSK1euNDoASZIgCAJGjx5t9FhqOgzZkEbp4csNaYiIbOBapgafx8ThVHKmbLuXuzMevTsCw3q1gyBwF1IioubKqOSwOpGT213UnB1H77jjDtxzzz0mjyf755iRDKGBZw79Rs2CoFBaKSIiIiopq8SqHclYv/c8KsW6f48rFAImDOqMB+4KhcqFewMQETV3Ri8rtUTZCWdnZ3h5eaFr16646667MGXKFCiVTAqaLUkLVeJ2vV0UrmqoQnpbKSAiIgKAZWv/xO4TabJtkV388GR0JIIC+GwhEVFLYVRymJSUVOdYWFgYBEHAjBkz8MYbb1gsMGo+lNlXoSgr1NuHO5USEVnfvSNDsP/0tVqzhj4eLnhsYgQG92jLJaRERC2MRTakYRF70kdoIDGsxp1KiYisq10rd0wa0gVrd5+HUiFg8tAuuG9UKFydbb6ZORER2YDZv/2///57AEDr1q3NDoaaJ8nZ3aB+3KmUiMjyJElCTkEpfD1dZdvvGxWK7PxS3DsyBO1bG/b7moiImiezk8M+ffpYIg5qxkTfDtA6ukKoKEF9C5QUru7cqZSIyMIuXc/H5+vikZlXgs/mD4ezY93n+12dHfDyjF42iI6IiOwN142QdTS49JhLk4mILEVTUoGffk/C5oOXoNVW/X6N2ZWC++8Ks3FkRERkzxS2DoCaP2X2VSgqS+udNQT+3pCGiIhMp9VK2HH0Kp56fydi91/UJYYAsGZXCm5kF9kwOiIisncGzRw+9NBDuteCIOC7776TbTPHreel5oMb0hARNb7zaXn4PCYOSVfkf5d6ebggr7AMAb5uVo6MiIiaCoOSw6NHj0IQBEiSVGdb6+o2c8idl5oPbkhDRNR4CovL8cOWRGw9fFl2Bb+TgwL3DO+K6OFdZZ85JCIiqmbwM4f6ylWwlAXpI/p2gNbZHUJZYb1LS5UevtyQhojICKJWwvYjV/D9lkQUFpfL9ukbEYDHJ3XnbCERERnEoOSwulyFsW1EAABBgeLwUXA7HVNvF79RsyAo+I02EZEhkq/mYllMHM6n5sm2B/q5YfbkSNwRzjJTRERkOIOSQ33lKljKggxRERCGiqA74HTleO0GQYBn34lwC+tnm8CIiJqYn7edw0+/J8m2OTkqcd/IEEy5swscHfiFGxERGYelLMgqHG8kwfHWxBAAJAn5hzfApW0IE0QiIgOEdpB/PntgVBvMmhiBVt4qK0dERETNBZNDanySFqrE7Xq7ZG1fAVVIby4tJSJqQM+wVujXPQCHE24AANr6q/HklEjcHtrKxpEREVFTx+SQGp0y+yoUDZSzEAuyUZqaCNeg7laKioio6Xp8UiQSL+cg+s5gTBjcBY4OLFtMRETms0hyqNVqAVTVKqyvJEVubi7+97//YdeuXcjKyoKvry+GDBmCuXPnwt/f3xJhkJ1inUMiIsOJohabD15C3PksvP5oH9m/V1v7qPD1G6NZmoKIiCzK7OQwJSUFEydOBABMmDABCxcurNMnPz8f06dPx9WrVwFUlb64ceMGVq1ahZ07d+LHH39Ex44dzQ2F7BTrHBIRGSb+QhY+j4nDlRtVX6rtP30NQ25vJ9uXiSEREVma2etQdu3apatzeO+998r2+fDDD3HlyhUAf9dElCQJkiQhKysLL730krlhkB0TfTtA6+gKfdUwFa7urHNIRC1Wdn4JPvzxOF777KAuMQSArzeeQXFphQ0jIyKilsTs5PDUqVMAALVajZ49e9Zpz83Nxfr16yEIApRKJV544QVs3LgRn3/+Odq3bw8ASExMxM6dO80NheyZpC81BKA3dSQiap4qKrWI2Z2Cpz7YiX2nrtVpzykoxfHEDBtERkRELZHZy0qvXLkCQRAQFhYGhaJurrlz505UVlZCEATMnDkTc+bMAQCEhITAx8cH06ZNAwBs27YNI0aMMDccskPK7KtQVJbq7aMt0XBDGiJqUU4n38Tn6+KRdlMj296pjQeenBKFiM6+Vo6MiIhaKrOTw8zMTABA27ZtZduPHDmiez19+vRabZGRkejatStSUlJw5swZc0MhO8UNaYiI/paZW4KvNybgYNx12XY3V0fMHBOGMf07QqnkLqRERGQ9ZieHpaVVM0Kurq6y7SdOnAAAtG/fHkFBQXXaO3XqhJSUFNy4ccPcUMhOSU5uBvVTqDwbORIiItupqBSxfu8F/LojGWXlomyfUX064KFx3eDl7mzl6IiIiCyQHDo4OEAURV2SWFNGRgauX78OQRDQq1cv2fHe3lU7VMqNJyIiag5OnbuJ5TFxuJ5VJNse3M4Tc6KjEBrkY+XIiIiI/mZ2cujt7Y0bN27odiOt6eDBg7rXcpvVAEBJSQkAwMnJydxQyE4J5fIfhm6lLc5v5EiIiGwj9WahbGLornLEQ+O6YVTfICgV8nWCiYiIrMXshxlCQkIgSRLi4+ORlZVVqy02Nlb3uk+fPrLjr1+veubCz8/P3FDITrHOIRG1dOMHdELHQA/de0EAxvbviOULRlY9W8jEkIiI7IDZyeGwYcMAAJWVlXjxxReRmpoKjUaDr776CocOHYIgCAgODpZ93lCSJCQmJkIQBNl2ah4MqXOo9PBlnUMiaraUSgWenBIJAAjt4I1Pnh+Kp++5DR5uXDVDRET2w+xlpRMnTsRnn32GzMxMHD9+HKNHj67T55FHHpEde/z4cRQVFUEQBERGRpobCtkp5Y1zECpK9PbxGzULgkJppYiIiCzvepYGp5MzMW5AJ9n27l388O5TAxHR2RcKzhQSEZEdMnvmUKVS4b///S9UKhUkSar1DwCMHDkSU6dOlR1bc9lp7969zQ2F7JCkFeGcsBUAUN9HIYWrGqoQ/vcnoqaptLwSP/6WiGcW7sbymDikpNZflicy2I+JIRER2S2zZw4B4Pbbb8fmzZuxYsUKnDhxAhqNBoGBgRg7dqyuyP2tcnNzsXHjRgBVCSaTw+apNDURitICvX20JRqUpibCNai7laIiIjKfJEk4FJ+OrzYmIDP379URy2Pi8OGzQ5gEEhFRk2OR5BAAAgIC8Nprrxnc39vbG6dPn7bU5clOGVrY3tB+RET2IO1mIb5YF49TyZl12pKv5mH3iVSM6N3BBpERERGZzmLJIZEcQ3cg5U6lRNQUlJRV4tft57Bh3wVUinW32VIoBEwc3Bn9IwNtEB0REZF5mBxSo3JpHw6tiweE0oJ6nznkTqVEZO8kScKB09fxdWwCsvNLZftEBfth9pRIBAV4yLYTERHZu0ZLDktLS5GUlITc3FwUFRXBzc0N3t7eCAsLg4uLS2NdluyMoFCirPsYuBxfVW8f7lRKRPbsyo0CfLEuHnHns2TbfT1d8NiE7hjUow0Egc8ZEhFR02XR5FAURWzatAk///wzEhISIIpinT5KpRKRkZG4//77MX78eCiVTAqaOzEwHJVe7eCYl1a7QVDAs+8EuIX1s01gRER6FJdW4Odt5xC7/yJEbd0lpA5KAZOGdMF9o0Lh6syFOERE1PRZ7G+zK1eu4KWXXsLZs2cBQFfK4laVlZU4ffo0Tp8+je+//x6ffPIJOnTgQ/vNmTI9EQ63JoYAIGmRf3gDXNqGMEEkIruzakcy1u+9INvWI8QfT06JRLtW7laOioiIqPGYXecQAFJTUzFjxow6iaGrqys6d+6MiIgIdO7cGa6urrXaExIS8MADDyAtTSZxoGahqs7hb3r7ZG1fAUlbd5aZiMiWpg7vCneVU61j/t6uePXh3nh7dn8mhkRE1OxYZObwhRdeQFZWFgRBgFKpxLRp0zBt2jSEh4fXev5CkiQkJSVh9erVWLVqFURRRFZWFl544QWsWbPGEqGQnck7uBaK0kK9fcSCbNY5JCK7465ywsPju2Hp6tNwUCowdVgw7hnRFS5OXEJKRETNk9l/w/3+++84c+YMBEGAt7c3Pv/8c0RGRsr2FQQB4eHhePPNNxEdHY3Zs2cjJycHZ86cwbZt2zB69GhzwyE7UpR0GLn7fjWoL+scEpEtaLUS0m4WokM9O4yO6tMBaTcLMXZAR7TxU1s5OiIiIusye1nptm3bdK8/+uijehPDW3Xv3h0fffSR7v3vv/9ubihkRyStiKxtKwzuzzqHRGRt59PyMH/pfsxbsh85BfLlKRQKAY9N7M7EkIiIWgSzZw7j4uIgCAJCQkIwYMAAo8YOGDAAYWFhSEpKwp9//mluKHXs3LkTGzZsQEJCAjIzM6FWqxEUFISRI0di+vTpUKsb/y/7BQsWYN26dbr3c+fOxbPPPtvo17W10tREiIXZBvVlnUMisqbC4nL8sCURWw9fRvXead9sOoOXH+hl28CIiIhszOzkMCurqu5Tt27dTBofHh6OpKQkZGcblkgYoqioCPPmzcOuXbtqHc/JyUFOTg5OnTqFH3/8EYsXL0aPHj0sdt1b7d27t1Zi2JJUFhj+35N1DonIGkSthO1HruD7LYkoLC6v1bbnRBrG9OuIiM6+NoqOiIjI9iz2VH19pSusTRRFPP/889i/fz8AwM/PD9OmTUNwcDDy8/OxadMmnDx5Eunp6Zg9ezZ+/vlndOnSxeJxaDQa/Otf/wIAqFQqFBcXW/wa9kwsLjConzpqGMtYEFGjS76ai2UxcTifmifbHujnZjd/jxEREdmK2cmhn58fUlNTkZiYaNL46nG+vpb5tnb16tW6xDA4OBjfffcd/Pz8dO0zZszABx98gBUrViA/Px9vvvkmVq5caZFr17Rw4UKkp6cjMDAQY8aMwTfffGPxa9gzpZv85g63cu1k2DOqRESmyNeU4bvNZ7H96FXZdidHJe4bGYIpd3aBowNXMBARUctm9oY0UVFRAIDk5GQcPnzYqLFHjhxBUlISBEHQncccoihi6dKluvcLFy6slRhWmzdvHsLDq55xO378OA4cOGD2tWs6dOgQVq1aBQD417/+BTc3N4uevymozM0wqJ+DO5dwEZHliVoJmw9cxJPv76w3MRwY1QbLXhmOe0eGMDEkIiKCBZLDUaNG6V7PmzcPSUlJBo1LTk7Gyy+/rHtviTIWx44dQ2ZmJgCgT58+iIiIkO2nVCoxc+ZM3fvNmzebfe1qJSUl+Oc//wlJkjBu3DgMGzbMYuduKiStiPyT2xvsp3TnRjREZHmJl3Lw0qK9WL4uHkUlFXXa27VS4/+e7I8FD/dGK2+VDSIkIiKyT2YvKx0zZoxuU5msrCxMmzYNDzzwAKKjoxEaGlqnf3JyMtatW4eVK1eioqJCV/twzJgx5oaCffv26V4PGTJEb9+a7TXHmevjjz9GamoqvLy88Prrr1vsvE1JaWoitJqcBvu53z6SG9EQkUUdOJOP345fkm1zdVZi+qgwTBjcGY4OZn83SkRE1OxYZEOaRYsW4YEHHkBubi4qKirw/fff4/vvv4dKpUJgYCBcXV1RUlKCGzduoKioCMDfG9j4+vpi0aJFlggDycnJutcN1Vv09/dHYGAg0tPTkZWVhZycHPj4+Jh1/ZMnT+qeX5w/f77sktaWwNCC9k4+gY0cCRG1NCFtXbHtpABRW3tzmSG3t8WsCRHw9XS1UWRERET2zyJfnXbs2BE//PADQkJCAFQlfpIkoaioCBcuXEBCQgIuXLgAjUajawOAsLAwfP/99wgKCrJEGLh06e9vi9u1a9dg/5p9Ll68aNa1y8rK8Nprr0Gr1aJ///6YOnWqWedrygwtaM/C90Rkaa28nDBxyN87UAcFuOPdpwfiHw/ewcSQiIioARYrZdGlSxesWbMGGzduxKpVq5CQkABRFOtsDa5UKtG9e3fcd999mDBhAhwdHS0VAgoLC3Wvvb0bTjy8vLxkx5riv//9Ly5dugQXFxe8/fbbZp3L0s6fPw+FwopLqCQtVI6uECpKIMg1A5AcXZGSVwnkx1kvLmoyKioqdP+Oi+M9QnVpJQkK4e/fMDXvmcg2WhzwdESfEHf0DfOAVHQdcXHXbRUq2Sn+niFj8H4hY9nTPaPVag3ua7HkEAAcHR0xdepUTJ06FUVFRTh37hxycnJQXFwMlUoFHx8fhIaGNtrunTVrCTo7OzfYv2af6uWupoiLi8O3334LAHj22WfRoUMHk8/VGERRhCiK1rugpAUMqBdWUVEBCHzuh/Sr/uVKBACVooQjyRrEXy7GY6NbwVFZ9ysoBUQ8NbYVFAoBWrESWiv++qOmib9nyBi8X8hYTemesWhyWJObmxt69uzZWKe3G+Xl5Xj99dchiiIiIiLw6KOP2jqkOpRKpVVnDpVZl6GoLK23XQAgVJTApSAdol9Hq8VFTUfNX6KWXF1ATduF9BLEHslGZn7V/XHkXBGG3Va1SoT3DBmL9wwZg/cLGcue7hmtVmvwRFGjJYe2oFKpkJ+fD6DqGUAHB/0/XllZme61qbOZy5YtQ3JyMpRKJf7v//4PSqX97b4ZHBwMtVpttetpzuTjpgH9glp7Qx1hfn1Lan7i4uJQUVEBR0dHi9RApaYtM7cEX8cm4OCfN2od33emEPeP741WPireM2Q03jNkDN4vZCx7umc0Gg3OnTtnUN9mtabP3d1d9zo3t+EdM/Py8mTHGiopKQlffvklAOCRRx6pt65iS8MNaYjIEioqRazemYynFu7EwT/rPjNYXiHiRFKGDSIjIiJqnhpl5vDgwYM4cuQIzp49i5ycHBQVFcHNzQ3e3t6IiIhA3759MXDgQItft1OnTkhLSwMApKWlNbhjaXVfAOjcubPR14uJiUFFRQUUCgUcHR3x2WefyfY7duxYrdfV/Tp16oSxY8cafV1759I+HEp3X4iF2fX2UXr4wqV9uBWjIqKm5ERSBr5YF4/rWfLPgwe398JT0VEI6cAvmYiIiCzFosnhli1b8Mknn+DatWv19vnjjz/w5Zdfok2bNnjppZcwfvx4i10/JCQE+/fvBwDEx8ejX79+9fbNyspCeno6gKpai6bUOKzeiVWr1WL58uUGjTly5AiOHDkCABgxYkSzTA4FhRJ+o2chY+2H9fbxGzULgsL+luASkW1l5BTjqw3xOJxwQ7bdXeWIh8Z1w6i+QVAq5PZDJiIiIlNZZFmpVqvFggUL8PLLL+PatWu6Wob6/rl27RrmzZuH+fPnG7W9qj6DBw/Wvd63b5/evnv37tW9Hjp0qEWuT0REpimvEPHztnN4+oOdsomhIABj+3fE8gUjMaZ/RyaGREREjcAiM4f//ve/sX79egiCAEmS4OTkhKFDh6JHjx4IDAyESqVCcXExbty4gdOnT2Pv3r0oKyuDJEmIjY2Fs7Mz/u///s/sOPr06QN/f39kZmbi6NGjOHPmjOxzgKIo4ocfftC9HzdunEnXe/311/H666832O/TTz/F0qVLAQBz587Fs88+a9L1mgpJKyJr2wq9fbK2r4AqpDdnD4kIfyZnYuma07iRXSzbHtrBG3OioxDc3su6gREREbUwZieHx44dw6pVq3SJ4cSJE7FgwQK9yzRzc3PxwQcfYP369ZAkCWvWrMGECRPQp08fs2JRKpV4+umn8dZbbwEAXnnlFXz33Xfw9fWt1e+jjz5CYmIiAKBnz561ZhxriomJwauvvgqgKvGsmVBS/UpTE/U+bwgAYkE2SlMT4RrU3UpREZG9Kq8UZRNDT7UTHhnfDcPv6AAFZwqJiIgandnJ4a+//qp7PWPGDPzzn/9scIy3tzfef/99qNVq/Pjjj7rzmJscAsC9996LHTt24ODBg0hJScGkSZMwbdo0BAcHIy8vD5s3b8aJEycAAB4eHnj77bfNvibVJmoa3inWmH5E1Lz17haAPt0CcPRs1XJShQCMG9gJM8aEQ+3KemJERETWYnZyePLkSQBVidYrr7xi1Nj58+cjNjYWBQUFOHXqlLmhAAAcHBywZMkSzJs3D7t370ZmZqbsLqIBAQFYtGgRunbtapHr0t9YyoKIjPXE5O44lXwTXdt7YU50FDq18bR1SERERC2O2clhVlYWBEFA37594eTkZNRYJycn9O3bF9u2bUNWVpa5oeio1WosX74cO3bswIYNGxAfH4/s7Gy4ubmhQ4cOGDVqFKZPn25SbUNqGEtZENGt0m4WYtfxVMwcGw5BqLtENMDXDR8/PwQdAz1k24mIiKjxmZ0cenh4IDs7G15eXiaNrx7n4eFhbih1jBw5EiNHjjR5fHR0NKKjo82O49lnn232m9DUxFIWRFStpKwSv24/hw37LqBSlNC5rScG3dZWti9nC4mIiGzL7FIWQUFBAKCrGWis6nEdOnQwNxSyI25h/eA16J46x5Uevmg99R9wC6u/BiURNX2SJGHfqTQ89cFOrN19HpViVV3YrzckoKSs0sbRERERkRyzk8Nx48ZBkiQcPXoUOTk5Ro3Nzs7G0aNHIQhCsywG39LdumxUq3RC+6f+x8SQqJm7cqMAbyz/Ax/+eALZ+aW12rLyS7Fh3wUbRUZERET6mJ0cRkdHo3PnzigrK8P8+fNRXl5u0LiKigosWLAAZWVl6NSpE6ZOnWpuKGRnSlMTa71XiOVI/ewZFCUdtlFERNSYiksr8NWGBDz38R7Ena/7HLmDUsDUYcGYNKSLDaIjIiKihpidHLq6uuJ///sf2rVrh4MHD2L69Ok4evSo3jHHjh3D/fffj/3796Ndu3b43//+B5VKZW4oZEeKkg4j78CaOsfFwmxkrP2QCSJRMyJJEnYdT8WT7+/Ehn0XoNVKdfr0CPHHkpeH4ZG7I+DqbPbj7kRERNQIzP4beunSpQCAESNG4KeffkJiYiIefvhhBAQE4LbbbkNgYCBcXV1RUlKC9PR0xMXFIT09HZIkwcnJCSNGjMDmzZsbvM7cuXPNDZWsRNKKyNq2Qm+frO0roArpzU1piJq4S9fzsTwmDmcvyT9W4O/tiscndkf/yEDuQkpERGTnLJIc3voXviRJSE9Px40bN+r0l6Sqb5QFQUBFRQW+//57g67D5LDpKE1N1FvGAgDEgmyUpibCNai7laIiIkvSlFRg5W+J2PLHJchMFMJBqcDUYcG4Z0RXuDhxppCIiKgpsMjf2NUJn6HHG2q7Fb9tblpETa5F+xGR/dl9PBWbDl6SbbsjvDWemNwdbfzUVo6KiIiIzGF2csgZPbqVUu1t0X5EZH/GDuiI3w5dRmpGoe5Yax8VZk+ORO9urfmlHhERURPE5JAszqV9OBSuamhLNPX2Ubi61yl1QURNh4NSgTnRkXh92R9wclDgnuFdET28K5wd+RwxERFRU8UHQahxNLhq2PBlxURkG6JWQtLlHER09pVtjwr2x2MTu6Nf9wAE+LpZOToiIiKyNLNLWRDdqjQ1EdrS+mcNAUBboqlTB5GI7Me5KzmYt2QfXv3sAM6n5dXbb/LQLkwMiYiImgkmh2Rx3JCGqOnK15Rhya+nMG/JfpxPzYMkAZ/HxMnWLiQiIqLmhctKyeK4IQ1R0yOKWmw9dBk/bE1CUUlFrbakK7nYdTwVI/t0sFF0REREZA1MDsninNuGAoICkLT1dxIUVf2IyObOXsrG8pg4XLpeINverpUarX1UVo6KiIiIrI3JIVlc2bVz+hNDAJC0KLt2Dq5B3a0TFBHVkVtQim83n8Wu46my7a7OSkwfFYYJgzvD0YFPIRARETV3TA7J4vjMIZF9qxS12HzwEn76PQnFpZWyfYbe3g6PTugGX09XK0dHREREtsLkkCyOzxwS2a/4C1n4PCYOV24UyrYHBbjjyegoRHbxs3JkREREZGtMDsniXNqHQ+nuC7Ewu94+Sg9fuLQPt2JURLTtyBV8uuq0bJvKxQEz7grD+IGdoFRyCSkREVFLxE8AZHGCQgl1xCC9fdTdBkFQKK0UEREBQL/ugXBXOdY5PvyO9li+YAQmDunCxJCIiKgF46cAsjhJK0Jz5oDePpqzByBpRStFREQA4OHmhJnjuuned27jiYVzB+PF+3vC293FhpERERGRPeCyUrK40tREvUtKAUAsyEZpaiJ3KyVqBBWVIhwd5GfmR/cNwh9/Xke/yECM6d8RSoVg5eiIiIjIXjE5JIvjbqVEtlFRKWLdngvYfPAiFr90p+xsoFIh4O0n+0MQmBQSERFRbY2aHJaWliI/Px+iKKJNmzaNeSmyI9ytlMj6jidm4Iv18UjPKgIAfLvpLF68v6dsXyaGREREJMeiyaEkSdi6dStiY2Nx4sQJFBQUAKj6IHL27NlafXNycvDbb78BADp27IiBAwdaMhSyIe5WSmQ9N7KL8NWGBBw5c6PW8V3HUzGmX0eEd/KxUWRERETU1FgsObx48SJefPFFJCcnA6hKFPXx9vbG999/j6tXr8LPzw979+6FQsH9cZoDQaGE3+hZyFj7Yb19/EbN4m6lRGYoqxARsysFa3aloLxSW6ddEIDEyzlMDomIiMhgFsnGLly4gOnTpyM5ORmSJEGSJLi6usLV1bXeMYIg4P7774ckScjKysKRI0csEQrZCbewfvAadE+d40p3X7Se+g+4hfWzQVRETZ8kSTiSkI5nFu7CT9vOySaGoUHe+OSFoYgeFmyDCImIiKipMjs5FEURc+fORUFBASRJQr9+/fDrr7/i1KlTiI6O1jt27NixutcHDx40NxRqAhqaUSai+l3P0uDtr4/gP98cRUZOcZ12T7UTnr/vdiycOxjB7bysHyARERE1aWYvK42NjcWlS5cgCAJGjRqFxYsXG7w8tHXr1mjXrh2uXbuGhIQEc0MhO1KUdBh5B9bUOa7V5CBj7YecPSQyQml5JVbvTEHM7vOoFOvOFCoEYPygznjgrjCoXesWuSciIiIyhNnJ4fbt2wEAzs7O+Pe//230c4Ndu3ZFWloarly5Ym4oZCckrYisbSv09snavgKqkN587pCoAfEXsrDo55PIzC2RbY/o7Isnp0SiUxtPK0dGREREzY3ZyeGZM2cgCAJ69eoFHx/jNz7w9q4qZ5CXl2duKGQnSlMT9e5UCgBiQTZKUxPhGtTdSlERNU0eKidk55fWOe7t7oxZEyIwtGc7lqYgIiIiizA7OczJyQEAtG3b1rQAHKpCqKysNDcUshOGFrc3tB9RSxYU6IG7B3XCxn0XAVQVsZ8wuDPuHx0KlQuXkBIREZHlmJ0cOjk5oaKiAhUVFSaNz82tShA8PbkkqrkwtLi9of2IWroHRodh36lr6NDaHU9OiUSHAA9bh0RERETNkNnJoa+vL4qKikx+ZjAuLg6CICAgIMDcUMhOOLcNBQQFINXdOENHUFT1IyJcuVGAdXvO45l7boOjQ93ncN1cHfHx80Pg7+XKJaRERETUaMwuZXH77bdDkiTEx8cjKyvLqLEHDx5ERkYGAKB3797mhkJ2ouzaOf2JIQBI2qp+RC1YcWkFvtqQgOc+3oOdx1Kxfu+Fevu28lYxMSQiIqJGZXZyOHLkSABVzwx+/PHHBo/TaDT4z3/+o3s/ZswYc0MhO8FnDon0kyQJu0+kYs77O7Fh3wVotVX1P3/dkVzvrqREREREjc0iyWFYWBgkScL69evx3nvvoby8XO+Yc+fO4cEHH9TVR+zfvz9uu+02c0MhO8FnDonqd+l6Phb87wA++ekkcgvLarWVlYtYvSvZRpERERFRS2f2M4cA8P777+PBBx9EUVERvv/+e2zZsgWjR49GUlKSrs93332HrKwsnDx5EqdOnYIkVX1T7u3tjXfeeccSYZCdcGkfDqW7r95yFkoPX7i0D7diVES2pSmpwMqtidhy8BL+miisxUGpwNRhwbhnRFfrB0dEREQECyWHYWFhWLZsGV544QVkZ2cjKysLP/30EwDonpF5//33df2rE0N/f3989tlnCAwMtEQYZCcEhRJ+o2chY+2H9fbxGzULgqLuxhtEzY1WK2HX8av4dvNZ5GvkV1XcEd4aT0zujjZ+aitHR0RERPQ3iySHQNWGMhs2bMAnn3yC2NhYvaUtHBwcMGHCBLz44oto1aqVpUIgO+IW1g9eg+5B3oE1tY4r3X3hN3oW3ML62SgyIus5n5qH5evicO6K/PO1rX1UmD05En0iuFszERER2Z7FkkMA8PPzw7vvvot58+bh0KFDOHXqFG7evAmNRgNXV1f4+vritttuw6BBg9C6dWtLXpqaiOpZY6LmrKCoHD/+loithy9D7pZ3clDgnhEhmDosGE6OnEEnIiIi+2DR5LCaj48Pxo8fj/HjxzfG6akJKEo6XGfWEAC0mhxkrP0Qraf+g7OH1GwlXsrGb4cuy7b16x6AxydForWPyrpBERERETWgUZJDatkkrYisbSv09snavgKqkN587pCapT4RAegV1gonkm7qjrXxc8PsKZHoFcZVE0RERGSfzC5lQXSr0tREvTuVAoBYkI3S1EQrRURkXYIgYPaUSDgoFXB2UuKhceFY+o9hTAyJiIjIrnHmkCyuskB/YmhsPyJ7JGolHD2Tjn7dA3W7MtfUxk+Nlx7oidAgb7Ty5hJSIiIisn9mJ4fr16+3QBhVJk+ebLFzke2IxQUW7Udkb85eysbnMfG4eD0frz7cGwOi2sj2G9yjrZUjIyIiIjKd2cnhggULZL81N5YgCEwOmwmlm4dF+xHZi9yCUny7+Sx2HU/VHftqYwJ6hrWCixMXYhAREVHTZpFPM8aWJxAEgSUNmjEHd1+L9iOytUpRi80HL+Gn35NQXFpZqy0ztwRrdqbgwbHhNoqOiIiIyDLMTg6nTJliUD+tVovCwkIkJycjLS0NAODs7IwxY8ZAoeC+OM2JS/twKN199W5Ko/TwhUt7fpgm+xd/IQufx8Thyo1C2fagAHfcFuJv5aiIiIiILM/s5PC9994zekx8fDzeeecdnD59GllZWfjvf/8LtVptbihkJwSFEn6jZyFj7Yf19vEbNYtlLMiuZeeXYEXsGew7dU22XeXigBl3hWHcwE5wUPILLiIiImr6bPKJJjIyEitXrsTAgQPxxx9/YP78+bYIgxqRW1g/eA26p85xpYcvWk/9B9zC+tkgKqKGVVRqEbM7BU99sLPexHD4He2x/JURmDikCxNDIiIiajZstoOCUqnEO++8g1GjRmH37t3Ytm0bRo8ebatwqBHcumxUq3RCx6f+B4WDo40iItLvdPJNfL4uHmk3NbLtndt44snoSHTrxOdliYiIqPmx6VfeAQEB6NmzJyRJQkxMjC1DoUZwa5F7hViO1M+eQVHSYRtFRFS/Q/Hp+Ofnh2QTQzdXR8yJjsInLw5lYkhERETNls3XQ3Xo0AEAkJSUZONIyJKKkg4j78CaOsfFwmxkrP2QCSLZnTvCW6Ndq9rPPgsCMLpvED5fMALjB3aCUmF+2R4iIiIie2Xz5LCsrAwAkJ1d/86W1LRIWhFZ21bo7ZO1fQUkrfj/7d15XFTV/z/w18yAIDsC4gaKIaIobqWYC6W4Zir10Swji3JNv5/8hNlmbpVr6aesLEvT3DLFcMkyV9QUBVQWAVHBFZVdhnWYmd8f/LifGRlggAszDK/n4+HDe+e+554zM2fgvjnnntNANSKqnrmZFNPGdxf2Pd0csPr/BmPOxJ6wt7EwYM2IiIiIGoZBV21WqVSIjIwEANja2hqyKiSiotsJVS5jAQDKR5koup2A5u27NVCtiMrICxWwaa77vtdenVtihF97dHJzQEDf9uwpJCIioibFoMnh2rVrce/ePUgkEnTt2tWQVSERKeXZosYRiaFYocSeY8nYe+IaVs4ZBI829jrjZk/o2bAVIyIiIjISdU4O7927p3esUqlEdnY2EhMTsXfvXly6dEk4FhgYWNeqkJGQ2TiKGkdUF2q1Gufj72NDWBweZBUAANaHxmD52wMhkbBnkIiIiKhcnZPDIUOG1PkCy9/fH88991xdq0JGwtKtC2S2TlUOLZXZOVVY6oJIbPfS5fjh91hEJT7UevxKShZORN/Bs33cDFQzIiIiIuMj2rBStVpd4+dIpVK8/PLLeP/998WqBhkBiVQG5+HBeLBnVaUxzsOCIZHKGrBW1JQUFZdi19Gr2HviOkqVqgrHpRLgfmaBAWpGREREZLzqnBy2adNG71hzc3NYW1ujXbt28PX1xejRo2v0fGo8rL394DDwXxWWs5DZOcF5WDCsvf0MVDMyZWq1Gv/EpuHHsDhk5BTqjOnq0QIzXvCt9J5DIiIioqaqzsnhsWPHxKgHmaDHh42qzJvD4+3v2GNI9eL2gzz8sDcWl5LTdR53tLVA8PM+8O/djvcaEhEREelg0NlK69vRo0cRFhaGuLg4pKenw8bGBu3bt0dAQAAmTZoEGxub6k+iB7lcjjNnziAiIgJXrlxBamoq8vLyYGFhgZYtW8LX1xdjxozBoEGDmvZFqcyMiSGJrqBIgV//voqw8OtQqioOb5dKJRg7qCNeHt4ZVpa6l7AgIiIiIhGSw8TERGG7U6dOkMkMf/Gfn5+PkJCQCr2aWVlZyMrKwsWLF7F161asXbsWPXv2rFNZmzZtwpo1a1BcXFzhWGlpKVJSUpCSkoKwsDA8+eSTWLVqVdMdSqsshVqlZIJIokm6mYXPf76ArEdFOo/7ejpjWmB3tG9l18A1IyIiImp86pwcjh8/HhKJBG3atMHRo0fFqFOdKJVK/Pvf/8apU6cAAM7OzpgwYQI8PT2Rm5uLAwcOIDo6GmlpaZg2bRp27NiBJ554otblpaSkCImhq6srnn76afj4+MDJyQnFxcW4dOkS9u3bh4KCAkRGRiIoKAi7du2Ck5OTKK/XmBXdTtDalyoKcWvdTDgP5z2HJI5WTtYoVigrPO5kb4k3x3bDwB5tmnZvPREREVEN1Dk5NDMzg1KprHMPnFh+++03ITH09PTE5s2b4ezsLByfPHkyVqxYgY0bNyI3NxeffPIJtm3bVuvyJBIJBg4ciODgYPTv3x9SqVTreGBgIKZNm4Y333wTKSkpuHPnDlavXo1ly5bVuszGID/xXIXJaABAmZeJB3tWwfXFeUwQqc7sbSwQNNIb6/fGAgDMZBKMG/wEXhrWGc0tTHrUPBEREZHopNWHVM3FxQUAYGVlVefK1JVSqcS6deuE/ZUrV2olhuVCQkLQpUvZZCmRkZE4ffp0rcucO3cufvrpJwwYMKBCYliubdu2WLt2rbB/6NAhFBbqnknRFKhVSmQc3lhlTMbfG6FWVezxIaqpkU97oGMbe/TycsHXIc/i9TE+TAyJiIiIaqHOyWHHjh2hVqtx7949MepTJxcuXEB6etlMhX379oWPj4/OOJlMhqCgIGH/4MGDtS7TwcFBrzhvb294eHgAAAoLC3Hz5s1al2nsim4nQJmXWWWM8lFmhWGnRLqk3MvF4h/PISev4n29ACCTSvDpzKexeFp/tGtp28C1IyIiIjIddU4OR44cCQCIiopCdnZ2nStUF+Hh4cL24MGDq4zVPK75vPqkOTuqrglsTIVSrl870DeOmqbCEhX2R2TinS9PIDLhAbb8caXSWFurZry3kIiIiKiO6pwcjh07Fp6eniguLsaSJUvEqFOtXb16Vdju3r17lbEuLi5o3bo1ACAjIwNZWVn1WreSkhKkpqYK+6Y8Y6nMxlHUOGpaVCo1IpPz8PX++ziX+Ajlq1P8ff4Wkm7W7/eUiIiIqCmrc3JoYWGB//73v2jdujX+/PNPTJ06FSkpKWLUrcY0y23Xrl218ZoxN27cqJc6lTtw4ADy8vIAAD4+PsK9mqbI0q0LZLZVz8Yqs3OCpVuXBqoRNRbJt7Px3tensPefDBQUqyocDz1xzQC1IiIiImoa9J61oXyiF19fX60hmeWPDxkyBDt37sTp06cxevRodO7cGT4+PmjRogUsLCz0KmP27Nk1qXsF5ckXADg6Vt8rpXm/oOZzxZaVlYXVq1cL+zNnzqy3snS5du1apZPl1BdZ56GwjNyFxwf6lS9RLvcaiti4+AatExmvgiIlDl/MRuTVPFRcxr5sFlL/7vYY1K0ZYmJiGrx+ZPwUCoXwP9sI6YNthmqC7YVqypjajEpV8Q/ulalRciiRSDB58uQKyeHj9/qo1WokJSUhKSlJ74oAdU8OCwoKhG19ElLNmPz8/DqVXZmSkhLMmTMHmZllE7QEBARg2LBh9VJWZZRKJZTKhp0ZVOHsCTwxAM2vn9F6XG1phwLvgLLj//9LQ02XSqVG9PV8HL38CIUlun9webezxIjeDnC0MQNUSig4yy1VQ8GfLVRDbDNUE2wvVFONqc2IMt+7Wl3xb/26HquKKU4moVKp8OGHHyIyMhIA4O7ujs8//7zB6yGTyRq85xAA4OwBaCSHKnNLFAT8G5BIYd7wtSEjcyu9CPsjMnEvs0Tn8Ra2ZhjdxwFd2nMGUqqe5i9ec3P+hKHqsc1QTbC9UE0ZU5tRqVR6dxTVOTmsa2+fmKysrJCbmwugbDZQM7OqX57mjKHW1tai1kWtVmPhwoXYv38/gLIJaDZt2gR7e3tRy9GHp6en1kypDaXghgr3IzQfkaB79+6QSGUNXhcyHrnyYmw+eAV/n0/TedyimQz+3ezQt5MVmls2g6+vbwPXkBqjmJgYKBQKmJubs82QXthmqCbYXqimjKnNyOVyvUd0mlRyaGtrKySH2dnZ1SZ8OTk5Ws8Vi1qtxqJFi7Br1y4AQKtWrbB582a9JskxJY+vYyhVFOLWuplwHh4Ma28/A9WKDC3rURGOXril89jAHm0Q/Hw3pN1OblRDMIiIiIhMgQHGGtaf8kXmAeDOnTvVxmvGdOzYUZQ6qNVqLF68GDt37gQAuLq6YsuWLXB3dxfl/I1FfuI55JzeXeFxZV4mHuxZhfzEcwaoFRkDjzb2GD3AQ+sxN1cbfDr9acx/7Sm4ODY3UM2IiIiImjaTSg69vLyE7djY2CpjMzIykJZWNqzNyckJLVq0qHP55Ynhjh07AAAtW7bEli1b0L59+zqfuzFRq5TIOLyxypiMvzdCzYlFmqzJI7vA3qYZmlvIEPy8D75691n08DLd5V2IiIiIGgOTSg4HDRokbIeHh1cZe/LkSWHb39+/zmU/nhi6uLhgy5Yt6NChQ53P3dgU3U6AMi+zyhjlo8wKw07JdJQqVfjr3E0oSnXPQGrT3BzzX3sK380fisBnPGEmM6kfRURERESNkiizlRqLvn37wsXFBenp6Th//jzi4+Ph4+NTIU6pVOKXX34R9kePHl3nspcsWVIhMdQc5tqUKOXZosZR4xJ7LQPr98bg1v08yAtK8OKQTjrjuj/h3MA1IyIiIqKq1Dg5/Pvvv3H16lXRKyKRSLB58+Y6nUMmk2HWrFlYvHgxAGD+/PnYvHkznJyctOJWr16NhISyXqvevXtr9ThqCg0NxQcffACgLPHUTCg1LV26FNu3bwfwv8RQrHsYGyOZjaOocdQ4ZOYWYuO+eIRfuis8tvPvJDzTpx2c7HkfIREREZGxq3Fy+PDhQzx8+FDUSqjVatHWOZw4cSKOHDmCM2fOIDk5GePGjcOECRPg6emJnJwcHDx4EFFRUQAAOzs7LFmypE7lrVmzBlu3bgVQluC+9tpruHHjBm7cuFHl87p27Yo2bdrUqWxjZenWBTJbpyqHlsrsnGDp1qUBa0X1RVGqwr7w69j5dxKKSrTvIy0qUWLjvnjMC3rSQLUjIiIiIn3VODms6eL2Dc3MzAxfffUVQkJCcPz4caSnp+Pbb7+tENeqVSusWbMGnTrpHvKmr+joaGFbrVbjiy++0Ot5y5YtwwsvvFCnso2VRCqD8/BgPNizqtIY52HBXO/QBFy6+hDf743FnYdyncc7trXHmIFNtxediIiIqDGpcXLo6+uLwYMH10ddRGNjY4P169fjyJEjCAsLQ2xsLDIzM2FtbQ13d3cMGzYMkyZNEnVtQ6Km5GF2AX7aF4d/YnQvZG/d3BxBo7pgZP8OkEnFGRVARERERPWrVsmhMS18X5WAgAAEBATU+vkvvPBCtb17ld2H2JTpu5SFlddT7D1sZBSlSoSeuIZdR5JRoqi4FIlEAgzv1x5Bo7rA3sbCADUkIiIiotoyqdlKyTjUZCmL5u27NVCtqK4iEx7gh99jkZaRr/N4JzcHzHjBF17unGiIiIiIqDFickii41IWpudKSiYW/3hO5zFbq2aY8lxXDOvrDimHkBIRERE1WkwOSXRSK3tR48jwunRogV5eLrh4NV14TCIBRvbvgKBRXWBr1cyAtSMiIiIiMUgNXQEiMn4SiQTTArvDTFbWM+jd3hFfvuOPWS/2YGJIREREZCLYc0iiUxXkihpHDScjpxBO9pY61x1t19IWr44sm2hmyJNuHEJKREREZGKYHJLoZDb6TUiibxzVv6LiUvx2LBmhx69h/mtPwq9ba51xLw6p27qgRERERGS8apQcqtXq+qoHmRBLty6Q2TpVOWOpzM4Jlm5dGrBWpItarcY/sWn4MSwOGTmFAIANYXHo1bklLMy5zAgRERFRU6J3cnj06FEAZQvME1VFIpXBeXgwHuxZVWmM87BgrnFoYLcf5OGH32NxSWOSGQB4mFWAPceS8coIbwPVjIiIiIgMQe/ksG3btvVZDzIx1t5+cBj4L+Sc3q31uMzOCc7DgmHt7WegmlFBkQK//n0VYeHXoVRVHA0gk0p0Pk5EREREpo33HFK9eXzYqMq8OTze/o49hgaiVqtx6tJd/LQvHlmPinTG+Ho6Y3pgd7i3smvg2hERERGRoTE5pIYjM2NiaCA30x7h+72xiL2eofO4k70l3hzbDQN7tNE5UykRERERmT4mh0QmLL9QgR2Hk7D/9A2odAwVNZNJMN7fExMDvNDcgj8OiIiIiJoyXg0SmajUtEdY8P0/yMkr1nm8l5cLpgV2R7uWtg1cMyIiIiIyRkwOiUxUWxdrWFmYVUgOWzo2x1vjusGvW2sOISUiIiIigdTQFaAmRFkKtUpp6Fo0GeZmMkwP9NXYl+KlYV745r0h6N+d9xYSERERkTb2HFK9KbqdoLUvVRTi1rqZcB7OpSwaSm/vlvDr1gqlSjWmje+O1s7Whq4SERERERkp9hxSvchPPFdhjUMAUOZl4sGeVchPPGeAWpmea7dzMH/dKdxMe1RpTMirT2LhW35MDImIiIioSkwOSXRqlRIZhzdWGZPx90YOMa2DR/kl+Gb3ZfznvydxJSUL6/fGQK3WvXC9hTmXDyEiIiKi6jE5JNEV3U6AMi+zyhjlo8wKw06pekqVGofOpmLG8iP482wqyvPBuOuZCL9417CVIyIiIqJGjfcckuiU8mxR46hM4s0sfB8ag2t3cnUe/+vcTfj3btfAtSIiIiIiU8HkkEQns3EUNa6py8krxpY/ruDv87d0HrdoJsNLAV4Y7/9EA9eMiIiIiEwJk0MSnaVbF8hsnaocWiqzc4KlW5cGrFXjo1SqcOhsKrb+mYj8QoXOmIE92iD4+W5wcWzewLUjIiIiIlPD5JBEJ5HK4Dw8GA/2rKo0xnlYMCRSTpRSmfgbmVgfGoPUSmYhdXO1wfTxvujh5dLANSMiIiIiU8XkkOqFtbcfHAb+q8JyFjI7JzgP4zqHlcmVF+PHfXE4EXVH5/HmFjK8PNwbYwZ2hLkZ55MiIiIiIvEwOaR68/iwUZWsGTrM/AZSM3MD1cj4qdRqXIi/r/OYf692eOP5rnCy5xBSIiIiIhIfux6o3jy+VIVUWYLb376N/MRzBqqR8XO0tcQrI721HuvQ2g7LZg1AyKt9mBgSERERUb1hckj1Ij/xXIUhpQCgzMvEgz2rmCBW4bmnPdChtR2sLM0wdXw3rJ3rj25POBu6WkRERERk4jislESnVimRcXhjlTEZf2+ElddTTXJSGkWpCgdO38CQJ91gb2NR4bhMJkXI5D6ws2kGR1tLA9SQiIiIiJoiJockuqLbCVUuYwEAykeZKLqdgObtuzVQrYzDxaSH+H5vLO6my3E3XY7ZE3rqjGvf2q5hK0ZERERETR6TQxKdUp4tapwpeJhdgB/D4nA2Nk147HDETQzv1x5e7o4GrBkRERERURnec0iik9nol+zoG9eYlSiU+PVIEmauOKaVGAKAWg38sDcWarXaQLUjIiIiIvof9hyS6CzdukBm61Tl0FKZnVOFpS5MTWTCA/ywNxZpmfk6j3u6OWBaYHdIJJIGrhkRERERUUVMDkl0EqkMNj4DkXsurNIYm64DTXYymvuZ+djwexzOX9G9XqGtVTNMea4LAvq2h0zKxJCIiIiIjAOTQxKdWqWEPP50lTHyK6fR4tnJJpUgFiuU2HMsGbuPJUNRqqpwXCIBRvbvgKBRXWBr1cwANSQiIiIiqhyTQxJdU5utVK1WIyL+PjaExeFhVoHOmM7tHTHjBV94tnNo2MoREREREemJySGJrqnNVpqWmY9lP5+HSse8Mg42FpjyXFcMedINUg4hJSIiIiIjxuSQRNfUZitt42yDkf074I9/UoXHpBLguYEd8coIb9g0Nzdc5YiIiIiI9MTkkETXFGcrDRrVBacv38Oj/BL4dHTC9MDu8Ghjb+hqERERERHpjckhic5UZyu9my6HawsrmMkqLg9qY9UMMwJ9oVSp4N+7HZenICIiIqJGp+JVLlEd6TtbqVqlbKAa1U1BkQKb9sfj7ZXHsP/UjUrjBvVqi2f6uDExJCIiIqJGiT2HJDpTma1UrVYj/OJdbNwfj6xHRQCAHYcTMbhXWzjZNzdw7YiIiIiIxMWeQxKdKcxWejPtET787gxWb4sSEkMAKCxWYtP+KwasGRERERFR/WDPIYmuMc9Wml+owPbDiThwOgUqHWtTmMkkaNmiOdRqNYePEhEREZFJYXJIomuMs5Wq1Wocj7qNTQeuICevWGdMLy8XTAvsjnYtbRu4dkRERERE9Y/JIYlOIpXBeXgwHuxZVWmM87Bgo5mt9MbdXKwPjUFCapbO4y0dm+Otcd3g1601ewuJiIiIyGQxOaR6Ye3tByvv/ihIPKt9QCKFfb/nYe3tZ5iKaZAXlGDrn4k49E8KdIwghbmZFC8864l/DekEy2b8qhARERGRaeMVL9WL/MRzFRNDAFCrkHsuDJZtvQyaID7MLsDcNSfxKL9E5/Gnurpi6rjuaO1s3cA1IyIiIiIyDCaHJDq1SomMwxurjMn4eyOsvJ4y2NBSF4fm8Ghjh8vJGVqPt3KywtTx3dG3ayuD1IuIiIiIyFC4lAWJribrHBqKRCLB9EBfyKRl9xA2M5Ni8khvfDNvCBNDIiIiImqS2HNIoit9VHViWNO4ulCp1JBKdU8i4+Zqi3GDn0BaZj7eHNsNri2s6r0+RERERETGiskhiU5Z8EjUuNpKvJmF70Nj8PII70p7A197rqvQe0hERERE1JQxOSTRyaztRI2rqZy8Ymw+eAVHLtwCAGz4PRY9O7mgmXnF+xuZGBIRERERlWFySKIzs3USNU5fSqUKh86mYuuficgvVAiP388sQOiJa5g0rLOo5RERERERmRImhyQ6S7cukNk6VTkpjczOCZZuXUQrM/5GJtaHxiA1TfdQ1Yi4NEwY6sWeQiIiIiKiSjA5JNFJpDLY+AxE7rmwSmNsug4UZRmLrEdF2HQgHiei7ug83txChpeHe+P5QR2ZGBIRERERVYHJIYlOrVJCHn+6yhj5ldNo8ezkWieIpUoVDpxOwfa/ElFYXKozxr9XO7zxfFc42TevVRlERERERE0Jk0MSXU3WOWzevluNzx97LQPr98bg1v08ncc7tLbD9MDu6PaEc43PTURERETUVDE5JNEp5dmixpXLKyjB+j0xCL90V+dxK0szTB7pjeee9oBMJq3RuYmIiIiImjomhyQ6mY2jqHHlLMxlSL6do/PY0KfcMOW5rnC0tazROYmIiIiIqAy7V0h05bOVVqU2s5U2M5dhWmB3rcc6trXHytmD8M6k3kwMiYiIiIjqgD2HJLr6nK30yS6u6OfTCnE3MhE0qgtG9u/AWUiJiIiIiERg0snh0aNHERYWhri4OKSnp8PGxgbt27dHQEAAJk2aBBsbG5Mo09ioVUrkXT5aZUze5WM6ZytVlCoReuIa+ndrDfdWdjqfO/NFX5jJpLC3sRCtzkRERERETZ1JJof5+fkICQnBsWPHtB7PyspCVlYWLl68iK1bt2Lt2rXo2bNnoy3TWBXejIeqUF5ljKowD4U342Hl4Ss8FpnwAD/8Hou0jHzEJGfg0xlPQyKp2CvIpSmIiIiIiMRncsmhUqnEv//9b5w6dQoA4OzsjAkTJsDT0xO5ubk4cOAAoqOjkZaWhmnTpmHHjh144oknGl2ZxqzoZrzecVYevrifmY8Nv8fh/JX7wrGYaxk4ffkeBvVsW1/VJCIiIiIiDSaXHP72229Ckubp6YnNmzfD2fl/691NnjwZK1aswMaNG5Gbm4tPPvkE27Zta3RlGje1XlGlShW2/5WI3ceSoShVVTi+6UA8+ndvDTMuS0FEREREVO9M6qpbqVRi3bp1wv7KlSu1krRyISEh6NKlbKbMyMhInD59ulGVaews9VzYfv25Euw4nKQzMfRu74gPX+/LxJCIiIiIqIGY1JX3hQsXkJ6eDgDo27cvfHx8dMbJZDIEBQUJ+wcPHmxUZRq75u19ILWsfOIdNQC5shkisxwqHHOwscC/X+qFFbMHwbNdxeNERERERFQ/TGpYaXh4uLA9ePDgKmM1j2s+rzGUaewkUhlsew7VuZSF+v+POD1X4gm1xt8mpBLguYEd8coIb9g0N2+oqhIRERER0f9nUj2HV69eFba7d+9eRSTg4uKC1q1bAwAyMjKQlZXVaMo0dlUtZVE++aifxXVIUDac1KejE9b+5xlMG9+diSERERERkYGYVM9hSkqKsN2uXbtq49u1a4e0tDQAwI0bN9CiRYtGUaaxq24pC4kEsJEUo6ddFoaMGQ7/3u10LllBREREREQNx6SSw7y8PGHb0dGx2ngHBwedzzX2Mmvq2rVrkEobrpO4WeIxNNMjbqLXI6jMsxEbm13vdaLGRaFQCP/HxMQYuDbUGLDNUE2xzVBNsL1QTRlTm1GpKk7+WBmTSg4LCgqEbQsLi2rjNWPy8/MbTZk1pVQqoVQqG6QsAJAp9WuAEqiFLw5RZdhGqKbYZqim2GaoJtheqKYaU5sxqeSQdJPJZA3ac4iWHYEbZ/SKMzfnPYZUkeYPUbYR0gfbDNUU2wzVBNsL1ZQxtRmVSqV3R5FJJYdWVlbIzc0FABQXF8PMrOqXV1xcLGxbW1s3mjJrytPTEzY2lS8tITa1ygc3L+2Fqqjy+w6lzW3Q9dnnIZHKGqxe1HjExMRAoVDA3Nwcvr6+hq4ONQJsM1RTbDNUE2wvVFPG1GbkcjmSkpL0ijWp2UptbW2F7ezs6u9jy8nJ0flcYy/T2EmkMrg8N7PKGJfRM5kYEhEREREZEZNKDj08PITtO3fuVBuvGdOxY8dGU2ZjYO3tB9cX50Fqoz0bq9S2BVxfnAdrbz8D1YyIiIiIiHQxqeTQy8tL2I6Nja0yNiMjQ1hSwsnJqdZLShiizMbC2tsP7eesR2H/KZD7jkNh/yloP3s9E0MiIiIiIiNkUsnhoEGDhO3w8PAqY0+ePCls+/v7N6oyGxOJVAalcwco2vhA6dyBQ0mJiIiIiIyUSSWHffv2hYuLCwDg/PnziI+P1xmnVCrxyy+/CPujR49uVGUSERERERGJzaSSQ5lMhlmzZgn78+fPR2ZmZoW41atXIyEhAQDQu3dvrd4/TaGhoejcuTM6d+6MoKCgBimTiIiIiIjIEExqKQsAmDhxIo4cOYIzZ84gOTkZ48aNw4QJE+Dp6YmcnBwcPHgQUVFRAAA7OzssWbKkUZZJREREREQkJpNLDs3MzPDVV18hJCQEx48fR3p6Or799tsKca1atcKaNWvQqVOnRlkmERERERGRmEwuOQQAGxsbrF+/HkeOHEFYWBhiY2ORmZkJa2truLu7Y9iwYZg0aZKo6wwaokwiIiIiIiKxmGRyWC4gIAABAQG1fv4LL7yAF154oUHLJCIiIiIiMgSTmpCGiIiIiIiIaofJIRERERERETE5JCIiIiIiIiaHREREREREBCaHREREREREBCaHREREREREBBNfyqKpUiqVWvsFBQUGqkkZlUol/C+Xyw1aF2oc2GaopthmqKbYZqgm2F6opoypzTyeCzyeK2iSqNVqdX1XiBrWw4cPcfv2bUNXg4iIiIiIjIybmxtatmyp8xiHlRIRERERERGTQyIiIiIiIuI9hybJwcFBa9/CwgIymcwwlSEiIiIiIoNRKpUoLi4W9h/PFTTxnkMiIiIiIiLisFIiIiIiIiJickhERERERERgckhERERERERgckhERERERERgckhERERERERgckhERERERERgckhERERERERgckhERERERERgckhERERERERgckhERERERERgckhERERERERgckhERERERERgckhERERERERgckhERERERERgckhERERERERgckhERERERERgckhERERERERgckhERERERERgckhEREREREQAzAxdATJuR48eRVhYGOLi4pCeng4bGxu0b98eAQEBmDRpEmxsbEyiTBJPQ31+crkcZ86cQUREBK5cuYLU1FTk5eXBwsICLVu2hK+vL8aMGYNBgwZBIpGIUiaJzxi+7++//z727t0r7M+ePRtz5syp93KpdgzVZq5cuYL9+/fj7NmzuH//PuRyORwdHeHi4oKePXuib9++GDZsGGQyWb2UT7XX0G3mzp072L17NyIiInDjxg3I5XI0a9YMLVq0QJcuXTBs2DCMHj0a5ubmopZLdaNUKnH9+nXExcUhPj4ecXFxSExMRFFREQAgMDAQy5cvr5eyjeF3YTmJWq1WN1hp1Gjk5+cjJCQEx44dqzSmdevWWLt2LXr27NloyyTxNOTnt2nTJqxZswbFxcXVxj755JNYtWoV2rRpU6cySVzG8n0/efIkpk2bpvUYk0PjZKg2I5fL8dlnn2Hv3r2o7pLpwoULsLOzE61sqhtDtJlNmzbhyy+/RElJSZVxHh4e+Oqrr+Dl5SVKuVR3c+bMweHDhys9Xh/JobH8LtTE5JAqUCqVmD59Ok6dOgUAcHZ2xoQJE+Dp6Ync3FwcOHAA0dHRAAB7e3vs2LEDTzzxRKMrk8TT0J/fJ598gl9//RUA4Orqiqeffho+Pj5wcnJCcXExLl26hH379qGgoAAA0K5dO+zatQtOTk51fKUkBmP5vsvlcowZMwZpaWmwsrIS2guTQ+NjqDaTk5ODN998E3FxcQDKft4MHz4cnTt3hq2tLfLz83Hz5k2cOXMG8fHxOH/+PJNDI2GINrN161YsXbpU2O/VqxeGDBmC1q1bQy6X49q1awgNDRV+1jg6OmL//v1wcXGpU7kkjlmzZuHo0aPCvoODAxwcHJCamgpA/OTQWH4XVqAmesyOHTvUXl5eai8vL/Xo0aPV6enpFWKWL18uxLzyyiuNskwST0N/fp988ok6ODhYffr0abVSqdQZc+fOHfWIESOEMt9///06lUniMZbv+4IFC9ReXl5qf39/9bJly4Tyvvrqq3opj2rPUG0mODhYOOfy5cvVRUVFlcbev39frVAoRCmX6q6h20xhYaG6V69ewvl27dqlMy4zM1M9ZswYIe7zzz+vU7kknu+++069evVq9aFDh9S3bt1Sq9Vq9Z49e4TPav78+aKWZyy/Cx/HCWlIi1KpxLp164T9lStXwtnZuUJcSEgIunTpAgCIjIzE6dOnG1WZJB5DfH5z587FTz/9hAEDBkAq1f1jrG3btli7dq2wf+jQIRQWFta6TBKHsXzfz549i127dgEAFi5cCGtra1HPT+IxVJsJDQ0VzvHyyy9j/vz5sLCwqDTe1dUVZmacysEYGKLNREdHIz8/HwDQvXt3TJgwQWdcixYt8O677wr7Fy5cqHWZJK4ZM2bg3XffxciRI+Hm5lavZRnL70JdmBySlgsXLiA9PR0A0LdvX/j4+OiMk8lkCAoKEvYPHjzYqMok8Rji83NwcNArztvbGx4eHgCAwsJC3Lx5s9ZlkjiM4fteWFiIBQsWQK1WY/To0Xj22WdFOzeJz1BtZsOGDQAAKysrhISE1Olc1LAM0WYyMzOF7fbt21cZq3m8fIgpNS3G8LuwMkwOSUt4eLiwPXjw4CpjNY9rPq8xlEniMfbPT3OGL30msKH6ZQzt5YsvvsDt27fh4OCAjz76SLTzUv0wRJuJiorCjRs3AABDhw7lLNmNjCHajOY97eX3qFVG83inTp1qXSY1Xsbwu7AyTA5Jy9WrV4Xt7t27Vxnr4uKC1q1bAwAyMjKQlZXVaMok8Rjz51dSUqL1S5gzlhqeodtLdHQ0tm3bBgB47733dA7jIeNiiDajOdSvR48eAIDDhw9j6tSpGDBgALp164aBAwdi2rRp2LNnD0pLS2tVDtUPQ7SZPn36wNHREQAQFxeH3377TWdcVlYWvvzySwCAVCrF66+/XqvyqHEz9O/CqjA5JC0pKSnCdrt27aqN14wp/ytrYyiTxGPMn9+BAweQl5cHAPDx8eGMcEbAkO2luLgYH374IVQqFfr3748XX3yxTuejhmGINlM+OylQ1iM0Z84czJkzB+Hh4cjIyIBCoUB6ejpOnjyJDz/8EIGBgbh9+3atyiLxGaLNWFhYYPHixcJ9px9//DFefvllbNiwAQcOHMDOnTuxdOlSBAQE4OrVq7CyssIXX3yBPn361Ko8atyM+dqJd06TlvILaQDCX8Cqonnvl+Zzjb1MEo+xfn5ZWVlYvXq1sD9z5sx6K4v0Z8j28t///hcpKSmwtLTEkiVL6nQuajiGaDPl9wIBwFdffYWUlBSYm5tj/Pjx6NOnD8zMzJCYmIjdu3cjJycHV69exZQpUxAaGqr3PdFUfwz1c2bEiBHYtGkTlixZguTkZERHRwtLEZQzNzfHjBkzMGnSJKE3iJoeY712AthzSI/RvDG6qlnZdMWUz9LVGMok8Rjj51dSUoI5c+YIEwQEBARg2LBh9VIW1Yyh2ktMTAx+/vlnAGULHbu7u9f6XNSwDNFmcnNzhe2UlBTY29tj165d+PTTTxEYGIjnn38e8+bNw4EDB+Dp6QkAuHv3rjBckAzLkL+XnnrqKSxYsABdu3bVeVyhUGD79u3YtGkTioqK6lQWNV7GeO1UjskhEZkUlUqFDz/8EJGRkQAAd3d3fP755wauFRlSSUkJPvroIyiVSvj4+OCNN94wdJXIyKnVaq399957T+fFvouLC7744gthf+/evZDL5fVePzJOWVlZmDJlCl577TXcvXsXH3zwAY4cOYK4uDhERkbi559/hr+/Px49eoTNmzcjKCgI2dnZhq42kRYmh6TFyspK2NZnZkfNmNquE2aIMkk8xvT5qdVqLFy4EPv37wdQNgHNpk2bYG9vL2o5VHuGaC/fffcdrl69CplMhqVLl0Imk9XqPGQYhmgzms+zsrLC2LFjK4319vZGz549AZT9ISIqKqpWZZJ4DNFmCgsLMXnyZERERAg9za+//jrc3Nxgbm4OW1tb9O/fHz/88AMmT54MoGxEw6efflqr8qhxM6Zrp8cxOSQttra2wrY+f83KycnR+VxjL5PEYyyfn1qtxqJFi4SFzVu1aoXNmzfrdaM3NZyGbi+JiYnCenWvv/56pWtJkfEyxM8YOzs7YdvLywvNmjWrMr5bt27CNiemMTxDtJnt27cLE4UEBwejQ4cOlcaGhIQIbeyPP/7QuseVmgZjuXbShRPSkBYPDw/cuXMHAHDnzp1qL6zLYwGgY8eOjaZMEo8xfH5qtRqLFy/Gzp07AQCurq7YsmUL7yszQg3dXkJDQ6FQKCCVSmFubo5vv/1WZ5zm0gUXLlwQ4jw8PDBq1Kgal0viMcTPmI4dO+Ls2bMAoNcah5oxHFZqeIZoMydOnBC2BwwYUGWslZUVevXqhZMnT0KlUiE2NhZDhgypVbnUOBnDtVNlmBySFi8vL5w6dQoAEBsbCz8/v0pjMzIykJaWBqBsqu8WLVo0mjJJPIb+/MoTwx07dgAAWrZsiS1btqB9+/Z1PjeJr6HbS/m9YyqVCuvXr9frOREREYiIiABQtgA6k0PDMsTPGG9vb2Fbn2RPM4YjWgzPEG3m4cOHwrY+bUAzRnNyEmoaDH3tVBUOKyUtgwYNErbDw8OrjD158qSw7e/v36jKJPEY8vN7PDF0cXHBli1bqhzOQ4bF7zvVlCHazODBgyGRSACULVZdUlJSZbzmuogeHh61LpfEYYg2o3kfWPmFfFXu3bsnbHP5k6bHmH8XMjkkLX379hUWCj9//jzi4+N1ximVSvzyyy/C/ujRoxtVmSQeQ35+S5YsqZAY8sLMuDV0e/noo4+QlJRU7b/Zs2cLz5k9e7bweGXDUKnhGOJnTKtWrfDUU08BKOvV2bdvX6WxiYmJuHTpEoCyBKF37961LpfEYYg24+XlJWyXT4pWmZs3byImJgYAIJVKte5ZpabBmK99mRySFplMhlmzZgn78+fPF9aK07R69WokJCQAAHr37q31FxBNoaGh6Ny5Mzp37oygoKAGKZMaliHaDAAsXboU27dvB/C/xJD3oBo/Q7UXarwM1Wb+85//CNsrV67ElStXKsRkZGQgJCRE2A8KCoKlpWX1L4rqlSHazJgxY7Tif/vtN51x6enpeOedd1BaWgoAeOaZZ9hzaGIa+7Uv7zmkCiZOnIgjR47gzJkzSE5Oxrhx4zBhwgR4enoiJycHBw8eFKbqtrOzw5IlSxplmSSehv781qxZg61btwIAJBIJXnvtNdy4cUOYKa4yXbt2RZs2bepUNtUdv+9UU4ZoM7169cLUqVOxYcMG5ObmYuLEiQgMDESfPn1gZmaGhIQE7N69W5hFsFu3bloXe2RYDd1mBg4ciBEjRuCvv/6CWq3Gxx9/jH379mHo0KFwdXVFcXEx4uLiEBYWhkePHgEoG076/vvv1/m1kjhu376N3bt3az2WlJQkbF+5cgVr1qzROu7n54f+/fvXqjxj/V3I5JAqMDMzw1dffYWQkBAcP34c6enpOodWtWrVCmvWrEGnTp0aZZkknob+/KKjo4VttVqttQh1VZYtW4YXXnihTmVT3fH7TjVlqDYTEhICmUyGDRs2QKFQYNeuXcJyOZoGDhyIL7/8EhYWFqKUS3VniDazevVq2NjYYM+ePQDKhgueP39eZ6yHhwfWrFnDydOMyL1796qcuKz8dgNNZmZmtU4OjfV3IZND0snGxgbr16/HkSNHEBYWhtjYWGRmZsLa2hru7u4YNmwYJk2aJOqsbIYok8TDz49qgu2FaspQbWbu3LkYNWoUdu/ejTNnzuDBgwcoLS2Fk5MTevXqhXHjxnHCJCPV0G2mWbNm+PzzzxEUFITQ0FBER0fjzp07kMvlMDc3R4sWLdCtWzdhFuTq1s8k02eMvwsl6vJ5vomIiIiIiKjJ4oQ0RERERERExOSQiIiIiIiImBwSERERERERmBwSERERERERmBwSERERERERmBwSERERERERmBwSERERERERmBwSERERERERmBwSERERERERmBwSERERERERmBwSEVEVQkND0blzZ3Tu3Bnvv/++oatDIvj666+Fz/Trr78W7bwRERHCeYOCgkQ7LxERNRwzQ1eAiIj+JygoCOfPn6/x87Zs2YJ+/frVQ42IiIioqWDPIREREWlhL2DjUv5Zde7c2dBVIaJGjj2HRERGqnv37vD19dUr1tXVtZ5rQ0RERKaOySERkZHy9/fHnDlzDF0NMjFz5sypl3bVr18/JCUliX5eIiJqOBxWSkREREREREwOiYiIiIiIiMNKiYhMTmZmJk6cOIHz588jKSkJ9+7dQ35+Ppo3bw5nZ2f06tULo0ePxqBBg0QtNyYmBr///jsuXryIO3fuID8/H2ZmZrCzs0ObNm3QpUsX9OvXD8888wysrKyqPFdBQQF+//13hIeHIykpCVlZWZBKpXBxcUGfPn0wduxY9O/fX7S6a84SWz7za1paGnbu3Injx4/j/v37KCkpQatWrTB48GBMnjwZ7du31/v8+fn52LNnD06ePInk5GRkZ2fD0tISrq6u6Nu3L8aNG4cePXroda60tDTs2bMHZ8+eRUpKCh49egQAsLa2hqurKzp16oQ+ffpg2LBhcHFxqfD8r7/+GuvWrQMAzJ49W2uIqeaxcufPn9c50Unbtm1x7NgxYT8iIgKvvfYaAKBv37745ZdfhGMKhQIDBw5ETk4OAGDnzp3o1auXXq83ODgYZ86cAQDMmzcPb731VqWxMTExOHDgACIiIvDgwQPI5XLY29vDw8MDgwcPxksvvQR7e3u9yq1OZa/35MmTCAsLQ1xcHNLT01FQUIAPPvgAr7/+uvBchUKBc+fO4ezZs4iNjUVKSgpyc3MhkUjg4OAALy8vDBw4EBMmTIC1tXW15WuqbFKao0ePol27djqPpaWlITQ0FGfOnMGtW7eQk5MDKysrtGnTBv3798fEiRPh4eFRk7eHiBopJodERCZky5YtWL58OZRKZYVjeXl5yMvLQ0pKCkJDQ+Hn54e1a9fC0dGxTmWWlpZiyZIl+PXXXyscUyqVSE9PR3p6Oi5fvoydO3dixowZmDt3bqXnO3ToED777DOkp6dXOHbz5k3cvHkToaGhePbZZ7Fq1SrY2trWqf66HD16FPPnz0deXp7W4ykpKUhJScGvv/6KDz/8EC+99FK15zp+/DgWLFhQ4fWUlJTg0aNHSE5OxrZt2zBmzBh8+umnaN68eaXn+vXXX/H555+jqKiowrGcnBzk5OQgKSkJBw4cwP79+7Fjxw49X3H9Mjc3x6hRo4T67Nu3T6/k8OHDhzh37hwAQCqV4vnnn9cZl5ubiwULFuCvv/6qcCwjIwMZGRm4cOECNmzYgKVLl2LkyJF1eDW65eXl4YMPPsDff/9dZVxaWhrGjx8vJMqPe/DgAR48eIBTp07hu+++w5dffokBAwaIXl8AUKlU+Prrr/HTTz+huLhY61hubi5yc3ORkJCALVu24K233sI777wDiURSL3UhIuPA5JCIyIQ8fPhQSAzd3NzwxBNPoEWLFmjWrBny8vJw9epVJCcnAwDOnTuHN954A7t27UKzZs1qXebKlSu1EkNXV1f4+vqiRYsWUKlUyMnJwbVr15CSklLtuX7++WcsX74carUaAGBjY4OePXuiVatWUKlUSE5ORlxcHNRqNY4fP46goCDs2LGjyoSqpuLi4rBmzRooFAo4ODigX79+sLOzw927d3HhwgUoFAoUFRXhk08+gVQqxYQJEyo91x9//IGQkBDhM5HJZOjTpw/c3d1RUFCAyMhIPHz4EABw4MAB3L17F5s3b4aFhUWFcx05cgSffPKJsK/53shkMsjlcqSmpuLq1atQKBS1eu2+vr6YPHkyHjx4gCNHjgAAWrZsiWHDhlWIdXBwqNG5x44dKySHhw4dwkcffQQzs6ovQ/744w/hvevXr5/OWXnT09MxZcoUXL9+XXisU6dO6Ny5M6ytrZGZmYnIyEjk5OTg0aNHeOedd7By5UqMHTu2RvWvilqtxrx583D8+HFIJBJ069YNnp6eUKvVSE5O1kqoCgoKhMTQ3t4enp6eaNOmDaysrKBQKHDnzh1cvnwZxcXFyMnJwbRp0/DLL7+gd+/eWmW6urpi8uTJAIBt27YJj5c/9jgbGxutfaVSiblz52ol1Jrf3fz8fMTExODWrVsoLS3F+vXrkZWVhaVLl9bpvSIi48bkkIjIhHTo0AELFizAsGHDKl3eIjExER999BHi4uKQkJCAH3/8EbNmzapVednZ2cKFqUwmw2effYbx48fr7F14+PAh/vrrL1haWuo819mzZ7FixQqo1WqYm5vj//7v/xAUFFQh8UtISEBISAiuXbuGhIQErFixAosWLapV/XUpTwyDg4Mxd+5crcT5/v37ePfddxEZGQkA+Oyzz9CvXz+4u7tXOM+tW7fw0UcfCcmNr68vVq9erTUcVaVSYfPmzVi5ciVUKhUuXryIVatW4eOPP65wPs3hnq+++ipCQkJ0JsX5+fkIDw9HfHx8jV+7v78//P39ERERISSHHTp00EpKa6t3795wc3PD7du3kZ2djVOnTuHZZ5+t8jn79u0TtnUlcyqVCu+++66QGPr6+mLx4sXo2rWrVlxxcTE2bNiAdevWQa1WY+HChejVqxfc3Nzq/LoA4OLFiygtLYWXlxdWr15dYWhnSUmJsG1paYmgoCCMHTsW3bp1g1RacfoHuVyOb775Bhs3bkRpaSk++OADHDp0SCtW83PRTA71/azWrVsnJIYuLi745JNPMGzYsArf3UOHDmHBggXIy8vDrl270L9/f4wePVqvMoio8WFySERkpE6ePIns7Oxq46ZPny4kgv/617+qjff29sbPP/+MUaNGIT09Hdu3b8f06dMhk8lqXMdLly6htLQUADB69GgEBgZWGtuyZctKF1RXqVRYtGgRVCoVgLIETVdvFQB06dIFP//8M8aPH4+MjAzs3r0bM2bMQKtWrWpcf10UCgUmTZqE+fPnVzjWqlUr/PDDD/jXv/6FGzduoLCwEOvWrcPKlSsrxH7zzTcoKCgAALRv3x4bN26sMARWKpXijTfegEQiwbJlywCUXehPmTJFK3HJz89HQkICAKB169b4+OOPKx3eZ21tjVGjRmHUqFG1ewPq0dixY/HNN98AAPbv319lcnj9+nUhwbW0tMTw4cMrxOzbtw8REREAgJ49e2Lz5s06//hgYWGB2bNnQ61WY926dSgoKMCPP/6IxYsXi/GyUFpaChcXF2zevBktWrSocFzzDwxt27bVmfxrsrGxwfz581FQUICdO3ciNTUVp06dgr+/vyj1vXPnDr7//nsAZT3A27dv1/kHDgAYNWoUHB0dMWXKFABlSeWoUaM4vJTIRHG2UiIiIxUbG4tt27ZV+y8rK6vG57a1tUVAQACAsmF5165dq1Ud5XK5sK3rolhfx44dQ2pqKgAgICCg0sSwnIuLi3CxqlAocOjQoVqX/Thra2uEhIRUeXzevHnC/p9//lnh3sRHjx7hjz/+EPbnzZtX5b2Rr732Gjp16gSgLFHetWuX1nHN99nBwaHRXphr9v4dO3ZM63U9TrPXcOjQoRWGRQJlw5DLLV68uNJe6XLTpk2DnZ0dAODgwYPCHyPEMGvWrDp9B3R58cUXhe2zZ8+Kdt4tW7YIPdqzZs2qNDEs5+fnh4EDBwIoS9qvXLkiWl2IyLiw55CIyERlZmbi0qVLuH79Oh49eoTCwkLhXj6g7N66cgkJCZXOcliV1q1bC9t///03pk+fDicnpxqfJzw8XNgeM2aMXs/x8/MTtqOiovDGG2/UuFxdhgwZUu0kN/7+/mjRogWysrJQXFyMixcvYvDgwcLxixcvCkMJHR0dqx0+KZVK8eKLL2L58uUAIPSGlXN0dISFhQWKi4uRnJyMqKgo9OnTpzYvz6A6dOgAX19fxMTEoLCwEEeOHMH48eN1xh44cEDY1jWk9OHDh0JvqqenJ7y9vast38LCAj179kR4eLhwD64+z9NHbYZaKhQKXL58GUlJSUhPT0d+fr7WZFL5+fnCdvlrFcPJkyeF7com+Xmcn58fTp8+DaDs++bj4yNafYjIeDA5JCIyUo8vM6Cva9euYfXq1QgPD9c5a6kulc2cWJ0ePXqgdevWSEtLw7179/Dcc8/hhRdewJAhQ+Dr66v3RDcXL14Utg8fPowLFy5U+xzN3rq0tLSaV74S+syiKZPJ0L17d+EiOyEhQSs51OxZ8fX1rXbiFQBaE45cuXIFarVa6CFs1qwZAgICcPDgQZSWlmLKlCkYPXo0RowYgaeeekroDWsMxo4di5iYGABlvYO6ksOoqCjcuXMHQFmPdHmvlaZLly4J20VFRViyZIle5d+6dUvYvn//vijJYbt27Wo0QU9RURHWr1+PnTt36jV0HIDecfqcp7yX3tzcvMLSJZXRHF0g5veNiIwLk0MiIhNy6tQpzJo1S2sCDH1UNbyvKubm5li5ciWmT5+OgoICZGdn46effsJPP/0ECwsLdOvWDU899RQGDx6M3r17VzocsnzGTgBawzH1Vb7Wnxg0e0P1jXt8aK/mfps2bfQ6X9u2bYVthUKB/Px8raGUH3zwAeLj45GamgqFQoGwsDCEhYVBKpXC09MTTz75JAYMGIDBgwfXafbZ+vbcc89h+fLlKC0txblz55Cenl5hPcb9+/drxetKrjXbzJ07d7QmZdFXbm5ujZ+jS02Gk+bm5mLKlCk17gnU7EWsC80lVRQKRa3eNzG/b0RkXHjPIRGRicjKysLcuXOFxLBt27Z49913sX37dpw6dQqXL19GYmIikpKSkJSUhNmzZwvP1RxuWlN9+/YVeoA07/kqLi5GVFQU1q9fj1deeQUjR44UZsB8XG2T03L69pDqQ99lMaysrITtxy/cyyeiqcn5Ho97/JwuLi7Ys2cPZs6cCWdnZ+FxlUqFq1evYvv27Xj77bcxcOBA/PDDD6K+J2LS7AlUKpU4ePCg1vHH7yGtbMmJx+/zrA2x3qPq7nXUtGTJEiExNDc3x4QJE/Dtt9/ir7/+QnR0NK5cuSJ8R48ePSo8ry7fUU3G9L4RkfFhzyERkYnYtWuXcOHn7e2Nbdu26ZzEo5xYPRFA2ZqKK1aswMKFCxEVFYWoqChER0fj8uXLwoLtqampePvtt/H+++9XuD+wefPmQt337t1bYSmChlRYWKhXnGYCaG1trXVMM3HU93yPxz1+TqBsFst33nkHc+bMQVxcHCIjIxEdHY2oqChh2GFubi6++OILXLp0Cd98841RTl4zduxYnDhxAkDZ0NLXX39dOHbq1ClhmLOHhwd8fX11nkMzmR4yZAi+++67+qquaB48eCAkw1KpFD/++KPWvbOPE/M7Wk6zbdrY2CAqKkr0Moio8WLPIRGRidCczXDmzJlVJoYAcO/ePdHrYGVlhUGDBuGdd97Bli1bEBERgf/+97/w8vISYr744gs8ePBA63mak9hoDnszBH3vp7p//76w7ejoqHVMc5ihvue7e/eusG1ubq4zOSwnk8nQo0cPvPnmm/jmm2/wzz//YNu2bRgyZIgQc/ToUa0Fzo3J0KFDhdcXHx+vtYB9dWsbltPsPc3IyKiHWorv7NmzQg/g4MGDq0wMgfr5jmp+1+Ryud5/vCCipoHJIRGRidC8B0szGdNFqVQiOjq6vqsES0tLjBw5Er/88otwMa9QKHDq1CmtuB49egjbDVGvqmhOdFIZpVKJ2NhYYf/xnk7N/ZiYGL2G4WlOytO1a9ca9fhJpVI8+eST+PbbbzFgwADh8WPHjul9Dk313dv4+LqF5fcYyuVyHD9+XKhDVTNparaZhIQErZ5cY1WT7ygAvSZmqqmWLVtq3S+r2e6IiJgcEhGZCKn0fz/Sy4dyVubIkSMN2kPn4OCgNRtnZmam1vFnnnlG2N6zZw+Ki4sbqmoVVLf+HlA29LH8NVhYWFSY4bRXr17CpDBZWVnCEMrKqFQq7NmzR9ivrkepMhKJRGvZjMffZ31ZWFgI2wqFolbnqI5mr2B5cnj48GGh7fbq1Qtubm6VPt/NzQ1PPPGEUMfdu3fXSz3FpPkdra7HrrCwEGFhYXqdt6afl+b3bfv27XqVQURNA5NDIiIToXkhXVWPUVZWFpYtWyZKmTWZXl9zeOXjszuOGDEC7du3B1A2rHTRokV6T8CRn58vaq+RXC7Hl19+WenxgoICrFq1StgfMWJEhXUR7ezstNa9W7lyZZUJ59atW3H16lUAZQnExIkTK9RJ3xloq3qf9aW5LINmb5eY/Pz84OrqCqBsttHo6GitWUrHjRtX7TmmTp0qbK9duxZJSUl6l2+I4cua39HqlppZvny53sNlNT+vx4ds6xIcHAyZTAagbH3S0NBQvcoBDD/sm4jqF5NDIiITodlj9P333+vsdYiPj8err76KtLQ0rYkpamvr1q0YN24ctm/fXulFY35+PtasWSMMw5TJZBXWrZPJZFi0aJFwwRoaGopp06Zp3Yv2uISEBKxatQrPPPOMsCaeGMzNzbFt2zasXr26QkL24MEDTJ8+XVjzzdLSUmvWV01vv/228B6npqbirbfewu3bt7ViVCoVNm/ejOXLlwuPTZ48Ge3atdOKi4+Px5AhQ/D1119rrTenSalU4o8//sDWrVuFxzTXXqyJdu3aCRO+3L17V1iXUExSqRTPPfecsP/TTz/h3LlzAMo+g1GjRlV7jrFjxwq9rPn5+XjllVewc+fOShNpuVyOffv2ISgoCEuXLhXhVdSMn5+f8L7evHkT8+fPr7AshFwux4IFC7Bz5069v6OdOnUStv/8889q493d3TFz5kxh/8MPP8SKFSsqLMlSrrS0FKdPn8a8efMQGBioV52IqHHibKVERCYiMDAQGzduRGpqKkpKSvDee+/h+++/h7e3NywsLHD16lXExcUBKJvNdODAgfjxxx/rXG5iYiIWL16MJUuWwN3dHZ06dYKjoyNKS0uRnp6O6OhorZ69qVOn6lxL8Omnn8aiRYuwaNEiKJVKhIeH49SpU/D09ETnzp1hbW2NoqIipKenIzExsdIL2bp65513sHbtWmzYsAG7d+9G3759YW9vj3v37iEiIkJr2N6HH34o9Hg+zt3dHZ999hlCQkKgVCpx8eJFjBw5En369IG7uzsKCgoQGRmp1dPTs2dPzJs3T+f50tPTsW7dOqxbtw4uLi7w9vaGi4sLZDIZMjIyEB8fr9XL9+STT2olXzUhk8kwdOhQHDhwAADw2muvYdCgQWjdurWQwNvb22PGjBm1On+5cePGYePGjQCgtczJM888A3t7e73quXbtWgQHB+PKlSuQy+VYuHAhVq1ahZ49e8LV1RUymQy5ublISUnBjRs3UFpaCqCsx7eh2dvbIzg4GN988w2AsuG0p06dgq+vL1xdXZGeno7z58+joKAAZmZmWLhwIebPn1/teUeMGIHTp08DAFavXo3w8HB06tRJa73LGTNmaL2ns2fPxt27d7F3716o1Wps3LgRv/zyC7p16wZ3d3dYWloiPz8fd+/eRVJSkvAd1uylJCLTw+SQiMhENGvWDOvXr8fUqVOFHqrr169X6H3r3bs31q5di127dtW5TM0ZNdVqNW7evImbN2/qjDU3N8eMGTMq7WkDgIkTJ8Ld3R0LFy5Eamoq1Go1kpOTkZycXOlzOnXqpFcioa/u3btj7dq1mD9/PrKzs3XO+GlhYYH3338fL730UpXnGj16NJo3b46PP/4YGRkZKC0tRUREBCIiIirEjhkzBp9++qnW/WPlLC0tYWZmJiQ26enpVQ7vGzFiBD7//HOte9xq6j//+Q8iIiKQnp6OwsJCHD58WOt427Zt65wcent7w8vLSxhSW66qWUof5+joiB07dmDZsmXYvXs3SktLIZfLhWRJF0tLS/j4+NS63nXx9ttv4+7du/j9998BADk5OQgPD9eKsbOzw7Jly+Dt7a3XOQMDA7Fv3z5cuHABarVaZxubPHmy1vdEIpFg+fLl8PHxwddff43c3FwoFApcvHix0klqJBKJ1r3DRGR6mBwSEZkQDw8P/P7779i2bRsOHz6MlJQUKBQKuLi4wMvLC2PGjMGoUaOE3p+6Cg4OxvDhw/HPP//g4sWLSEpKwt27d5Gfnw+JRAI7Ozt07NgRfn5+GD9+PNq2bVvtOf38/PDHH3/gyJEjOHHiBC5fvoyMjAzI5XJYWlrC2dkZHTt2RK9evTB48GB06dJFlNeiKSAgAPv27cPOnTtx4sQJpKWlQaFQoFWrVhg0aBBeffVVdOjQQa9zPfvsszh8+DD27NmDEydOIDk5GdnZ2bC0tETLli3Rr18/jB8/Xmv2zcf16NED//zzD/755x9ERUUhISEBt27dQk5ODlQqFWxsbODm5oaePXti7Nixla4NWBNt27ZFWFgYtm7dijNnziA1NRX5+flCgiqWsWPHYvXq1cK+nZ2d1oQp+rC0tMTixYsxdepU7Nu3D+fOnUNqaqrw/tja2sLNzQ3e3t7w8/PD4MGDq13qpb7IZDKsWLECI0eOxK+//oqYmBg8evQIdnZ2aN26NYYOHYoXX3wRrq6ueg+XNjc3x6ZNm7B7924cPnwYycnJyMnJ0WtymqCgIAQGBiIsLAz//POP0CtfUlICa2truLq6olOnTujbty/8/f119voTkemQqPW945+IiMhEBQUF4fz58wCALVu2oF+/fgauERERUcPjhDRERERERETE5JCIiIiIiIiYHBIRERERERGYHBIRERERERGYHBIRERERERGYHBIRERERERG4lAURERERERGBPYdEREREREQEJodEREREREQEJodEREREREQEJodEREREREQEJodEREREREQEJodEREREREQEJodEREREREQEJodEREREREQEJodEREREREQE4P8BeV6COapyOEQ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ownload (1).png"/>
          <p:cNvPicPr>
            <a:picLocks noChangeAspect="1"/>
          </p:cNvPicPr>
          <p:nvPr/>
        </p:nvPicPr>
        <p:blipFill>
          <a:blip r:embed="rId2"/>
          <a:stretch>
            <a:fillRect/>
          </a:stretch>
        </p:blipFill>
        <p:spPr>
          <a:xfrm>
            <a:off x="1023902" y="1071546"/>
            <a:ext cx="10072758" cy="55321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US" dirty="0" smtClean="0"/>
              <a:t>Model </a:t>
            </a:r>
            <a:r>
              <a:rPr lang="en-US" dirty="0" err="1" smtClean="0"/>
              <a:t>Comparision</a:t>
            </a:r>
            <a:endParaRPr lang="en-US" dirty="0"/>
          </a:p>
        </p:txBody>
      </p:sp>
      <p:pic>
        <p:nvPicPr>
          <p:cNvPr id="3" name="Picture 2" descr="Screenshot (2).png"/>
          <p:cNvPicPr>
            <a:picLocks noChangeAspect="1"/>
          </p:cNvPicPr>
          <p:nvPr/>
        </p:nvPicPr>
        <p:blipFill>
          <a:blip r:embed="rId2"/>
          <a:srcRect l="24023" t="44776" r="53125" b="40298"/>
          <a:stretch>
            <a:fillRect/>
          </a:stretch>
        </p:blipFill>
        <p:spPr>
          <a:xfrm>
            <a:off x="881026" y="1928802"/>
            <a:ext cx="6965205" cy="1785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TotalTime>
  <Words>239</Words>
  <Application>Microsoft Office PowerPoint</Application>
  <PresentationFormat>Custom</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INTRODUCTION</vt:lpstr>
      <vt:lpstr>DATASET DESCRIPTION </vt:lpstr>
      <vt:lpstr>SIGNIFICANCE</vt:lpstr>
      <vt:lpstr>DATA PREPROCESSING</vt:lpstr>
      <vt:lpstr>Exploratory  Data Analysis </vt:lpstr>
      <vt:lpstr>Bivarient analysis </vt:lpstr>
      <vt:lpstr>Results</vt:lpstr>
      <vt:lpstr>Model Comparision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student</cp:lastModifiedBy>
  <cp:revision>15</cp:revision>
  <dcterms:created xsi:type="dcterms:W3CDTF">2024-04-04T13:13:49Z</dcterms:created>
  <dcterms:modified xsi:type="dcterms:W3CDTF">2024-05-14T11:09:24Z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