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FE4A89-6CC8-4CDC-A9D2-5B9F6470D9E8}">
  <a:tblStyle styleId="{CAFE4A89-6CC8-4CDC-A9D2-5B9F6470D9E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42b95a440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2b95a440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1e6019442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1e6019442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37f3984d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37f3984d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37f3984d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37f3984d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c37f3984d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c37f3984d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c1e6019442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c1e6019442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c1e6019442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c1e6019442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c1e6019442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c1e6019442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c1e6019442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c1e6019442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c1e6019442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c1e6019442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c1e6019442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c1e6019442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1e601944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1e601944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c1e6019442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c1e6019442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c1e6019442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c1e6019442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423d6fd51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423d6fd51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c1e6019442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c1e6019442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1e601944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1e601944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c1e6019442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c1e6019442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1e6019442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1e6019442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1e6019442_1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1e6019442_1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217eb04ed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217eb04ed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217eb04ed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217eb04ed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1e6019442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1e6019442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3" name="Google Shape;63;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4" name="Google Shape;64;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24" name="Google Shape;24;p4"/>
          <p:cNvPicPr preferRelativeResize="0"/>
          <p:nvPr/>
        </p:nvPicPr>
        <p:blipFill>
          <a:blip r:embed="rId2">
            <a:alphaModFix/>
          </a:blip>
          <a:stretch>
            <a:fillRect/>
          </a:stretch>
        </p:blipFill>
        <p:spPr>
          <a:xfrm>
            <a:off x="62625" y="4629275"/>
            <a:ext cx="1018774" cy="4599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9" name="Google Shape;29;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32" name="Google Shape;32;p5"/>
          <p:cNvPicPr preferRelativeResize="0"/>
          <p:nvPr/>
        </p:nvPicPr>
        <p:blipFill>
          <a:blip r:embed="rId2">
            <a:alphaModFix/>
          </a:blip>
          <a:stretch>
            <a:fillRect/>
          </a:stretch>
        </p:blipFill>
        <p:spPr>
          <a:xfrm>
            <a:off x="62625" y="4629275"/>
            <a:ext cx="1018774" cy="4599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7" name="Google Shape;37;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pic>
        <p:nvPicPr>
          <p:cNvPr id="38" name="Google Shape;38;p6"/>
          <p:cNvPicPr preferRelativeResize="0"/>
          <p:nvPr/>
        </p:nvPicPr>
        <p:blipFill>
          <a:blip r:embed="rId2">
            <a:alphaModFix/>
          </a:blip>
          <a:stretch>
            <a:fillRect/>
          </a:stretch>
        </p:blipFill>
        <p:spPr>
          <a:xfrm>
            <a:off x="62625" y="4629275"/>
            <a:ext cx="1018774" cy="4599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3" name="Google Shape;43;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4" name="Google Shape;44;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7" name="Google Shape;47;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52" name="Google Shape;52;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pic>
        <p:nvPicPr>
          <p:cNvPr id="55" name="Google Shape;55;p9"/>
          <p:cNvPicPr preferRelativeResize="0"/>
          <p:nvPr/>
        </p:nvPicPr>
        <p:blipFill>
          <a:blip r:embed="rId2">
            <a:alphaModFix/>
          </a:blip>
          <a:stretch>
            <a:fillRect/>
          </a:stretch>
        </p:blipFill>
        <p:spPr>
          <a:xfrm>
            <a:off x="62625" y="4629275"/>
            <a:ext cx="1018774" cy="4599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60" name="Google Shape;60;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09357A"/>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5.png"/><Relationship Id="rId13" Type="http://schemas.openxmlformats.org/officeDocument/2006/relationships/image" Target="../media/image9.png"/><Relationship Id="rId12" Type="http://schemas.openxmlformats.org/officeDocument/2006/relationships/image" Target="../media/image3.png"/><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png"/><Relationship Id="rId5" Type="http://schemas.openxmlformats.org/officeDocument/2006/relationships/image" Target="../media/image14.png"/><Relationship Id="rId6" Type="http://schemas.openxmlformats.org/officeDocument/2006/relationships/image" Target="../media/image2.png"/><Relationship Id="rId7" Type="http://schemas.openxmlformats.org/officeDocument/2006/relationships/image" Target="../media/image6.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ph type="ctrTitle"/>
          </p:nvPr>
        </p:nvSpPr>
        <p:spPr>
          <a:xfrm>
            <a:off x="390525" y="232308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Facial Recognition</a:t>
            </a:r>
            <a:endParaRPr/>
          </a:p>
        </p:txBody>
      </p:sp>
      <p:sp>
        <p:nvSpPr>
          <p:cNvPr id="72" name="Google Shape;72;p13"/>
          <p:cNvSpPr txBox="1"/>
          <p:nvPr>
            <p:ph idx="1" type="subTitle"/>
          </p:nvPr>
        </p:nvSpPr>
        <p:spPr>
          <a:xfrm>
            <a:off x="390525" y="329293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COEN 240 Machine Learning</a:t>
            </a:r>
            <a:endParaRPr/>
          </a:p>
        </p:txBody>
      </p:sp>
      <p:sp>
        <p:nvSpPr>
          <p:cNvPr id="73" name="Google Shape;73;p13"/>
          <p:cNvSpPr txBox="1"/>
          <p:nvPr/>
        </p:nvSpPr>
        <p:spPr>
          <a:xfrm>
            <a:off x="5339650" y="3269175"/>
            <a:ext cx="2855100" cy="17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1"/>
                </a:solidFill>
                <a:latin typeface="Roboto"/>
                <a:ea typeface="Roboto"/>
                <a:cs typeface="Roboto"/>
                <a:sym typeface="Roboto"/>
              </a:rPr>
              <a:t>Team:</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n-GB" sz="1800">
                <a:solidFill>
                  <a:schemeClr val="lt1"/>
                </a:solidFill>
                <a:latin typeface="Roboto"/>
                <a:ea typeface="Roboto"/>
                <a:cs typeface="Roboto"/>
                <a:sym typeface="Roboto"/>
              </a:rPr>
              <a:t>Sai Revanth Sivaraju</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n-GB" sz="1800">
                <a:solidFill>
                  <a:schemeClr val="lt1"/>
                </a:solidFill>
                <a:latin typeface="Roboto"/>
                <a:ea typeface="Roboto"/>
                <a:cs typeface="Roboto"/>
                <a:sym typeface="Roboto"/>
              </a:rPr>
              <a:t>Vamsi Krishna Satyasi</a:t>
            </a:r>
            <a:endParaRPr sz="1800">
              <a:solidFill>
                <a:schemeClr val="lt1"/>
              </a:solidFill>
              <a:latin typeface="Roboto"/>
              <a:ea typeface="Roboto"/>
              <a:cs typeface="Roboto"/>
              <a:sym typeface="Roboto"/>
            </a:endParaRPr>
          </a:p>
          <a:p>
            <a:pPr indent="0" lvl="0" marL="0" rtl="0" algn="l">
              <a:spcBef>
                <a:spcPts val="0"/>
              </a:spcBef>
              <a:spcAft>
                <a:spcPts val="0"/>
              </a:spcAft>
              <a:buNone/>
            </a:pPr>
            <a:r>
              <a:rPr lang="en-GB" sz="1800">
                <a:solidFill>
                  <a:schemeClr val="lt1"/>
                </a:solidFill>
                <a:latin typeface="Roboto"/>
                <a:ea typeface="Roboto"/>
                <a:cs typeface="Roboto"/>
                <a:sym typeface="Roboto"/>
              </a:rPr>
              <a:t>Rajashekar Vennavelli</a:t>
            </a:r>
            <a:endParaRPr sz="1800">
              <a:solidFill>
                <a:schemeClr val="lt1"/>
              </a:solidFill>
              <a:latin typeface="Roboto"/>
              <a:ea typeface="Roboto"/>
              <a:cs typeface="Roboto"/>
              <a:sym typeface="Roboto"/>
            </a:endParaRPr>
          </a:p>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t>Pipeline 1</a:t>
            </a:r>
            <a:endParaRPr sz="3600"/>
          </a:p>
        </p:txBody>
      </p:sp>
      <p:sp>
        <p:nvSpPr>
          <p:cNvPr id="172" name="Google Shape;172;p22"/>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73" name="Google Shape;173;p22"/>
          <p:cNvSpPr/>
          <p:nvPr/>
        </p:nvSpPr>
        <p:spPr>
          <a:xfrm>
            <a:off x="390500"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Dataset</a:t>
            </a:r>
            <a:endParaRPr>
              <a:latin typeface="Roboto"/>
              <a:ea typeface="Roboto"/>
              <a:cs typeface="Roboto"/>
              <a:sym typeface="Roboto"/>
            </a:endParaRPr>
          </a:p>
        </p:txBody>
      </p:sp>
      <p:sp>
        <p:nvSpPr>
          <p:cNvPr id="174" name="Google Shape;174;p22"/>
          <p:cNvSpPr/>
          <p:nvPr/>
        </p:nvSpPr>
        <p:spPr>
          <a:xfrm>
            <a:off x="3799050" y="2118875"/>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KNN</a:t>
            </a:r>
            <a:endParaRPr>
              <a:latin typeface="Roboto"/>
              <a:ea typeface="Roboto"/>
              <a:cs typeface="Roboto"/>
              <a:sym typeface="Roboto"/>
            </a:endParaRPr>
          </a:p>
        </p:txBody>
      </p:sp>
      <p:sp>
        <p:nvSpPr>
          <p:cNvPr id="175" name="Google Shape;175;p22"/>
          <p:cNvSpPr/>
          <p:nvPr/>
        </p:nvSpPr>
        <p:spPr>
          <a:xfrm>
            <a:off x="3810000" y="2822700"/>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Bayesian Classifier</a:t>
            </a:r>
            <a:endParaRPr>
              <a:latin typeface="Roboto"/>
              <a:ea typeface="Roboto"/>
              <a:cs typeface="Roboto"/>
              <a:sym typeface="Roboto"/>
            </a:endParaRPr>
          </a:p>
        </p:txBody>
      </p:sp>
      <p:sp>
        <p:nvSpPr>
          <p:cNvPr id="176" name="Google Shape;176;p22"/>
          <p:cNvSpPr/>
          <p:nvPr/>
        </p:nvSpPr>
        <p:spPr>
          <a:xfrm>
            <a:off x="3851375" y="3610400"/>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SVM</a:t>
            </a:r>
            <a:endParaRPr>
              <a:latin typeface="Roboto"/>
              <a:ea typeface="Roboto"/>
              <a:cs typeface="Roboto"/>
              <a:sym typeface="Roboto"/>
            </a:endParaRPr>
          </a:p>
        </p:txBody>
      </p:sp>
      <p:sp>
        <p:nvSpPr>
          <p:cNvPr id="177" name="Google Shape;177;p22"/>
          <p:cNvSpPr/>
          <p:nvPr/>
        </p:nvSpPr>
        <p:spPr>
          <a:xfrm>
            <a:off x="3851375" y="4398100"/>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Decision Tree</a:t>
            </a:r>
            <a:endParaRPr>
              <a:latin typeface="Roboto"/>
              <a:ea typeface="Roboto"/>
              <a:cs typeface="Roboto"/>
              <a:sym typeface="Roboto"/>
            </a:endParaRPr>
          </a:p>
        </p:txBody>
      </p:sp>
      <p:cxnSp>
        <p:nvCxnSpPr>
          <p:cNvPr id="178" name="Google Shape;178;p22"/>
          <p:cNvCxnSpPr>
            <a:stCxn id="173" idx="3"/>
            <a:endCxn id="174" idx="1"/>
          </p:cNvCxnSpPr>
          <p:nvPr/>
        </p:nvCxnSpPr>
        <p:spPr>
          <a:xfrm flipH="1" rot="10800000">
            <a:off x="1628900" y="2320100"/>
            <a:ext cx="2170200" cy="9468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2"/>
          <p:cNvCxnSpPr>
            <a:stCxn id="173" idx="3"/>
            <a:endCxn id="175" idx="1"/>
          </p:cNvCxnSpPr>
          <p:nvPr/>
        </p:nvCxnSpPr>
        <p:spPr>
          <a:xfrm flipH="1" rot="10800000">
            <a:off x="1628900" y="3023900"/>
            <a:ext cx="2181000" cy="2430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2"/>
          <p:cNvCxnSpPr>
            <a:stCxn id="173" idx="3"/>
            <a:endCxn id="176" idx="1"/>
          </p:cNvCxnSpPr>
          <p:nvPr/>
        </p:nvCxnSpPr>
        <p:spPr>
          <a:xfrm>
            <a:off x="1628900" y="3266900"/>
            <a:ext cx="2222400" cy="544800"/>
          </a:xfrm>
          <a:prstGeom prst="straightConnector1">
            <a:avLst/>
          </a:prstGeom>
          <a:noFill/>
          <a:ln cap="flat" cmpd="sng" w="9525">
            <a:solidFill>
              <a:schemeClr val="dk2"/>
            </a:solidFill>
            <a:prstDash val="solid"/>
            <a:round/>
            <a:headEnd len="med" w="med" type="none"/>
            <a:tailEnd len="med" w="med" type="triangle"/>
          </a:ln>
        </p:spPr>
      </p:cxnSp>
      <p:cxnSp>
        <p:nvCxnSpPr>
          <p:cNvPr id="181" name="Google Shape;181;p22"/>
          <p:cNvCxnSpPr>
            <a:endCxn id="177" idx="1"/>
          </p:cNvCxnSpPr>
          <p:nvPr/>
        </p:nvCxnSpPr>
        <p:spPr>
          <a:xfrm>
            <a:off x="1628975" y="3266800"/>
            <a:ext cx="2222400" cy="13326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82" name="Google Shape;182;p22"/>
          <p:cNvGraphicFramePr/>
          <p:nvPr/>
        </p:nvGraphicFramePr>
        <p:xfrm>
          <a:off x="5707975" y="2118863"/>
          <a:ext cx="3000000" cy="3000000"/>
        </p:xfrm>
        <a:graphic>
          <a:graphicData uri="http://schemas.openxmlformats.org/drawingml/2006/table">
            <a:tbl>
              <a:tblPr>
                <a:noFill/>
                <a:tableStyleId>{CAFE4A89-6CC8-4CDC-A9D2-5B9F6470D9E8}</a:tableStyleId>
              </a:tblPr>
              <a:tblGrid>
                <a:gridCol w="2303400"/>
              </a:tblGrid>
              <a:tr h="658850">
                <a:tc>
                  <a:txBody>
                    <a:bodyPr/>
                    <a:lstStyle/>
                    <a:p>
                      <a:pPr indent="0" lvl="0" marL="0" rtl="0" algn="l">
                        <a:spcBef>
                          <a:spcPts val="0"/>
                        </a:spcBef>
                        <a:spcAft>
                          <a:spcPts val="0"/>
                        </a:spcAft>
                        <a:buNone/>
                      </a:pPr>
                      <a:r>
                        <a:rPr lang="en-GB"/>
                        <a:t>46.6%</a:t>
                      </a:r>
                      <a:endParaRPr/>
                    </a:p>
                  </a:txBody>
                  <a:tcPr marT="91425" marB="91425" marR="91425" marL="91425"/>
                </a:tc>
              </a:tr>
              <a:tr h="658850">
                <a:tc>
                  <a:txBody>
                    <a:bodyPr/>
                    <a:lstStyle/>
                    <a:p>
                      <a:pPr indent="0" lvl="0" marL="0" rtl="0" algn="l">
                        <a:spcBef>
                          <a:spcPts val="0"/>
                        </a:spcBef>
                        <a:spcAft>
                          <a:spcPts val="0"/>
                        </a:spcAft>
                        <a:buNone/>
                      </a:pPr>
                      <a:r>
                        <a:rPr lang="en-GB"/>
                        <a:t>56.13%</a:t>
                      </a:r>
                      <a:endParaRPr/>
                    </a:p>
                  </a:txBody>
                  <a:tcPr marT="91425" marB="91425" marR="91425" marL="91425"/>
                </a:tc>
              </a:tr>
              <a:tr h="658850">
                <a:tc>
                  <a:txBody>
                    <a:bodyPr/>
                    <a:lstStyle/>
                    <a:p>
                      <a:pPr indent="0" lvl="0" marL="0" rtl="0" algn="l">
                        <a:spcBef>
                          <a:spcPts val="0"/>
                        </a:spcBef>
                        <a:spcAft>
                          <a:spcPts val="0"/>
                        </a:spcAft>
                        <a:buNone/>
                      </a:pPr>
                      <a:r>
                        <a:rPr lang="en-GB"/>
                        <a:t>61.94%</a:t>
                      </a:r>
                      <a:endParaRPr/>
                    </a:p>
                  </a:txBody>
                  <a:tcPr marT="91425" marB="91425" marR="91425" marL="91425"/>
                </a:tc>
              </a:tr>
              <a:tr h="658850">
                <a:tc>
                  <a:txBody>
                    <a:bodyPr/>
                    <a:lstStyle/>
                    <a:p>
                      <a:pPr indent="0" lvl="0" marL="0" rtl="0" algn="l">
                        <a:spcBef>
                          <a:spcPts val="0"/>
                        </a:spcBef>
                        <a:spcAft>
                          <a:spcPts val="0"/>
                        </a:spcAft>
                        <a:buNone/>
                      </a:pPr>
                      <a:r>
                        <a:rPr lang="en-GB"/>
                        <a:t>58%</a:t>
                      </a:r>
                      <a:endParaRPr/>
                    </a:p>
                  </a:txBody>
                  <a:tcPr marT="91425" marB="91425" marR="91425" marL="91425"/>
                </a:tc>
              </a:tr>
            </a:tbl>
          </a:graphicData>
        </a:graphic>
      </p:graphicFrame>
      <p:sp>
        <p:nvSpPr>
          <p:cNvPr id="183" name="Google Shape;183;p22"/>
          <p:cNvSpPr/>
          <p:nvPr/>
        </p:nvSpPr>
        <p:spPr>
          <a:xfrm>
            <a:off x="3873300" y="1793425"/>
            <a:ext cx="1419300" cy="162600"/>
          </a:xfrm>
          <a:prstGeom prst="doubleWave">
            <a:avLst>
              <a:gd fmla="val 6250" name="adj1"/>
              <a:gd fmla="val 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Algorithms</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t>Pipeline 2</a:t>
            </a:r>
            <a:endParaRPr/>
          </a:p>
        </p:txBody>
      </p:sp>
      <p:sp>
        <p:nvSpPr>
          <p:cNvPr id="189" name="Google Shape;189;p23"/>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90" name="Google Shape;190;p23"/>
          <p:cNvSpPr/>
          <p:nvPr/>
        </p:nvSpPr>
        <p:spPr>
          <a:xfrm>
            <a:off x="390500"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Dataset</a:t>
            </a:r>
            <a:endParaRPr>
              <a:latin typeface="Roboto"/>
              <a:ea typeface="Roboto"/>
              <a:cs typeface="Roboto"/>
              <a:sym typeface="Roboto"/>
            </a:endParaRPr>
          </a:p>
        </p:txBody>
      </p:sp>
      <p:sp>
        <p:nvSpPr>
          <p:cNvPr id="191" name="Google Shape;191;p23"/>
          <p:cNvSpPr/>
          <p:nvPr/>
        </p:nvSpPr>
        <p:spPr>
          <a:xfrm>
            <a:off x="2170025"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MTCNN</a:t>
            </a:r>
            <a:endParaRPr>
              <a:latin typeface="Roboto"/>
              <a:ea typeface="Roboto"/>
              <a:cs typeface="Roboto"/>
              <a:sym typeface="Roboto"/>
            </a:endParaRPr>
          </a:p>
        </p:txBody>
      </p:sp>
      <p:sp>
        <p:nvSpPr>
          <p:cNvPr id="192" name="Google Shape;192;p23"/>
          <p:cNvSpPr/>
          <p:nvPr/>
        </p:nvSpPr>
        <p:spPr>
          <a:xfrm>
            <a:off x="4445663"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PCA</a:t>
            </a:r>
            <a:endParaRPr>
              <a:latin typeface="Roboto"/>
              <a:ea typeface="Roboto"/>
              <a:cs typeface="Roboto"/>
              <a:sym typeface="Roboto"/>
            </a:endParaRPr>
          </a:p>
        </p:txBody>
      </p:sp>
      <p:sp>
        <p:nvSpPr>
          <p:cNvPr id="193" name="Google Shape;193;p23"/>
          <p:cNvSpPr/>
          <p:nvPr/>
        </p:nvSpPr>
        <p:spPr>
          <a:xfrm>
            <a:off x="7313525" y="2091750"/>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KNN</a:t>
            </a:r>
            <a:endParaRPr>
              <a:latin typeface="Roboto"/>
              <a:ea typeface="Roboto"/>
              <a:cs typeface="Roboto"/>
              <a:sym typeface="Roboto"/>
            </a:endParaRPr>
          </a:p>
        </p:txBody>
      </p:sp>
      <p:sp>
        <p:nvSpPr>
          <p:cNvPr id="194" name="Google Shape;194;p23"/>
          <p:cNvSpPr/>
          <p:nvPr/>
        </p:nvSpPr>
        <p:spPr>
          <a:xfrm>
            <a:off x="7313525" y="2840775"/>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Bayesian Classifier</a:t>
            </a:r>
            <a:endParaRPr>
              <a:latin typeface="Roboto"/>
              <a:ea typeface="Roboto"/>
              <a:cs typeface="Roboto"/>
              <a:sym typeface="Roboto"/>
            </a:endParaRPr>
          </a:p>
        </p:txBody>
      </p:sp>
      <p:sp>
        <p:nvSpPr>
          <p:cNvPr id="195" name="Google Shape;195;p23"/>
          <p:cNvSpPr/>
          <p:nvPr/>
        </p:nvSpPr>
        <p:spPr>
          <a:xfrm>
            <a:off x="7313525" y="3653050"/>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SVM</a:t>
            </a:r>
            <a:endParaRPr>
              <a:latin typeface="Roboto"/>
              <a:ea typeface="Roboto"/>
              <a:cs typeface="Roboto"/>
              <a:sym typeface="Roboto"/>
            </a:endParaRPr>
          </a:p>
        </p:txBody>
      </p:sp>
      <p:sp>
        <p:nvSpPr>
          <p:cNvPr id="196" name="Google Shape;196;p23"/>
          <p:cNvSpPr/>
          <p:nvPr/>
        </p:nvSpPr>
        <p:spPr>
          <a:xfrm>
            <a:off x="7356175" y="4465325"/>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Decision Tree</a:t>
            </a:r>
            <a:endParaRPr>
              <a:latin typeface="Roboto"/>
              <a:ea typeface="Roboto"/>
              <a:cs typeface="Roboto"/>
              <a:sym typeface="Roboto"/>
            </a:endParaRPr>
          </a:p>
        </p:txBody>
      </p:sp>
      <p:cxnSp>
        <p:nvCxnSpPr>
          <p:cNvPr id="197" name="Google Shape;197;p23"/>
          <p:cNvCxnSpPr>
            <a:stCxn id="190" idx="3"/>
            <a:endCxn id="191" idx="1"/>
          </p:cNvCxnSpPr>
          <p:nvPr/>
        </p:nvCxnSpPr>
        <p:spPr>
          <a:xfrm>
            <a:off x="1628900" y="3266900"/>
            <a:ext cx="541200" cy="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23"/>
          <p:cNvCxnSpPr>
            <a:stCxn id="191" idx="3"/>
            <a:endCxn id="192" idx="1"/>
          </p:cNvCxnSpPr>
          <p:nvPr/>
        </p:nvCxnSpPr>
        <p:spPr>
          <a:xfrm>
            <a:off x="3408425" y="3266900"/>
            <a:ext cx="1037100" cy="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p23"/>
          <p:cNvCxnSpPr>
            <a:stCxn id="192" idx="3"/>
            <a:endCxn id="193" idx="1"/>
          </p:cNvCxnSpPr>
          <p:nvPr/>
        </p:nvCxnSpPr>
        <p:spPr>
          <a:xfrm flipH="1" rot="10800000">
            <a:off x="5684063" y="2293100"/>
            <a:ext cx="1629600" cy="9738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3"/>
          <p:cNvCxnSpPr>
            <a:stCxn id="192" idx="3"/>
            <a:endCxn id="194" idx="1"/>
          </p:cNvCxnSpPr>
          <p:nvPr/>
        </p:nvCxnSpPr>
        <p:spPr>
          <a:xfrm flipH="1" rot="10800000">
            <a:off x="5684063" y="3042200"/>
            <a:ext cx="1629600" cy="224700"/>
          </a:xfrm>
          <a:prstGeom prst="straightConnector1">
            <a:avLst/>
          </a:prstGeom>
          <a:noFill/>
          <a:ln cap="flat" cmpd="sng" w="9525">
            <a:solidFill>
              <a:schemeClr val="dk2"/>
            </a:solidFill>
            <a:prstDash val="solid"/>
            <a:round/>
            <a:headEnd len="med" w="med" type="none"/>
            <a:tailEnd len="med" w="med" type="triangle"/>
          </a:ln>
        </p:spPr>
      </p:cxnSp>
      <p:cxnSp>
        <p:nvCxnSpPr>
          <p:cNvPr id="201" name="Google Shape;201;p23"/>
          <p:cNvCxnSpPr>
            <a:stCxn id="192" idx="3"/>
            <a:endCxn id="195" idx="1"/>
          </p:cNvCxnSpPr>
          <p:nvPr/>
        </p:nvCxnSpPr>
        <p:spPr>
          <a:xfrm>
            <a:off x="5684063" y="3266900"/>
            <a:ext cx="1629600" cy="587400"/>
          </a:xfrm>
          <a:prstGeom prst="straightConnector1">
            <a:avLst/>
          </a:prstGeom>
          <a:noFill/>
          <a:ln cap="flat" cmpd="sng" w="9525">
            <a:solidFill>
              <a:schemeClr val="dk2"/>
            </a:solidFill>
            <a:prstDash val="solid"/>
            <a:round/>
            <a:headEnd len="med" w="med" type="none"/>
            <a:tailEnd len="med" w="med" type="triangle"/>
          </a:ln>
        </p:spPr>
      </p:cxnSp>
      <p:cxnSp>
        <p:nvCxnSpPr>
          <p:cNvPr id="202" name="Google Shape;202;p23"/>
          <p:cNvCxnSpPr>
            <a:stCxn id="192" idx="3"/>
            <a:endCxn id="196" idx="1"/>
          </p:cNvCxnSpPr>
          <p:nvPr/>
        </p:nvCxnSpPr>
        <p:spPr>
          <a:xfrm>
            <a:off x="5684063" y="3266900"/>
            <a:ext cx="1672200" cy="13998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23"/>
          <p:cNvSpPr/>
          <p:nvPr/>
        </p:nvSpPr>
        <p:spPr>
          <a:xfrm>
            <a:off x="580350" y="1820575"/>
            <a:ext cx="2350200" cy="632700"/>
          </a:xfrm>
          <a:prstGeom prst="wave">
            <a:avLst>
              <a:gd fmla="val 12500" name="adj1"/>
              <a:gd fmla="val 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highlight>
                  <a:schemeClr val="lt1"/>
                </a:highlight>
                <a:latin typeface="Roboto"/>
                <a:ea typeface="Roboto"/>
                <a:cs typeface="Roboto"/>
                <a:sym typeface="Roboto"/>
              </a:rPr>
              <a:t>Data curation &amp; preprocessing</a:t>
            </a:r>
            <a:endParaRPr>
              <a:highlight>
                <a:schemeClr val="lt1"/>
              </a:highlight>
              <a:latin typeface="Roboto"/>
              <a:ea typeface="Roboto"/>
              <a:cs typeface="Roboto"/>
              <a:sym typeface="Roboto"/>
            </a:endParaRPr>
          </a:p>
        </p:txBody>
      </p:sp>
      <p:sp>
        <p:nvSpPr>
          <p:cNvPr id="204" name="Google Shape;204;p23"/>
          <p:cNvSpPr/>
          <p:nvPr/>
        </p:nvSpPr>
        <p:spPr>
          <a:xfrm>
            <a:off x="3943050" y="1820575"/>
            <a:ext cx="2475600" cy="687000"/>
          </a:xfrm>
          <a:prstGeom prst="wave">
            <a:avLst>
              <a:gd fmla="val 12500" name="adj1"/>
              <a:gd fmla="val 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highlight>
                  <a:schemeClr val="lt1"/>
                </a:highlight>
                <a:latin typeface="Roboto"/>
                <a:ea typeface="Roboto"/>
                <a:cs typeface="Roboto"/>
                <a:sym typeface="Roboto"/>
              </a:rPr>
              <a:t>Feature Extraction &amp; Dimensionality Reduction</a:t>
            </a:r>
            <a:endParaRPr>
              <a:highlight>
                <a:schemeClr val="lt1"/>
              </a:highlight>
              <a:latin typeface="Roboto"/>
              <a:ea typeface="Roboto"/>
              <a:cs typeface="Roboto"/>
              <a:sym typeface="Roboto"/>
            </a:endParaRPr>
          </a:p>
        </p:txBody>
      </p:sp>
      <p:sp>
        <p:nvSpPr>
          <p:cNvPr id="205" name="Google Shape;205;p23"/>
          <p:cNvSpPr/>
          <p:nvPr/>
        </p:nvSpPr>
        <p:spPr>
          <a:xfrm>
            <a:off x="7360000" y="1802475"/>
            <a:ext cx="1419300" cy="162600"/>
          </a:xfrm>
          <a:prstGeom prst="doubleWave">
            <a:avLst>
              <a:gd fmla="val 6250" name="adj1"/>
              <a:gd fmla="val 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Algorithms</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t>Pipeline 3</a:t>
            </a:r>
            <a:endParaRPr/>
          </a:p>
        </p:txBody>
      </p:sp>
      <p:sp>
        <p:nvSpPr>
          <p:cNvPr id="211" name="Google Shape;211;p24"/>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212" name="Google Shape;212;p24"/>
          <p:cNvSpPr/>
          <p:nvPr/>
        </p:nvSpPr>
        <p:spPr>
          <a:xfrm>
            <a:off x="390500"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Dataset</a:t>
            </a:r>
            <a:endParaRPr>
              <a:latin typeface="Roboto"/>
              <a:ea typeface="Roboto"/>
              <a:cs typeface="Roboto"/>
              <a:sym typeface="Roboto"/>
            </a:endParaRPr>
          </a:p>
        </p:txBody>
      </p:sp>
      <p:sp>
        <p:nvSpPr>
          <p:cNvPr id="213" name="Google Shape;213;p24"/>
          <p:cNvSpPr/>
          <p:nvPr/>
        </p:nvSpPr>
        <p:spPr>
          <a:xfrm>
            <a:off x="2170025"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MTCNN</a:t>
            </a:r>
            <a:endParaRPr>
              <a:latin typeface="Roboto"/>
              <a:ea typeface="Roboto"/>
              <a:cs typeface="Roboto"/>
              <a:sym typeface="Roboto"/>
            </a:endParaRPr>
          </a:p>
        </p:txBody>
      </p:sp>
      <p:sp>
        <p:nvSpPr>
          <p:cNvPr id="214" name="Google Shape;214;p24"/>
          <p:cNvSpPr/>
          <p:nvPr/>
        </p:nvSpPr>
        <p:spPr>
          <a:xfrm>
            <a:off x="4445663"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LDA</a:t>
            </a:r>
            <a:endParaRPr>
              <a:latin typeface="Roboto"/>
              <a:ea typeface="Roboto"/>
              <a:cs typeface="Roboto"/>
              <a:sym typeface="Roboto"/>
            </a:endParaRPr>
          </a:p>
        </p:txBody>
      </p:sp>
      <p:sp>
        <p:nvSpPr>
          <p:cNvPr id="215" name="Google Shape;215;p24"/>
          <p:cNvSpPr/>
          <p:nvPr/>
        </p:nvSpPr>
        <p:spPr>
          <a:xfrm>
            <a:off x="7313525" y="2091750"/>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KNN</a:t>
            </a:r>
            <a:endParaRPr>
              <a:latin typeface="Roboto"/>
              <a:ea typeface="Roboto"/>
              <a:cs typeface="Roboto"/>
              <a:sym typeface="Roboto"/>
            </a:endParaRPr>
          </a:p>
        </p:txBody>
      </p:sp>
      <p:sp>
        <p:nvSpPr>
          <p:cNvPr id="216" name="Google Shape;216;p24"/>
          <p:cNvSpPr/>
          <p:nvPr/>
        </p:nvSpPr>
        <p:spPr>
          <a:xfrm>
            <a:off x="7313525" y="2840775"/>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Bayesian Classifier</a:t>
            </a:r>
            <a:endParaRPr>
              <a:latin typeface="Roboto"/>
              <a:ea typeface="Roboto"/>
              <a:cs typeface="Roboto"/>
              <a:sym typeface="Roboto"/>
            </a:endParaRPr>
          </a:p>
        </p:txBody>
      </p:sp>
      <p:sp>
        <p:nvSpPr>
          <p:cNvPr id="217" name="Google Shape;217;p24"/>
          <p:cNvSpPr/>
          <p:nvPr/>
        </p:nvSpPr>
        <p:spPr>
          <a:xfrm>
            <a:off x="7313525" y="3653050"/>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SVM</a:t>
            </a:r>
            <a:endParaRPr>
              <a:latin typeface="Roboto"/>
              <a:ea typeface="Roboto"/>
              <a:cs typeface="Roboto"/>
              <a:sym typeface="Roboto"/>
            </a:endParaRPr>
          </a:p>
        </p:txBody>
      </p:sp>
      <p:sp>
        <p:nvSpPr>
          <p:cNvPr id="218" name="Google Shape;218;p24"/>
          <p:cNvSpPr/>
          <p:nvPr/>
        </p:nvSpPr>
        <p:spPr>
          <a:xfrm>
            <a:off x="7356175" y="4465325"/>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Decision Tree</a:t>
            </a:r>
            <a:endParaRPr>
              <a:latin typeface="Roboto"/>
              <a:ea typeface="Roboto"/>
              <a:cs typeface="Roboto"/>
              <a:sym typeface="Roboto"/>
            </a:endParaRPr>
          </a:p>
        </p:txBody>
      </p:sp>
      <p:cxnSp>
        <p:nvCxnSpPr>
          <p:cNvPr id="219" name="Google Shape;219;p24"/>
          <p:cNvCxnSpPr>
            <a:stCxn id="212" idx="3"/>
            <a:endCxn id="213" idx="1"/>
          </p:cNvCxnSpPr>
          <p:nvPr/>
        </p:nvCxnSpPr>
        <p:spPr>
          <a:xfrm>
            <a:off x="1628900" y="3266900"/>
            <a:ext cx="541200" cy="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24"/>
          <p:cNvCxnSpPr>
            <a:stCxn id="213" idx="3"/>
            <a:endCxn id="214" idx="1"/>
          </p:cNvCxnSpPr>
          <p:nvPr/>
        </p:nvCxnSpPr>
        <p:spPr>
          <a:xfrm>
            <a:off x="3408425" y="3266900"/>
            <a:ext cx="1037100" cy="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24"/>
          <p:cNvCxnSpPr>
            <a:stCxn id="214" idx="3"/>
            <a:endCxn id="215" idx="1"/>
          </p:cNvCxnSpPr>
          <p:nvPr/>
        </p:nvCxnSpPr>
        <p:spPr>
          <a:xfrm flipH="1" rot="10800000">
            <a:off x="5684063" y="2293100"/>
            <a:ext cx="1629600" cy="9738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24"/>
          <p:cNvCxnSpPr>
            <a:stCxn id="214" idx="3"/>
            <a:endCxn id="216" idx="1"/>
          </p:cNvCxnSpPr>
          <p:nvPr/>
        </p:nvCxnSpPr>
        <p:spPr>
          <a:xfrm flipH="1" rot="10800000">
            <a:off x="5684063" y="3042200"/>
            <a:ext cx="1629600" cy="224700"/>
          </a:xfrm>
          <a:prstGeom prst="straightConnector1">
            <a:avLst/>
          </a:prstGeom>
          <a:noFill/>
          <a:ln cap="flat" cmpd="sng" w="9525">
            <a:solidFill>
              <a:schemeClr val="dk2"/>
            </a:solidFill>
            <a:prstDash val="solid"/>
            <a:round/>
            <a:headEnd len="med" w="med" type="none"/>
            <a:tailEnd len="med" w="med" type="triangle"/>
          </a:ln>
        </p:spPr>
      </p:cxnSp>
      <p:cxnSp>
        <p:nvCxnSpPr>
          <p:cNvPr id="223" name="Google Shape;223;p24"/>
          <p:cNvCxnSpPr>
            <a:stCxn id="214" idx="3"/>
            <a:endCxn id="217" idx="1"/>
          </p:cNvCxnSpPr>
          <p:nvPr/>
        </p:nvCxnSpPr>
        <p:spPr>
          <a:xfrm>
            <a:off x="5684063" y="3266900"/>
            <a:ext cx="1629600" cy="587400"/>
          </a:xfrm>
          <a:prstGeom prst="straightConnector1">
            <a:avLst/>
          </a:prstGeom>
          <a:noFill/>
          <a:ln cap="flat" cmpd="sng" w="9525">
            <a:solidFill>
              <a:schemeClr val="dk2"/>
            </a:solidFill>
            <a:prstDash val="solid"/>
            <a:round/>
            <a:headEnd len="med" w="med" type="none"/>
            <a:tailEnd len="med" w="med" type="triangle"/>
          </a:ln>
        </p:spPr>
      </p:cxnSp>
      <p:cxnSp>
        <p:nvCxnSpPr>
          <p:cNvPr id="224" name="Google Shape;224;p24"/>
          <p:cNvCxnSpPr>
            <a:stCxn id="214" idx="3"/>
            <a:endCxn id="218" idx="1"/>
          </p:cNvCxnSpPr>
          <p:nvPr/>
        </p:nvCxnSpPr>
        <p:spPr>
          <a:xfrm>
            <a:off x="5684063" y="3266900"/>
            <a:ext cx="1672200" cy="1399800"/>
          </a:xfrm>
          <a:prstGeom prst="straightConnector1">
            <a:avLst/>
          </a:prstGeom>
          <a:noFill/>
          <a:ln cap="flat" cmpd="sng" w="9525">
            <a:solidFill>
              <a:schemeClr val="dk2"/>
            </a:solidFill>
            <a:prstDash val="solid"/>
            <a:round/>
            <a:headEnd len="med" w="med" type="none"/>
            <a:tailEnd len="med" w="med" type="triangle"/>
          </a:ln>
        </p:spPr>
      </p:cxnSp>
      <p:sp>
        <p:nvSpPr>
          <p:cNvPr id="225" name="Google Shape;225;p24"/>
          <p:cNvSpPr/>
          <p:nvPr/>
        </p:nvSpPr>
        <p:spPr>
          <a:xfrm>
            <a:off x="580350" y="1820575"/>
            <a:ext cx="2350200" cy="632700"/>
          </a:xfrm>
          <a:prstGeom prst="wave">
            <a:avLst>
              <a:gd fmla="val 12500" name="adj1"/>
              <a:gd fmla="val 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highlight>
                  <a:schemeClr val="lt1"/>
                </a:highlight>
                <a:latin typeface="Roboto"/>
                <a:ea typeface="Roboto"/>
                <a:cs typeface="Roboto"/>
                <a:sym typeface="Roboto"/>
              </a:rPr>
              <a:t>Data curation &amp; preprocessing</a:t>
            </a:r>
            <a:endParaRPr>
              <a:highlight>
                <a:schemeClr val="lt1"/>
              </a:highlight>
              <a:latin typeface="Roboto"/>
              <a:ea typeface="Roboto"/>
              <a:cs typeface="Roboto"/>
              <a:sym typeface="Roboto"/>
            </a:endParaRPr>
          </a:p>
        </p:txBody>
      </p:sp>
      <p:sp>
        <p:nvSpPr>
          <p:cNvPr id="226" name="Google Shape;226;p24"/>
          <p:cNvSpPr/>
          <p:nvPr/>
        </p:nvSpPr>
        <p:spPr>
          <a:xfrm>
            <a:off x="3943050" y="1820575"/>
            <a:ext cx="2475600" cy="687000"/>
          </a:xfrm>
          <a:prstGeom prst="wave">
            <a:avLst>
              <a:gd fmla="val 12500" name="adj1"/>
              <a:gd fmla="val 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highlight>
                  <a:schemeClr val="lt1"/>
                </a:highlight>
                <a:latin typeface="Roboto"/>
                <a:ea typeface="Roboto"/>
                <a:cs typeface="Roboto"/>
                <a:sym typeface="Roboto"/>
              </a:rPr>
              <a:t>Feature Extraction &amp; Dimensionality Reduction</a:t>
            </a:r>
            <a:endParaRPr>
              <a:highlight>
                <a:schemeClr val="lt1"/>
              </a:highlight>
              <a:latin typeface="Roboto"/>
              <a:ea typeface="Roboto"/>
              <a:cs typeface="Roboto"/>
              <a:sym typeface="Roboto"/>
            </a:endParaRPr>
          </a:p>
        </p:txBody>
      </p:sp>
      <p:sp>
        <p:nvSpPr>
          <p:cNvPr id="227" name="Google Shape;227;p24"/>
          <p:cNvSpPr/>
          <p:nvPr/>
        </p:nvSpPr>
        <p:spPr>
          <a:xfrm>
            <a:off x="7360000" y="1802475"/>
            <a:ext cx="1419300" cy="162600"/>
          </a:xfrm>
          <a:prstGeom prst="doubleWave">
            <a:avLst>
              <a:gd fmla="val 6250" name="adj1"/>
              <a:gd fmla="val 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Algorithms</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t>Pipeline 4</a:t>
            </a:r>
            <a:endParaRPr/>
          </a:p>
        </p:txBody>
      </p:sp>
      <p:sp>
        <p:nvSpPr>
          <p:cNvPr id="233" name="Google Shape;233;p25"/>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234" name="Google Shape;234;p25"/>
          <p:cNvSpPr/>
          <p:nvPr/>
        </p:nvSpPr>
        <p:spPr>
          <a:xfrm>
            <a:off x="390500"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Dataset</a:t>
            </a:r>
            <a:endParaRPr>
              <a:latin typeface="Roboto"/>
              <a:ea typeface="Roboto"/>
              <a:cs typeface="Roboto"/>
              <a:sym typeface="Roboto"/>
            </a:endParaRPr>
          </a:p>
        </p:txBody>
      </p:sp>
      <p:sp>
        <p:nvSpPr>
          <p:cNvPr id="235" name="Google Shape;235;p25"/>
          <p:cNvSpPr/>
          <p:nvPr/>
        </p:nvSpPr>
        <p:spPr>
          <a:xfrm>
            <a:off x="2170025"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MTCNN</a:t>
            </a:r>
            <a:endParaRPr>
              <a:latin typeface="Roboto"/>
              <a:ea typeface="Roboto"/>
              <a:cs typeface="Roboto"/>
              <a:sym typeface="Roboto"/>
            </a:endParaRPr>
          </a:p>
        </p:txBody>
      </p:sp>
      <p:sp>
        <p:nvSpPr>
          <p:cNvPr id="236" name="Google Shape;236;p25"/>
          <p:cNvSpPr/>
          <p:nvPr/>
        </p:nvSpPr>
        <p:spPr>
          <a:xfrm>
            <a:off x="4445663"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PCA</a:t>
            </a:r>
            <a:endParaRPr>
              <a:latin typeface="Roboto"/>
              <a:ea typeface="Roboto"/>
              <a:cs typeface="Roboto"/>
              <a:sym typeface="Roboto"/>
            </a:endParaRPr>
          </a:p>
        </p:txBody>
      </p:sp>
      <p:sp>
        <p:nvSpPr>
          <p:cNvPr id="237" name="Google Shape;237;p25"/>
          <p:cNvSpPr/>
          <p:nvPr/>
        </p:nvSpPr>
        <p:spPr>
          <a:xfrm>
            <a:off x="7313525" y="2091750"/>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KNN</a:t>
            </a:r>
            <a:endParaRPr>
              <a:latin typeface="Roboto"/>
              <a:ea typeface="Roboto"/>
              <a:cs typeface="Roboto"/>
              <a:sym typeface="Roboto"/>
            </a:endParaRPr>
          </a:p>
        </p:txBody>
      </p:sp>
      <p:sp>
        <p:nvSpPr>
          <p:cNvPr id="238" name="Google Shape;238;p25"/>
          <p:cNvSpPr/>
          <p:nvPr/>
        </p:nvSpPr>
        <p:spPr>
          <a:xfrm>
            <a:off x="7313525" y="2840775"/>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Bayesian Classifier</a:t>
            </a:r>
            <a:endParaRPr>
              <a:latin typeface="Roboto"/>
              <a:ea typeface="Roboto"/>
              <a:cs typeface="Roboto"/>
              <a:sym typeface="Roboto"/>
            </a:endParaRPr>
          </a:p>
        </p:txBody>
      </p:sp>
      <p:sp>
        <p:nvSpPr>
          <p:cNvPr id="239" name="Google Shape;239;p25"/>
          <p:cNvSpPr/>
          <p:nvPr/>
        </p:nvSpPr>
        <p:spPr>
          <a:xfrm>
            <a:off x="7313525" y="3653050"/>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SVM</a:t>
            </a:r>
            <a:endParaRPr>
              <a:latin typeface="Roboto"/>
              <a:ea typeface="Roboto"/>
              <a:cs typeface="Roboto"/>
              <a:sym typeface="Roboto"/>
            </a:endParaRPr>
          </a:p>
        </p:txBody>
      </p:sp>
      <p:sp>
        <p:nvSpPr>
          <p:cNvPr id="240" name="Google Shape;240;p25"/>
          <p:cNvSpPr/>
          <p:nvPr/>
        </p:nvSpPr>
        <p:spPr>
          <a:xfrm>
            <a:off x="7356175" y="4465325"/>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Decision Tree</a:t>
            </a:r>
            <a:endParaRPr>
              <a:latin typeface="Roboto"/>
              <a:ea typeface="Roboto"/>
              <a:cs typeface="Roboto"/>
              <a:sym typeface="Roboto"/>
            </a:endParaRPr>
          </a:p>
        </p:txBody>
      </p:sp>
      <p:cxnSp>
        <p:nvCxnSpPr>
          <p:cNvPr id="241" name="Google Shape;241;p25"/>
          <p:cNvCxnSpPr>
            <a:stCxn id="234" idx="3"/>
            <a:endCxn id="235" idx="1"/>
          </p:cNvCxnSpPr>
          <p:nvPr/>
        </p:nvCxnSpPr>
        <p:spPr>
          <a:xfrm>
            <a:off x="1628900" y="3266900"/>
            <a:ext cx="541200" cy="0"/>
          </a:xfrm>
          <a:prstGeom prst="straightConnector1">
            <a:avLst/>
          </a:prstGeom>
          <a:noFill/>
          <a:ln cap="flat" cmpd="sng" w="9525">
            <a:solidFill>
              <a:schemeClr val="dk2"/>
            </a:solidFill>
            <a:prstDash val="solid"/>
            <a:round/>
            <a:headEnd len="med" w="med" type="none"/>
            <a:tailEnd len="med" w="med" type="triangle"/>
          </a:ln>
        </p:spPr>
      </p:cxnSp>
      <p:cxnSp>
        <p:nvCxnSpPr>
          <p:cNvPr id="242" name="Google Shape;242;p25"/>
          <p:cNvCxnSpPr>
            <a:stCxn id="235" idx="3"/>
            <a:endCxn id="236" idx="1"/>
          </p:cNvCxnSpPr>
          <p:nvPr/>
        </p:nvCxnSpPr>
        <p:spPr>
          <a:xfrm>
            <a:off x="3408425" y="3266900"/>
            <a:ext cx="1037100" cy="0"/>
          </a:xfrm>
          <a:prstGeom prst="straightConnector1">
            <a:avLst/>
          </a:prstGeom>
          <a:noFill/>
          <a:ln cap="flat" cmpd="sng" w="9525">
            <a:solidFill>
              <a:schemeClr val="dk2"/>
            </a:solidFill>
            <a:prstDash val="solid"/>
            <a:round/>
            <a:headEnd len="med" w="med" type="none"/>
            <a:tailEnd len="med" w="med" type="triangle"/>
          </a:ln>
        </p:spPr>
      </p:cxnSp>
      <p:cxnSp>
        <p:nvCxnSpPr>
          <p:cNvPr id="243" name="Google Shape;243;p25"/>
          <p:cNvCxnSpPr>
            <a:stCxn id="236" idx="3"/>
            <a:endCxn id="237" idx="1"/>
          </p:cNvCxnSpPr>
          <p:nvPr/>
        </p:nvCxnSpPr>
        <p:spPr>
          <a:xfrm flipH="1" rot="10800000">
            <a:off x="5684063" y="2293100"/>
            <a:ext cx="1629600" cy="973800"/>
          </a:xfrm>
          <a:prstGeom prst="straightConnector1">
            <a:avLst/>
          </a:prstGeom>
          <a:noFill/>
          <a:ln cap="flat" cmpd="sng" w="9525">
            <a:solidFill>
              <a:schemeClr val="dk2"/>
            </a:solidFill>
            <a:prstDash val="solid"/>
            <a:round/>
            <a:headEnd len="med" w="med" type="none"/>
            <a:tailEnd len="med" w="med" type="triangle"/>
          </a:ln>
        </p:spPr>
      </p:cxnSp>
      <p:cxnSp>
        <p:nvCxnSpPr>
          <p:cNvPr id="244" name="Google Shape;244;p25"/>
          <p:cNvCxnSpPr>
            <a:stCxn id="236" idx="3"/>
            <a:endCxn id="238" idx="1"/>
          </p:cNvCxnSpPr>
          <p:nvPr/>
        </p:nvCxnSpPr>
        <p:spPr>
          <a:xfrm flipH="1" rot="10800000">
            <a:off x="5684063" y="3042200"/>
            <a:ext cx="1629600" cy="224700"/>
          </a:xfrm>
          <a:prstGeom prst="straightConnector1">
            <a:avLst/>
          </a:prstGeom>
          <a:noFill/>
          <a:ln cap="flat" cmpd="sng" w="9525">
            <a:solidFill>
              <a:schemeClr val="dk2"/>
            </a:solidFill>
            <a:prstDash val="solid"/>
            <a:round/>
            <a:headEnd len="med" w="med" type="none"/>
            <a:tailEnd len="med" w="med" type="triangle"/>
          </a:ln>
        </p:spPr>
      </p:cxnSp>
      <p:cxnSp>
        <p:nvCxnSpPr>
          <p:cNvPr id="245" name="Google Shape;245;p25"/>
          <p:cNvCxnSpPr>
            <a:stCxn id="236" idx="3"/>
            <a:endCxn id="239" idx="1"/>
          </p:cNvCxnSpPr>
          <p:nvPr/>
        </p:nvCxnSpPr>
        <p:spPr>
          <a:xfrm>
            <a:off x="5684063" y="3266900"/>
            <a:ext cx="1629600" cy="587400"/>
          </a:xfrm>
          <a:prstGeom prst="straightConnector1">
            <a:avLst/>
          </a:prstGeom>
          <a:noFill/>
          <a:ln cap="flat" cmpd="sng" w="9525">
            <a:solidFill>
              <a:schemeClr val="dk2"/>
            </a:solidFill>
            <a:prstDash val="solid"/>
            <a:round/>
            <a:headEnd len="med" w="med" type="none"/>
            <a:tailEnd len="med" w="med" type="triangle"/>
          </a:ln>
        </p:spPr>
      </p:cxnSp>
      <p:cxnSp>
        <p:nvCxnSpPr>
          <p:cNvPr id="246" name="Google Shape;246;p25"/>
          <p:cNvCxnSpPr>
            <a:stCxn id="236" idx="3"/>
            <a:endCxn id="240" idx="1"/>
          </p:cNvCxnSpPr>
          <p:nvPr/>
        </p:nvCxnSpPr>
        <p:spPr>
          <a:xfrm>
            <a:off x="5684063" y="3266900"/>
            <a:ext cx="1672200" cy="1399800"/>
          </a:xfrm>
          <a:prstGeom prst="straightConnector1">
            <a:avLst/>
          </a:prstGeom>
          <a:noFill/>
          <a:ln cap="flat" cmpd="sng" w="9525">
            <a:solidFill>
              <a:schemeClr val="dk2"/>
            </a:solidFill>
            <a:prstDash val="solid"/>
            <a:round/>
            <a:headEnd len="med" w="med" type="none"/>
            <a:tailEnd len="med" w="med" type="triangle"/>
          </a:ln>
        </p:spPr>
      </p:cxnSp>
      <p:sp>
        <p:nvSpPr>
          <p:cNvPr id="247" name="Google Shape;247;p25"/>
          <p:cNvSpPr/>
          <p:nvPr/>
        </p:nvSpPr>
        <p:spPr>
          <a:xfrm>
            <a:off x="4617425" y="4117325"/>
            <a:ext cx="894900" cy="8658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LDA</a:t>
            </a:r>
            <a:endParaRPr>
              <a:latin typeface="Roboto"/>
              <a:ea typeface="Roboto"/>
              <a:cs typeface="Roboto"/>
              <a:sym typeface="Roboto"/>
            </a:endParaRPr>
          </a:p>
        </p:txBody>
      </p:sp>
      <p:cxnSp>
        <p:nvCxnSpPr>
          <p:cNvPr id="248" name="Google Shape;248;p25"/>
          <p:cNvCxnSpPr>
            <a:stCxn id="236" idx="2"/>
            <a:endCxn id="247" idx="0"/>
          </p:cNvCxnSpPr>
          <p:nvPr/>
        </p:nvCxnSpPr>
        <p:spPr>
          <a:xfrm>
            <a:off x="5064863" y="3610400"/>
            <a:ext cx="0" cy="507000"/>
          </a:xfrm>
          <a:prstGeom prst="straightConnector1">
            <a:avLst/>
          </a:prstGeom>
          <a:noFill/>
          <a:ln cap="flat" cmpd="sng" w="9525">
            <a:solidFill>
              <a:schemeClr val="dk2"/>
            </a:solidFill>
            <a:prstDash val="solid"/>
            <a:round/>
            <a:headEnd len="med" w="med" type="none"/>
            <a:tailEnd len="med" w="med" type="triangle"/>
          </a:ln>
        </p:spPr>
      </p:cxnSp>
      <p:sp>
        <p:nvSpPr>
          <p:cNvPr id="249" name="Google Shape;249;p25"/>
          <p:cNvSpPr/>
          <p:nvPr/>
        </p:nvSpPr>
        <p:spPr>
          <a:xfrm>
            <a:off x="580350" y="1820575"/>
            <a:ext cx="2350200" cy="632700"/>
          </a:xfrm>
          <a:prstGeom prst="wave">
            <a:avLst>
              <a:gd fmla="val 12500" name="adj1"/>
              <a:gd fmla="val 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highlight>
                  <a:schemeClr val="lt1"/>
                </a:highlight>
                <a:latin typeface="Roboto"/>
                <a:ea typeface="Roboto"/>
                <a:cs typeface="Roboto"/>
                <a:sym typeface="Roboto"/>
              </a:rPr>
              <a:t>Data curation &amp; preprocessing</a:t>
            </a:r>
            <a:endParaRPr>
              <a:highlight>
                <a:schemeClr val="lt1"/>
              </a:highlight>
              <a:latin typeface="Roboto"/>
              <a:ea typeface="Roboto"/>
              <a:cs typeface="Roboto"/>
              <a:sym typeface="Roboto"/>
            </a:endParaRPr>
          </a:p>
        </p:txBody>
      </p:sp>
      <p:sp>
        <p:nvSpPr>
          <p:cNvPr id="250" name="Google Shape;250;p25"/>
          <p:cNvSpPr/>
          <p:nvPr/>
        </p:nvSpPr>
        <p:spPr>
          <a:xfrm>
            <a:off x="3943050" y="1820575"/>
            <a:ext cx="2475600" cy="687000"/>
          </a:xfrm>
          <a:prstGeom prst="wave">
            <a:avLst>
              <a:gd fmla="val 12500" name="adj1"/>
              <a:gd fmla="val 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highlight>
                  <a:schemeClr val="lt1"/>
                </a:highlight>
                <a:latin typeface="Roboto"/>
                <a:ea typeface="Roboto"/>
                <a:cs typeface="Roboto"/>
                <a:sym typeface="Roboto"/>
              </a:rPr>
              <a:t>Feature Extraction &amp; Dimensionality Reduction</a:t>
            </a:r>
            <a:endParaRPr>
              <a:highlight>
                <a:schemeClr val="lt1"/>
              </a:highlight>
              <a:latin typeface="Roboto"/>
              <a:ea typeface="Roboto"/>
              <a:cs typeface="Roboto"/>
              <a:sym typeface="Roboto"/>
            </a:endParaRPr>
          </a:p>
        </p:txBody>
      </p:sp>
      <p:sp>
        <p:nvSpPr>
          <p:cNvPr id="251" name="Google Shape;251;p25"/>
          <p:cNvSpPr/>
          <p:nvPr/>
        </p:nvSpPr>
        <p:spPr>
          <a:xfrm>
            <a:off x="7360000" y="1802475"/>
            <a:ext cx="1419300" cy="162600"/>
          </a:xfrm>
          <a:prstGeom prst="doubleWave">
            <a:avLst>
              <a:gd fmla="val 6250" name="adj1"/>
              <a:gd fmla="val 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Algorithms</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t>Pipeline 5</a:t>
            </a:r>
            <a:endParaRPr sz="3600"/>
          </a:p>
        </p:txBody>
      </p:sp>
      <p:sp>
        <p:nvSpPr>
          <p:cNvPr id="257" name="Google Shape;257;p26"/>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258" name="Google Shape;258;p26"/>
          <p:cNvSpPr/>
          <p:nvPr/>
        </p:nvSpPr>
        <p:spPr>
          <a:xfrm>
            <a:off x="390500"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Dataset</a:t>
            </a:r>
            <a:endParaRPr>
              <a:latin typeface="Roboto"/>
              <a:ea typeface="Roboto"/>
              <a:cs typeface="Roboto"/>
              <a:sym typeface="Roboto"/>
            </a:endParaRPr>
          </a:p>
        </p:txBody>
      </p:sp>
      <p:sp>
        <p:nvSpPr>
          <p:cNvPr id="259" name="Google Shape;259;p26"/>
          <p:cNvSpPr/>
          <p:nvPr/>
        </p:nvSpPr>
        <p:spPr>
          <a:xfrm>
            <a:off x="2170025"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MTCNN</a:t>
            </a:r>
            <a:endParaRPr>
              <a:latin typeface="Roboto"/>
              <a:ea typeface="Roboto"/>
              <a:cs typeface="Roboto"/>
              <a:sym typeface="Roboto"/>
            </a:endParaRPr>
          </a:p>
        </p:txBody>
      </p:sp>
      <p:sp>
        <p:nvSpPr>
          <p:cNvPr id="260" name="Google Shape;260;p26"/>
          <p:cNvSpPr/>
          <p:nvPr/>
        </p:nvSpPr>
        <p:spPr>
          <a:xfrm>
            <a:off x="3902475"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Facenet</a:t>
            </a:r>
            <a:endParaRPr>
              <a:latin typeface="Roboto"/>
              <a:ea typeface="Roboto"/>
              <a:cs typeface="Roboto"/>
              <a:sym typeface="Roboto"/>
            </a:endParaRPr>
          </a:p>
        </p:txBody>
      </p:sp>
      <p:sp>
        <p:nvSpPr>
          <p:cNvPr id="261" name="Google Shape;261;p26"/>
          <p:cNvSpPr/>
          <p:nvPr/>
        </p:nvSpPr>
        <p:spPr>
          <a:xfrm>
            <a:off x="5608000"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PCA</a:t>
            </a:r>
            <a:endParaRPr>
              <a:latin typeface="Roboto"/>
              <a:ea typeface="Roboto"/>
              <a:cs typeface="Roboto"/>
              <a:sym typeface="Roboto"/>
            </a:endParaRPr>
          </a:p>
        </p:txBody>
      </p:sp>
      <p:sp>
        <p:nvSpPr>
          <p:cNvPr id="262" name="Google Shape;262;p26"/>
          <p:cNvSpPr/>
          <p:nvPr/>
        </p:nvSpPr>
        <p:spPr>
          <a:xfrm>
            <a:off x="7313525" y="2091750"/>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KNN</a:t>
            </a:r>
            <a:endParaRPr>
              <a:latin typeface="Roboto"/>
              <a:ea typeface="Roboto"/>
              <a:cs typeface="Roboto"/>
              <a:sym typeface="Roboto"/>
            </a:endParaRPr>
          </a:p>
        </p:txBody>
      </p:sp>
      <p:sp>
        <p:nvSpPr>
          <p:cNvPr id="263" name="Google Shape;263;p26"/>
          <p:cNvSpPr/>
          <p:nvPr/>
        </p:nvSpPr>
        <p:spPr>
          <a:xfrm>
            <a:off x="7313525" y="2840775"/>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Bayesian Classifier</a:t>
            </a:r>
            <a:endParaRPr>
              <a:latin typeface="Roboto"/>
              <a:ea typeface="Roboto"/>
              <a:cs typeface="Roboto"/>
              <a:sym typeface="Roboto"/>
            </a:endParaRPr>
          </a:p>
        </p:txBody>
      </p:sp>
      <p:sp>
        <p:nvSpPr>
          <p:cNvPr id="264" name="Google Shape;264;p26"/>
          <p:cNvSpPr/>
          <p:nvPr/>
        </p:nvSpPr>
        <p:spPr>
          <a:xfrm>
            <a:off x="7313525" y="3653050"/>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SVM</a:t>
            </a:r>
            <a:endParaRPr>
              <a:latin typeface="Roboto"/>
              <a:ea typeface="Roboto"/>
              <a:cs typeface="Roboto"/>
              <a:sym typeface="Roboto"/>
            </a:endParaRPr>
          </a:p>
        </p:txBody>
      </p:sp>
      <p:sp>
        <p:nvSpPr>
          <p:cNvPr id="265" name="Google Shape;265;p26"/>
          <p:cNvSpPr/>
          <p:nvPr/>
        </p:nvSpPr>
        <p:spPr>
          <a:xfrm>
            <a:off x="7356175" y="4465325"/>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Decision Tree</a:t>
            </a:r>
            <a:endParaRPr>
              <a:latin typeface="Roboto"/>
              <a:ea typeface="Roboto"/>
              <a:cs typeface="Roboto"/>
              <a:sym typeface="Roboto"/>
            </a:endParaRPr>
          </a:p>
        </p:txBody>
      </p:sp>
      <p:cxnSp>
        <p:nvCxnSpPr>
          <p:cNvPr id="266" name="Google Shape;266;p26"/>
          <p:cNvCxnSpPr>
            <a:stCxn id="258" idx="3"/>
            <a:endCxn id="259" idx="1"/>
          </p:cNvCxnSpPr>
          <p:nvPr/>
        </p:nvCxnSpPr>
        <p:spPr>
          <a:xfrm>
            <a:off x="1628900" y="3266900"/>
            <a:ext cx="541200" cy="0"/>
          </a:xfrm>
          <a:prstGeom prst="straightConnector1">
            <a:avLst/>
          </a:prstGeom>
          <a:noFill/>
          <a:ln cap="flat" cmpd="sng" w="9525">
            <a:solidFill>
              <a:schemeClr val="dk2"/>
            </a:solidFill>
            <a:prstDash val="solid"/>
            <a:round/>
            <a:headEnd len="med" w="med" type="none"/>
            <a:tailEnd len="med" w="med" type="triangle"/>
          </a:ln>
        </p:spPr>
      </p:cxnSp>
      <p:cxnSp>
        <p:nvCxnSpPr>
          <p:cNvPr id="267" name="Google Shape;267;p26"/>
          <p:cNvCxnSpPr>
            <a:stCxn id="259" idx="3"/>
            <a:endCxn id="260" idx="1"/>
          </p:cNvCxnSpPr>
          <p:nvPr/>
        </p:nvCxnSpPr>
        <p:spPr>
          <a:xfrm>
            <a:off x="3408425" y="3266900"/>
            <a:ext cx="494100" cy="0"/>
          </a:xfrm>
          <a:prstGeom prst="straightConnector1">
            <a:avLst/>
          </a:prstGeom>
          <a:noFill/>
          <a:ln cap="flat" cmpd="sng" w="9525">
            <a:solidFill>
              <a:schemeClr val="dk2"/>
            </a:solidFill>
            <a:prstDash val="solid"/>
            <a:round/>
            <a:headEnd len="med" w="med" type="none"/>
            <a:tailEnd len="med" w="med" type="triangle"/>
          </a:ln>
        </p:spPr>
      </p:cxnSp>
      <p:cxnSp>
        <p:nvCxnSpPr>
          <p:cNvPr id="268" name="Google Shape;268;p26"/>
          <p:cNvCxnSpPr>
            <a:stCxn id="260" idx="3"/>
            <a:endCxn id="261" idx="1"/>
          </p:cNvCxnSpPr>
          <p:nvPr/>
        </p:nvCxnSpPr>
        <p:spPr>
          <a:xfrm>
            <a:off x="5140875" y="3266900"/>
            <a:ext cx="467100" cy="0"/>
          </a:xfrm>
          <a:prstGeom prst="straightConnector1">
            <a:avLst/>
          </a:prstGeom>
          <a:noFill/>
          <a:ln cap="flat" cmpd="sng" w="9525">
            <a:solidFill>
              <a:schemeClr val="dk2"/>
            </a:solidFill>
            <a:prstDash val="solid"/>
            <a:round/>
            <a:headEnd len="med" w="med" type="none"/>
            <a:tailEnd len="med" w="med" type="triangle"/>
          </a:ln>
        </p:spPr>
      </p:cxnSp>
      <p:cxnSp>
        <p:nvCxnSpPr>
          <p:cNvPr id="269" name="Google Shape;269;p26"/>
          <p:cNvCxnSpPr>
            <a:stCxn id="261" idx="3"/>
            <a:endCxn id="262" idx="1"/>
          </p:cNvCxnSpPr>
          <p:nvPr/>
        </p:nvCxnSpPr>
        <p:spPr>
          <a:xfrm flipH="1" rot="10800000">
            <a:off x="6846400" y="2293100"/>
            <a:ext cx="467100" cy="97380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26"/>
          <p:cNvCxnSpPr>
            <a:stCxn id="261" idx="3"/>
            <a:endCxn id="263" idx="1"/>
          </p:cNvCxnSpPr>
          <p:nvPr/>
        </p:nvCxnSpPr>
        <p:spPr>
          <a:xfrm flipH="1" rot="10800000">
            <a:off x="6846400" y="3042200"/>
            <a:ext cx="467100" cy="2247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26"/>
          <p:cNvCxnSpPr>
            <a:stCxn id="261" idx="3"/>
            <a:endCxn id="264" idx="1"/>
          </p:cNvCxnSpPr>
          <p:nvPr/>
        </p:nvCxnSpPr>
        <p:spPr>
          <a:xfrm>
            <a:off x="6846400" y="3266900"/>
            <a:ext cx="467100" cy="587400"/>
          </a:xfrm>
          <a:prstGeom prst="straightConnector1">
            <a:avLst/>
          </a:prstGeom>
          <a:noFill/>
          <a:ln cap="flat" cmpd="sng" w="9525">
            <a:solidFill>
              <a:schemeClr val="dk2"/>
            </a:solidFill>
            <a:prstDash val="solid"/>
            <a:round/>
            <a:headEnd len="med" w="med" type="none"/>
            <a:tailEnd len="med" w="med" type="triangle"/>
          </a:ln>
        </p:spPr>
      </p:cxnSp>
      <p:cxnSp>
        <p:nvCxnSpPr>
          <p:cNvPr id="272" name="Google Shape;272;p26"/>
          <p:cNvCxnSpPr>
            <a:stCxn id="261" idx="3"/>
            <a:endCxn id="265" idx="1"/>
          </p:cNvCxnSpPr>
          <p:nvPr/>
        </p:nvCxnSpPr>
        <p:spPr>
          <a:xfrm>
            <a:off x="6846400" y="3266900"/>
            <a:ext cx="509700" cy="1399800"/>
          </a:xfrm>
          <a:prstGeom prst="straightConnector1">
            <a:avLst/>
          </a:prstGeom>
          <a:noFill/>
          <a:ln cap="flat" cmpd="sng" w="9525">
            <a:solidFill>
              <a:schemeClr val="dk2"/>
            </a:solidFill>
            <a:prstDash val="solid"/>
            <a:round/>
            <a:headEnd len="med" w="med" type="none"/>
            <a:tailEnd len="med" w="med" type="triangle"/>
          </a:ln>
        </p:spPr>
      </p:cxnSp>
      <p:sp>
        <p:nvSpPr>
          <p:cNvPr id="273" name="Google Shape;273;p26"/>
          <p:cNvSpPr/>
          <p:nvPr/>
        </p:nvSpPr>
        <p:spPr>
          <a:xfrm>
            <a:off x="580350" y="1820575"/>
            <a:ext cx="2350200" cy="632700"/>
          </a:xfrm>
          <a:prstGeom prst="wave">
            <a:avLst>
              <a:gd fmla="val 12500" name="adj1"/>
              <a:gd fmla="val 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highlight>
                  <a:schemeClr val="lt1"/>
                </a:highlight>
                <a:latin typeface="Roboto"/>
                <a:ea typeface="Roboto"/>
                <a:cs typeface="Roboto"/>
                <a:sym typeface="Roboto"/>
              </a:rPr>
              <a:t>Data curation &amp; preprocessing</a:t>
            </a:r>
            <a:endParaRPr>
              <a:highlight>
                <a:schemeClr val="lt1"/>
              </a:highlight>
              <a:latin typeface="Roboto"/>
              <a:ea typeface="Roboto"/>
              <a:cs typeface="Roboto"/>
              <a:sym typeface="Roboto"/>
            </a:endParaRPr>
          </a:p>
        </p:txBody>
      </p:sp>
      <p:sp>
        <p:nvSpPr>
          <p:cNvPr id="274" name="Google Shape;274;p26"/>
          <p:cNvSpPr/>
          <p:nvPr/>
        </p:nvSpPr>
        <p:spPr>
          <a:xfrm>
            <a:off x="3943050" y="1820575"/>
            <a:ext cx="2475600" cy="687000"/>
          </a:xfrm>
          <a:prstGeom prst="wave">
            <a:avLst>
              <a:gd fmla="val 12500" name="adj1"/>
              <a:gd fmla="val 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highlight>
                  <a:schemeClr val="lt1"/>
                </a:highlight>
                <a:latin typeface="Roboto"/>
                <a:ea typeface="Roboto"/>
                <a:cs typeface="Roboto"/>
                <a:sym typeface="Roboto"/>
              </a:rPr>
              <a:t>Feature Extraction &amp; Dimensionality Reduction</a:t>
            </a:r>
            <a:endParaRPr>
              <a:highlight>
                <a:schemeClr val="lt1"/>
              </a:highlight>
              <a:latin typeface="Roboto"/>
              <a:ea typeface="Roboto"/>
              <a:cs typeface="Roboto"/>
              <a:sym typeface="Roboto"/>
            </a:endParaRPr>
          </a:p>
        </p:txBody>
      </p:sp>
      <p:sp>
        <p:nvSpPr>
          <p:cNvPr id="275" name="Google Shape;275;p26"/>
          <p:cNvSpPr/>
          <p:nvPr/>
        </p:nvSpPr>
        <p:spPr>
          <a:xfrm>
            <a:off x="7360000" y="1802475"/>
            <a:ext cx="1419300" cy="162600"/>
          </a:xfrm>
          <a:prstGeom prst="doubleWave">
            <a:avLst>
              <a:gd fmla="val 6250" name="adj1"/>
              <a:gd fmla="val 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Algorithms</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t>Pipeline 6</a:t>
            </a:r>
            <a:endParaRPr sz="3600"/>
          </a:p>
        </p:txBody>
      </p:sp>
      <p:sp>
        <p:nvSpPr>
          <p:cNvPr id="281" name="Google Shape;281;p27"/>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282" name="Google Shape;282;p27"/>
          <p:cNvSpPr/>
          <p:nvPr/>
        </p:nvSpPr>
        <p:spPr>
          <a:xfrm>
            <a:off x="390500"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Dataset</a:t>
            </a:r>
            <a:endParaRPr>
              <a:latin typeface="Roboto"/>
              <a:ea typeface="Roboto"/>
              <a:cs typeface="Roboto"/>
              <a:sym typeface="Roboto"/>
            </a:endParaRPr>
          </a:p>
        </p:txBody>
      </p:sp>
      <p:sp>
        <p:nvSpPr>
          <p:cNvPr id="283" name="Google Shape;283;p27"/>
          <p:cNvSpPr/>
          <p:nvPr/>
        </p:nvSpPr>
        <p:spPr>
          <a:xfrm>
            <a:off x="2170025"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MTCNN</a:t>
            </a:r>
            <a:endParaRPr>
              <a:latin typeface="Roboto"/>
              <a:ea typeface="Roboto"/>
              <a:cs typeface="Roboto"/>
              <a:sym typeface="Roboto"/>
            </a:endParaRPr>
          </a:p>
        </p:txBody>
      </p:sp>
      <p:sp>
        <p:nvSpPr>
          <p:cNvPr id="284" name="Google Shape;284;p27"/>
          <p:cNvSpPr/>
          <p:nvPr/>
        </p:nvSpPr>
        <p:spPr>
          <a:xfrm>
            <a:off x="3902475"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Facenet</a:t>
            </a:r>
            <a:endParaRPr>
              <a:latin typeface="Roboto"/>
              <a:ea typeface="Roboto"/>
              <a:cs typeface="Roboto"/>
              <a:sym typeface="Roboto"/>
            </a:endParaRPr>
          </a:p>
        </p:txBody>
      </p:sp>
      <p:sp>
        <p:nvSpPr>
          <p:cNvPr id="285" name="Google Shape;285;p27"/>
          <p:cNvSpPr/>
          <p:nvPr/>
        </p:nvSpPr>
        <p:spPr>
          <a:xfrm>
            <a:off x="5608000"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PCA</a:t>
            </a:r>
            <a:endParaRPr>
              <a:latin typeface="Roboto"/>
              <a:ea typeface="Roboto"/>
              <a:cs typeface="Roboto"/>
              <a:sym typeface="Roboto"/>
            </a:endParaRPr>
          </a:p>
        </p:txBody>
      </p:sp>
      <p:sp>
        <p:nvSpPr>
          <p:cNvPr id="286" name="Google Shape;286;p27"/>
          <p:cNvSpPr/>
          <p:nvPr/>
        </p:nvSpPr>
        <p:spPr>
          <a:xfrm>
            <a:off x="7313525" y="2091750"/>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KNN</a:t>
            </a:r>
            <a:endParaRPr>
              <a:latin typeface="Roboto"/>
              <a:ea typeface="Roboto"/>
              <a:cs typeface="Roboto"/>
              <a:sym typeface="Roboto"/>
            </a:endParaRPr>
          </a:p>
        </p:txBody>
      </p:sp>
      <p:sp>
        <p:nvSpPr>
          <p:cNvPr id="287" name="Google Shape;287;p27"/>
          <p:cNvSpPr/>
          <p:nvPr/>
        </p:nvSpPr>
        <p:spPr>
          <a:xfrm>
            <a:off x="7313525" y="2840775"/>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Bayesian Classifier</a:t>
            </a:r>
            <a:endParaRPr>
              <a:latin typeface="Roboto"/>
              <a:ea typeface="Roboto"/>
              <a:cs typeface="Roboto"/>
              <a:sym typeface="Roboto"/>
            </a:endParaRPr>
          </a:p>
        </p:txBody>
      </p:sp>
      <p:sp>
        <p:nvSpPr>
          <p:cNvPr id="288" name="Google Shape;288;p27"/>
          <p:cNvSpPr/>
          <p:nvPr/>
        </p:nvSpPr>
        <p:spPr>
          <a:xfrm>
            <a:off x="7313525" y="3653050"/>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SVM</a:t>
            </a:r>
            <a:endParaRPr>
              <a:latin typeface="Roboto"/>
              <a:ea typeface="Roboto"/>
              <a:cs typeface="Roboto"/>
              <a:sym typeface="Roboto"/>
            </a:endParaRPr>
          </a:p>
        </p:txBody>
      </p:sp>
      <p:sp>
        <p:nvSpPr>
          <p:cNvPr id="289" name="Google Shape;289;p27"/>
          <p:cNvSpPr/>
          <p:nvPr/>
        </p:nvSpPr>
        <p:spPr>
          <a:xfrm>
            <a:off x="7356175" y="4465325"/>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Decision Tree</a:t>
            </a:r>
            <a:endParaRPr>
              <a:latin typeface="Roboto"/>
              <a:ea typeface="Roboto"/>
              <a:cs typeface="Roboto"/>
              <a:sym typeface="Roboto"/>
            </a:endParaRPr>
          </a:p>
        </p:txBody>
      </p:sp>
      <p:cxnSp>
        <p:nvCxnSpPr>
          <p:cNvPr id="290" name="Google Shape;290;p27"/>
          <p:cNvCxnSpPr>
            <a:stCxn id="282" idx="3"/>
            <a:endCxn id="283" idx="1"/>
          </p:cNvCxnSpPr>
          <p:nvPr/>
        </p:nvCxnSpPr>
        <p:spPr>
          <a:xfrm>
            <a:off x="1628900" y="3266900"/>
            <a:ext cx="541200" cy="0"/>
          </a:xfrm>
          <a:prstGeom prst="straightConnector1">
            <a:avLst/>
          </a:prstGeom>
          <a:noFill/>
          <a:ln cap="flat" cmpd="sng" w="9525">
            <a:solidFill>
              <a:schemeClr val="dk2"/>
            </a:solidFill>
            <a:prstDash val="solid"/>
            <a:round/>
            <a:headEnd len="med" w="med" type="none"/>
            <a:tailEnd len="med" w="med" type="triangle"/>
          </a:ln>
        </p:spPr>
      </p:cxnSp>
      <p:cxnSp>
        <p:nvCxnSpPr>
          <p:cNvPr id="291" name="Google Shape;291;p27"/>
          <p:cNvCxnSpPr>
            <a:stCxn id="283" idx="3"/>
            <a:endCxn id="284" idx="1"/>
          </p:cNvCxnSpPr>
          <p:nvPr/>
        </p:nvCxnSpPr>
        <p:spPr>
          <a:xfrm>
            <a:off x="3408425" y="3266900"/>
            <a:ext cx="494100" cy="0"/>
          </a:xfrm>
          <a:prstGeom prst="straightConnector1">
            <a:avLst/>
          </a:prstGeom>
          <a:noFill/>
          <a:ln cap="flat" cmpd="sng" w="9525">
            <a:solidFill>
              <a:schemeClr val="dk2"/>
            </a:solidFill>
            <a:prstDash val="solid"/>
            <a:round/>
            <a:headEnd len="med" w="med" type="none"/>
            <a:tailEnd len="med" w="med" type="triangle"/>
          </a:ln>
        </p:spPr>
      </p:cxnSp>
      <p:cxnSp>
        <p:nvCxnSpPr>
          <p:cNvPr id="292" name="Google Shape;292;p27"/>
          <p:cNvCxnSpPr>
            <a:stCxn id="284" idx="3"/>
            <a:endCxn id="285" idx="1"/>
          </p:cNvCxnSpPr>
          <p:nvPr/>
        </p:nvCxnSpPr>
        <p:spPr>
          <a:xfrm>
            <a:off x="5140875" y="3266900"/>
            <a:ext cx="467100" cy="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27"/>
          <p:cNvCxnSpPr>
            <a:stCxn id="285" idx="3"/>
            <a:endCxn id="286" idx="1"/>
          </p:cNvCxnSpPr>
          <p:nvPr/>
        </p:nvCxnSpPr>
        <p:spPr>
          <a:xfrm flipH="1" rot="10800000">
            <a:off x="6846400" y="2293100"/>
            <a:ext cx="467100" cy="97380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27"/>
          <p:cNvCxnSpPr>
            <a:stCxn id="285" idx="3"/>
            <a:endCxn id="287" idx="1"/>
          </p:cNvCxnSpPr>
          <p:nvPr/>
        </p:nvCxnSpPr>
        <p:spPr>
          <a:xfrm flipH="1" rot="10800000">
            <a:off x="6846400" y="3042200"/>
            <a:ext cx="467100" cy="2247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27"/>
          <p:cNvCxnSpPr>
            <a:stCxn id="285" idx="3"/>
            <a:endCxn id="288" idx="1"/>
          </p:cNvCxnSpPr>
          <p:nvPr/>
        </p:nvCxnSpPr>
        <p:spPr>
          <a:xfrm>
            <a:off x="6846400" y="3266900"/>
            <a:ext cx="467100" cy="587400"/>
          </a:xfrm>
          <a:prstGeom prst="straightConnector1">
            <a:avLst/>
          </a:prstGeom>
          <a:noFill/>
          <a:ln cap="flat" cmpd="sng" w="9525">
            <a:solidFill>
              <a:schemeClr val="dk2"/>
            </a:solidFill>
            <a:prstDash val="solid"/>
            <a:round/>
            <a:headEnd len="med" w="med" type="none"/>
            <a:tailEnd len="med" w="med" type="triangle"/>
          </a:ln>
        </p:spPr>
      </p:cxnSp>
      <p:cxnSp>
        <p:nvCxnSpPr>
          <p:cNvPr id="296" name="Google Shape;296;p27"/>
          <p:cNvCxnSpPr>
            <a:stCxn id="285" idx="3"/>
            <a:endCxn id="289" idx="1"/>
          </p:cNvCxnSpPr>
          <p:nvPr/>
        </p:nvCxnSpPr>
        <p:spPr>
          <a:xfrm>
            <a:off x="6846400" y="3266900"/>
            <a:ext cx="509700" cy="1399800"/>
          </a:xfrm>
          <a:prstGeom prst="straightConnector1">
            <a:avLst/>
          </a:prstGeom>
          <a:noFill/>
          <a:ln cap="flat" cmpd="sng" w="9525">
            <a:solidFill>
              <a:schemeClr val="dk2"/>
            </a:solidFill>
            <a:prstDash val="solid"/>
            <a:round/>
            <a:headEnd len="med" w="med" type="none"/>
            <a:tailEnd len="med" w="med" type="triangle"/>
          </a:ln>
        </p:spPr>
      </p:cxnSp>
      <p:sp>
        <p:nvSpPr>
          <p:cNvPr id="297" name="Google Shape;297;p27"/>
          <p:cNvSpPr/>
          <p:nvPr/>
        </p:nvSpPr>
        <p:spPr>
          <a:xfrm>
            <a:off x="5806000" y="4107500"/>
            <a:ext cx="894900" cy="804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LDA</a:t>
            </a:r>
            <a:endParaRPr>
              <a:latin typeface="Roboto"/>
              <a:ea typeface="Roboto"/>
              <a:cs typeface="Roboto"/>
              <a:sym typeface="Roboto"/>
            </a:endParaRPr>
          </a:p>
        </p:txBody>
      </p:sp>
      <p:cxnSp>
        <p:nvCxnSpPr>
          <p:cNvPr id="298" name="Google Shape;298;p27"/>
          <p:cNvCxnSpPr>
            <a:stCxn id="285" idx="2"/>
            <a:endCxn id="297" idx="0"/>
          </p:cNvCxnSpPr>
          <p:nvPr/>
        </p:nvCxnSpPr>
        <p:spPr>
          <a:xfrm>
            <a:off x="6227200" y="3610400"/>
            <a:ext cx="26400" cy="497100"/>
          </a:xfrm>
          <a:prstGeom prst="straightConnector1">
            <a:avLst/>
          </a:prstGeom>
          <a:noFill/>
          <a:ln cap="flat" cmpd="sng" w="9525">
            <a:solidFill>
              <a:schemeClr val="dk2"/>
            </a:solidFill>
            <a:prstDash val="solid"/>
            <a:round/>
            <a:headEnd len="med" w="med" type="none"/>
            <a:tailEnd len="med" w="med" type="triangle"/>
          </a:ln>
        </p:spPr>
      </p:cxnSp>
      <p:sp>
        <p:nvSpPr>
          <p:cNvPr id="299" name="Google Shape;299;p27"/>
          <p:cNvSpPr/>
          <p:nvPr/>
        </p:nvSpPr>
        <p:spPr>
          <a:xfrm>
            <a:off x="580350" y="1820575"/>
            <a:ext cx="2350200" cy="632700"/>
          </a:xfrm>
          <a:prstGeom prst="wave">
            <a:avLst>
              <a:gd fmla="val 12500" name="adj1"/>
              <a:gd fmla="val 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highlight>
                  <a:schemeClr val="lt1"/>
                </a:highlight>
                <a:latin typeface="Roboto"/>
                <a:ea typeface="Roboto"/>
                <a:cs typeface="Roboto"/>
                <a:sym typeface="Roboto"/>
              </a:rPr>
              <a:t>Data curation &amp; preprocessing</a:t>
            </a:r>
            <a:endParaRPr>
              <a:highlight>
                <a:schemeClr val="lt1"/>
              </a:highlight>
              <a:latin typeface="Roboto"/>
              <a:ea typeface="Roboto"/>
              <a:cs typeface="Roboto"/>
              <a:sym typeface="Roboto"/>
            </a:endParaRPr>
          </a:p>
        </p:txBody>
      </p:sp>
      <p:sp>
        <p:nvSpPr>
          <p:cNvPr id="300" name="Google Shape;300;p27"/>
          <p:cNvSpPr/>
          <p:nvPr/>
        </p:nvSpPr>
        <p:spPr>
          <a:xfrm>
            <a:off x="3943050" y="1820575"/>
            <a:ext cx="2475600" cy="687000"/>
          </a:xfrm>
          <a:prstGeom prst="wave">
            <a:avLst>
              <a:gd fmla="val 12500" name="adj1"/>
              <a:gd fmla="val 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highlight>
                  <a:schemeClr val="lt1"/>
                </a:highlight>
                <a:latin typeface="Roboto"/>
                <a:ea typeface="Roboto"/>
                <a:cs typeface="Roboto"/>
                <a:sym typeface="Roboto"/>
              </a:rPr>
              <a:t>Feature Extraction &amp; Dimensionality Reduction</a:t>
            </a:r>
            <a:endParaRPr>
              <a:highlight>
                <a:schemeClr val="lt1"/>
              </a:highlight>
              <a:latin typeface="Roboto"/>
              <a:ea typeface="Roboto"/>
              <a:cs typeface="Roboto"/>
              <a:sym typeface="Roboto"/>
            </a:endParaRPr>
          </a:p>
        </p:txBody>
      </p:sp>
      <p:sp>
        <p:nvSpPr>
          <p:cNvPr id="301" name="Google Shape;301;p27"/>
          <p:cNvSpPr/>
          <p:nvPr/>
        </p:nvSpPr>
        <p:spPr>
          <a:xfrm>
            <a:off x="7360000" y="1802475"/>
            <a:ext cx="1419300" cy="162600"/>
          </a:xfrm>
          <a:prstGeom prst="doubleWave">
            <a:avLst>
              <a:gd fmla="val 6250" name="adj1"/>
              <a:gd fmla="val 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Algorithms</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t>Pipeline 7</a:t>
            </a:r>
            <a:endParaRPr sz="3600"/>
          </a:p>
        </p:txBody>
      </p:sp>
      <p:sp>
        <p:nvSpPr>
          <p:cNvPr id="307" name="Google Shape;307;p28"/>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308" name="Google Shape;308;p28"/>
          <p:cNvSpPr/>
          <p:nvPr/>
        </p:nvSpPr>
        <p:spPr>
          <a:xfrm>
            <a:off x="390500"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Dataset</a:t>
            </a:r>
            <a:endParaRPr>
              <a:latin typeface="Roboto"/>
              <a:ea typeface="Roboto"/>
              <a:cs typeface="Roboto"/>
              <a:sym typeface="Roboto"/>
            </a:endParaRPr>
          </a:p>
        </p:txBody>
      </p:sp>
      <p:sp>
        <p:nvSpPr>
          <p:cNvPr id="309" name="Google Shape;309;p28"/>
          <p:cNvSpPr/>
          <p:nvPr/>
        </p:nvSpPr>
        <p:spPr>
          <a:xfrm>
            <a:off x="2170025"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MTCNN</a:t>
            </a:r>
            <a:endParaRPr>
              <a:latin typeface="Roboto"/>
              <a:ea typeface="Roboto"/>
              <a:cs typeface="Roboto"/>
              <a:sym typeface="Roboto"/>
            </a:endParaRPr>
          </a:p>
        </p:txBody>
      </p:sp>
      <p:sp>
        <p:nvSpPr>
          <p:cNvPr id="310" name="Google Shape;310;p28"/>
          <p:cNvSpPr/>
          <p:nvPr/>
        </p:nvSpPr>
        <p:spPr>
          <a:xfrm>
            <a:off x="3902475"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ResNet50</a:t>
            </a:r>
            <a:endParaRPr>
              <a:latin typeface="Roboto"/>
              <a:ea typeface="Roboto"/>
              <a:cs typeface="Roboto"/>
              <a:sym typeface="Roboto"/>
            </a:endParaRPr>
          </a:p>
        </p:txBody>
      </p:sp>
      <p:sp>
        <p:nvSpPr>
          <p:cNvPr id="311" name="Google Shape;311;p28"/>
          <p:cNvSpPr/>
          <p:nvPr/>
        </p:nvSpPr>
        <p:spPr>
          <a:xfrm>
            <a:off x="5608000"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PCA</a:t>
            </a:r>
            <a:endParaRPr>
              <a:latin typeface="Roboto"/>
              <a:ea typeface="Roboto"/>
              <a:cs typeface="Roboto"/>
              <a:sym typeface="Roboto"/>
            </a:endParaRPr>
          </a:p>
        </p:txBody>
      </p:sp>
      <p:sp>
        <p:nvSpPr>
          <p:cNvPr id="312" name="Google Shape;312;p28"/>
          <p:cNvSpPr/>
          <p:nvPr/>
        </p:nvSpPr>
        <p:spPr>
          <a:xfrm>
            <a:off x="7313525" y="2091750"/>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KNN</a:t>
            </a:r>
            <a:endParaRPr>
              <a:latin typeface="Roboto"/>
              <a:ea typeface="Roboto"/>
              <a:cs typeface="Roboto"/>
              <a:sym typeface="Roboto"/>
            </a:endParaRPr>
          </a:p>
        </p:txBody>
      </p:sp>
      <p:sp>
        <p:nvSpPr>
          <p:cNvPr id="313" name="Google Shape;313;p28"/>
          <p:cNvSpPr/>
          <p:nvPr/>
        </p:nvSpPr>
        <p:spPr>
          <a:xfrm>
            <a:off x="7313525" y="2840775"/>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Bayesian Classifier</a:t>
            </a:r>
            <a:endParaRPr>
              <a:latin typeface="Roboto"/>
              <a:ea typeface="Roboto"/>
              <a:cs typeface="Roboto"/>
              <a:sym typeface="Roboto"/>
            </a:endParaRPr>
          </a:p>
        </p:txBody>
      </p:sp>
      <p:sp>
        <p:nvSpPr>
          <p:cNvPr id="314" name="Google Shape;314;p28"/>
          <p:cNvSpPr/>
          <p:nvPr/>
        </p:nvSpPr>
        <p:spPr>
          <a:xfrm>
            <a:off x="7313525" y="3653050"/>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SVM</a:t>
            </a:r>
            <a:endParaRPr>
              <a:latin typeface="Roboto"/>
              <a:ea typeface="Roboto"/>
              <a:cs typeface="Roboto"/>
              <a:sym typeface="Roboto"/>
            </a:endParaRPr>
          </a:p>
        </p:txBody>
      </p:sp>
      <p:sp>
        <p:nvSpPr>
          <p:cNvPr id="315" name="Google Shape;315;p28"/>
          <p:cNvSpPr/>
          <p:nvPr/>
        </p:nvSpPr>
        <p:spPr>
          <a:xfrm>
            <a:off x="7356175" y="4465325"/>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Decision Tree</a:t>
            </a:r>
            <a:endParaRPr>
              <a:latin typeface="Roboto"/>
              <a:ea typeface="Roboto"/>
              <a:cs typeface="Roboto"/>
              <a:sym typeface="Roboto"/>
            </a:endParaRPr>
          </a:p>
        </p:txBody>
      </p:sp>
      <p:cxnSp>
        <p:nvCxnSpPr>
          <p:cNvPr id="316" name="Google Shape;316;p28"/>
          <p:cNvCxnSpPr>
            <a:stCxn id="308" idx="3"/>
            <a:endCxn id="309" idx="1"/>
          </p:cNvCxnSpPr>
          <p:nvPr/>
        </p:nvCxnSpPr>
        <p:spPr>
          <a:xfrm>
            <a:off x="1628900" y="3266900"/>
            <a:ext cx="541200" cy="0"/>
          </a:xfrm>
          <a:prstGeom prst="straightConnector1">
            <a:avLst/>
          </a:prstGeom>
          <a:noFill/>
          <a:ln cap="flat" cmpd="sng" w="9525">
            <a:solidFill>
              <a:schemeClr val="dk2"/>
            </a:solidFill>
            <a:prstDash val="solid"/>
            <a:round/>
            <a:headEnd len="med" w="med" type="none"/>
            <a:tailEnd len="med" w="med" type="triangle"/>
          </a:ln>
        </p:spPr>
      </p:cxnSp>
      <p:cxnSp>
        <p:nvCxnSpPr>
          <p:cNvPr id="317" name="Google Shape;317;p28"/>
          <p:cNvCxnSpPr>
            <a:stCxn id="309" idx="3"/>
            <a:endCxn id="310" idx="1"/>
          </p:cNvCxnSpPr>
          <p:nvPr/>
        </p:nvCxnSpPr>
        <p:spPr>
          <a:xfrm>
            <a:off x="3408425" y="3266900"/>
            <a:ext cx="494100" cy="0"/>
          </a:xfrm>
          <a:prstGeom prst="straightConnector1">
            <a:avLst/>
          </a:prstGeom>
          <a:noFill/>
          <a:ln cap="flat" cmpd="sng" w="9525">
            <a:solidFill>
              <a:schemeClr val="dk2"/>
            </a:solidFill>
            <a:prstDash val="solid"/>
            <a:round/>
            <a:headEnd len="med" w="med" type="none"/>
            <a:tailEnd len="med" w="med" type="triangle"/>
          </a:ln>
        </p:spPr>
      </p:cxnSp>
      <p:cxnSp>
        <p:nvCxnSpPr>
          <p:cNvPr id="318" name="Google Shape;318;p28"/>
          <p:cNvCxnSpPr>
            <a:stCxn id="310" idx="3"/>
            <a:endCxn id="311" idx="1"/>
          </p:cNvCxnSpPr>
          <p:nvPr/>
        </p:nvCxnSpPr>
        <p:spPr>
          <a:xfrm>
            <a:off x="5140875" y="3266900"/>
            <a:ext cx="467100" cy="0"/>
          </a:xfrm>
          <a:prstGeom prst="straightConnector1">
            <a:avLst/>
          </a:prstGeom>
          <a:noFill/>
          <a:ln cap="flat" cmpd="sng" w="9525">
            <a:solidFill>
              <a:schemeClr val="dk2"/>
            </a:solidFill>
            <a:prstDash val="solid"/>
            <a:round/>
            <a:headEnd len="med" w="med" type="none"/>
            <a:tailEnd len="med" w="med" type="triangle"/>
          </a:ln>
        </p:spPr>
      </p:cxnSp>
      <p:cxnSp>
        <p:nvCxnSpPr>
          <p:cNvPr id="319" name="Google Shape;319;p28"/>
          <p:cNvCxnSpPr>
            <a:stCxn id="311" idx="3"/>
            <a:endCxn id="312" idx="1"/>
          </p:cNvCxnSpPr>
          <p:nvPr/>
        </p:nvCxnSpPr>
        <p:spPr>
          <a:xfrm flipH="1" rot="10800000">
            <a:off x="6846400" y="2293100"/>
            <a:ext cx="467100" cy="973800"/>
          </a:xfrm>
          <a:prstGeom prst="straightConnector1">
            <a:avLst/>
          </a:prstGeom>
          <a:noFill/>
          <a:ln cap="flat" cmpd="sng" w="9525">
            <a:solidFill>
              <a:schemeClr val="dk2"/>
            </a:solidFill>
            <a:prstDash val="solid"/>
            <a:round/>
            <a:headEnd len="med" w="med" type="none"/>
            <a:tailEnd len="med" w="med" type="triangle"/>
          </a:ln>
        </p:spPr>
      </p:cxnSp>
      <p:cxnSp>
        <p:nvCxnSpPr>
          <p:cNvPr id="320" name="Google Shape;320;p28"/>
          <p:cNvCxnSpPr>
            <a:stCxn id="311" idx="3"/>
            <a:endCxn id="313" idx="1"/>
          </p:cNvCxnSpPr>
          <p:nvPr/>
        </p:nvCxnSpPr>
        <p:spPr>
          <a:xfrm flipH="1" rot="10800000">
            <a:off x="6846400" y="3042200"/>
            <a:ext cx="467100" cy="22470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28"/>
          <p:cNvCxnSpPr>
            <a:stCxn id="311" idx="3"/>
            <a:endCxn id="314" idx="1"/>
          </p:cNvCxnSpPr>
          <p:nvPr/>
        </p:nvCxnSpPr>
        <p:spPr>
          <a:xfrm>
            <a:off x="6846400" y="3266900"/>
            <a:ext cx="467100" cy="58740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28"/>
          <p:cNvCxnSpPr>
            <a:stCxn id="311" idx="3"/>
            <a:endCxn id="315" idx="1"/>
          </p:cNvCxnSpPr>
          <p:nvPr/>
        </p:nvCxnSpPr>
        <p:spPr>
          <a:xfrm>
            <a:off x="6846400" y="3266900"/>
            <a:ext cx="509700" cy="1399800"/>
          </a:xfrm>
          <a:prstGeom prst="straightConnector1">
            <a:avLst/>
          </a:prstGeom>
          <a:noFill/>
          <a:ln cap="flat" cmpd="sng" w="9525">
            <a:solidFill>
              <a:schemeClr val="dk2"/>
            </a:solidFill>
            <a:prstDash val="solid"/>
            <a:round/>
            <a:headEnd len="med" w="med" type="none"/>
            <a:tailEnd len="med" w="med" type="triangle"/>
          </a:ln>
        </p:spPr>
      </p:cxnSp>
      <p:sp>
        <p:nvSpPr>
          <p:cNvPr id="323" name="Google Shape;323;p28"/>
          <p:cNvSpPr/>
          <p:nvPr/>
        </p:nvSpPr>
        <p:spPr>
          <a:xfrm>
            <a:off x="580350" y="1820575"/>
            <a:ext cx="2350200" cy="632700"/>
          </a:xfrm>
          <a:prstGeom prst="wave">
            <a:avLst>
              <a:gd fmla="val 12500" name="adj1"/>
              <a:gd fmla="val 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highlight>
                  <a:schemeClr val="lt1"/>
                </a:highlight>
                <a:latin typeface="Roboto"/>
                <a:ea typeface="Roboto"/>
                <a:cs typeface="Roboto"/>
                <a:sym typeface="Roboto"/>
              </a:rPr>
              <a:t>Data curation &amp; preprocessing</a:t>
            </a:r>
            <a:endParaRPr>
              <a:highlight>
                <a:schemeClr val="lt1"/>
              </a:highlight>
              <a:latin typeface="Roboto"/>
              <a:ea typeface="Roboto"/>
              <a:cs typeface="Roboto"/>
              <a:sym typeface="Roboto"/>
            </a:endParaRPr>
          </a:p>
        </p:txBody>
      </p:sp>
      <p:sp>
        <p:nvSpPr>
          <p:cNvPr id="324" name="Google Shape;324;p28"/>
          <p:cNvSpPr/>
          <p:nvPr/>
        </p:nvSpPr>
        <p:spPr>
          <a:xfrm>
            <a:off x="3943050" y="1820575"/>
            <a:ext cx="2475600" cy="687000"/>
          </a:xfrm>
          <a:prstGeom prst="wave">
            <a:avLst>
              <a:gd fmla="val 12500" name="adj1"/>
              <a:gd fmla="val 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highlight>
                  <a:schemeClr val="lt1"/>
                </a:highlight>
                <a:latin typeface="Roboto"/>
                <a:ea typeface="Roboto"/>
                <a:cs typeface="Roboto"/>
                <a:sym typeface="Roboto"/>
              </a:rPr>
              <a:t>Feature Extraction &amp; Dimensionality Reduction</a:t>
            </a:r>
            <a:endParaRPr>
              <a:highlight>
                <a:schemeClr val="lt1"/>
              </a:highlight>
              <a:latin typeface="Roboto"/>
              <a:ea typeface="Roboto"/>
              <a:cs typeface="Roboto"/>
              <a:sym typeface="Roboto"/>
            </a:endParaRPr>
          </a:p>
        </p:txBody>
      </p:sp>
      <p:sp>
        <p:nvSpPr>
          <p:cNvPr id="325" name="Google Shape;325;p28"/>
          <p:cNvSpPr/>
          <p:nvPr/>
        </p:nvSpPr>
        <p:spPr>
          <a:xfrm>
            <a:off x="7360000" y="1802475"/>
            <a:ext cx="1419300" cy="162600"/>
          </a:xfrm>
          <a:prstGeom prst="doubleWave">
            <a:avLst>
              <a:gd fmla="val 6250" name="adj1"/>
              <a:gd fmla="val 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Algorithms</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t>Pipeline 8</a:t>
            </a:r>
            <a:endParaRPr sz="3600"/>
          </a:p>
        </p:txBody>
      </p:sp>
      <p:sp>
        <p:nvSpPr>
          <p:cNvPr id="331" name="Google Shape;331;p29"/>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332" name="Google Shape;332;p29"/>
          <p:cNvSpPr/>
          <p:nvPr/>
        </p:nvSpPr>
        <p:spPr>
          <a:xfrm>
            <a:off x="390500"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Dataset</a:t>
            </a:r>
            <a:endParaRPr>
              <a:latin typeface="Roboto"/>
              <a:ea typeface="Roboto"/>
              <a:cs typeface="Roboto"/>
              <a:sym typeface="Roboto"/>
            </a:endParaRPr>
          </a:p>
        </p:txBody>
      </p:sp>
      <p:sp>
        <p:nvSpPr>
          <p:cNvPr id="333" name="Google Shape;333;p29"/>
          <p:cNvSpPr/>
          <p:nvPr/>
        </p:nvSpPr>
        <p:spPr>
          <a:xfrm>
            <a:off x="2170025"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MTCNN</a:t>
            </a:r>
            <a:endParaRPr>
              <a:latin typeface="Roboto"/>
              <a:ea typeface="Roboto"/>
              <a:cs typeface="Roboto"/>
              <a:sym typeface="Roboto"/>
            </a:endParaRPr>
          </a:p>
        </p:txBody>
      </p:sp>
      <p:sp>
        <p:nvSpPr>
          <p:cNvPr id="334" name="Google Shape;334;p29"/>
          <p:cNvSpPr/>
          <p:nvPr/>
        </p:nvSpPr>
        <p:spPr>
          <a:xfrm>
            <a:off x="3902475"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ResNet50</a:t>
            </a:r>
            <a:endParaRPr>
              <a:latin typeface="Roboto"/>
              <a:ea typeface="Roboto"/>
              <a:cs typeface="Roboto"/>
              <a:sym typeface="Roboto"/>
            </a:endParaRPr>
          </a:p>
        </p:txBody>
      </p:sp>
      <p:sp>
        <p:nvSpPr>
          <p:cNvPr id="335" name="Google Shape;335;p29"/>
          <p:cNvSpPr/>
          <p:nvPr/>
        </p:nvSpPr>
        <p:spPr>
          <a:xfrm>
            <a:off x="5608000" y="2923400"/>
            <a:ext cx="1238400" cy="687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PCA</a:t>
            </a:r>
            <a:endParaRPr>
              <a:latin typeface="Roboto"/>
              <a:ea typeface="Roboto"/>
              <a:cs typeface="Roboto"/>
              <a:sym typeface="Roboto"/>
            </a:endParaRPr>
          </a:p>
        </p:txBody>
      </p:sp>
      <p:sp>
        <p:nvSpPr>
          <p:cNvPr id="336" name="Google Shape;336;p29"/>
          <p:cNvSpPr/>
          <p:nvPr/>
        </p:nvSpPr>
        <p:spPr>
          <a:xfrm>
            <a:off x="7313525" y="2091750"/>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KNN</a:t>
            </a:r>
            <a:endParaRPr>
              <a:latin typeface="Roboto"/>
              <a:ea typeface="Roboto"/>
              <a:cs typeface="Roboto"/>
              <a:sym typeface="Roboto"/>
            </a:endParaRPr>
          </a:p>
        </p:txBody>
      </p:sp>
      <p:sp>
        <p:nvSpPr>
          <p:cNvPr id="337" name="Google Shape;337;p29"/>
          <p:cNvSpPr/>
          <p:nvPr/>
        </p:nvSpPr>
        <p:spPr>
          <a:xfrm>
            <a:off x="7313525" y="2840775"/>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Bayesian Classifier</a:t>
            </a:r>
            <a:endParaRPr>
              <a:latin typeface="Roboto"/>
              <a:ea typeface="Roboto"/>
              <a:cs typeface="Roboto"/>
              <a:sym typeface="Roboto"/>
            </a:endParaRPr>
          </a:p>
        </p:txBody>
      </p:sp>
      <p:sp>
        <p:nvSpPr>
          <p:cNvPr id="338" name="Google Shape;338;p29"/>
          <p:cNvSpPr/>
          <p:nvPr/>
        </p:nvSpPr>
        <p:spPr>
          <a:xfrm>
            <a:off x="7313525" y="3653050"/>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SVM</a:t>
            </a:r>
            <a:endParaRPr>
              <a:latin typeface="Roboto"/>
              <a:ea typeface="Roboto"/>
              <a:cs typeface="Roboto"/>
              <a:sym typeface="Roboto"/>
            </a:endParaRPr>
          </a:p>
        </p:txBody>
      </p:sp>
      <p:sp>
        <p:nvSpPr>
          <p:cNvPr id="339" name="Google Shape;339;p29"/>
          <p:cNvSpPr/>
          <p:nvPr/>
        </p:nvSpPr>
        <p:spPr>
          <a:xfrm>
            <a:off x="7356175" y="4465325"/>
            <a:ext cx="1545900" cy="402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Decision Tree</a:t>
            </a:r>
            <a:endParaRPr>
              <a:latin typeface="Roboto"/>
              <a:ea typeface="Roboto"/>
              <a:cs typeface="Roboto"/>
              <a:sym typeface="Roboto"/>
            </a:endParaRPr>
          </a:p>
        </p:txBody>
      </p:sp>
      <p:cxnSp>
        <p:nvCxnSpPr>
          <p:cNvPr id="340" name="Google Shape;340;p29"/>
          <p:cNvCxnSpPr>
            <a:stCxn id="332" idx="3"/>
            <a:endCxn id="333" idx="1"/>
          </p:cNvCxnSpPr>
          <p:nvPr/>
        </p:nvCxnSpPr>
        <p:spPr>
          <a:xfrm>
            <a:off x="1628900" y="3266900"/>
            <a:ext cx="541200" cy="0"/>
          </a:xfrm>
          <a:prstGeom prst="straightConnector1">
            <a:avLst/>
          </a:prstGeom>
          <a:noFill/>
          <a:ln cap="flat" cmpd="sng" w="9525">
            <a:solidFill>
              <a:schemeClr val="dk2"/>
            </a:solidFill>
            <a:prstDash val="solid"/>
            <a:round/>
            <a:headEnd len="med" w="med" type="none"/>
            <a:tailEnd len="med" w="med" type="triangle"/>
          </a:ln>
        </p:spPr>
      </p:cxnSp>
      <p:cxnSp>
        <p:nvCxnSpPr>
          <p:cNvPr id="341" name="Google Shape;341;p29"/>
          <p:cNvCxnSpPr>
            <a:stCxn id="333" idx="3"/>
            <a:endCxn id="334" idx="1"/>
          </p:cNvCxnSpPr>
          <p:nvPr/>
        </p:nvCxnSpPr>
        <p:spPr>
          <a:xfrm>
            <a:off x="3408425" y="3266900"/>
            <a:ext cx="494100" cy="0"/>
          </a:xfrm>
          <a:prstGeom prst="straightConnector1">
            <a:avLst/>
          </a:prstGeom>
          <a:noFill/>
          <a:ln cap="flat" cmpd="sng" w="9525">
            <a:solidFill>
              <a:schemeClr val="dk2"/>
            </a:solidFill>
            <a:prstDash val="solid"/>
            <a:round/>
            <a:headEnd len="med" w="med" type="none"/>
            <a:tailEnd len="med" w="med" type="triangle"/>
          </a:ln>
        </p:spPr>
      </p:cxnSp>
      <p:cxnSp>
        <p:nvCxnSpPr>
          <p:cNvPr id="342" name="Google Shape;342;p29"/>
          <p:cNvCxnSpPr>
            <a:stCxn id="334" idx="3"/>
            <a:endCxn id="335" idx="1"/>
          </p:cNvCxnSpPr>
          <p:nvPr/>
        </p:nvCxnSpPr>
        <p:spPr>
          <a:xfrm>
            <a:off x="5140875" y="3266900"/>
            <a:ext cx="467100" cy="0"/>
          </a:xfrm>
          <a:prstGeom prst="straightConnector1">
            <a:avLst/>
          </a:prstGeom>
          <a:noFill/>
          <a:ln cap="flat" cmpd="sng" w="9525">
            <a:solidFill>
              <a:schemeClr val="dk2"/>
            </a:solidFill>
            <a:prstDash val="solid"/>
            <a:round/>
            <a:headEnd len="med" w="med" type="none"/>
            <a:tailEnd len="med" w="med" type="triangle"/>
          </a:ln>
        </p:spPr>
      </p:cxnSp>
      <p:cxnSp>
        <p:nvCxnSpPr>
          <p:cNvPr id="343" name="Google Shape;343;p29"/>
          <p:cNvCxnSpPr>
            <a:stCxn id="335" idx="3"/>
            <a:endCxn id="336" idx="1"/>
          </p:cNvCxnSpPr>
          <p:nvPr/>
        </p:nvCxnSpPr>
        <p:spPr>
          <a:xfrm flipH="1" rot="10800000">
            <a:off x="6846400" y="2293100"/>
            <a:ext cx="467100" cy="973800"/>
          </a:xfrm>
          <a:prstGeom prst="straightConnector1">
            <a:avLst/>
          </a:prstGeom>
          <a:noFill/>
          <a:ln cap="flat" cmpd="sng" w="9525">
            <a:solidFill>
              <a:schemeClr val="dk2"/>
            </a:solidFill>
            <a:prstDash val="solid"/>
            <a:round/>
            <a:headEnd len="med" w="med" type="none"/>
            <a:tailEnd len="med" w="med" type="triangle"/>
          </a:ln>
        </p:spPr>
      </p:cxnSp>
      <p:cxnSp>
        <p:nvCxnSpPr>
          <p:cNvPr id="344" name="Google Shape;344;p29"/>
          <p:cNvCxnSpPr>
            <a:stCxn id="335" idx="3"/>
            <a:endCxn id="337" idx="1"/>
          </p:cNvCxnSpPr>
          <p:nvPr/>
        </p:nvCxnSpPr>
        <p:spPr>
          <a:xfrm flipH="1" rot="10800000">
            <a:off x="6846400" y="3042200"/>
            <a:ext cx="467100" cy="224700"/>
          </a:xfrm>
          <a:prstGeom prst="straightConnector1">
            <a:avLst/>
          </a:prstGeom>
          <a:noFill/>
          <a:ln cap="flat" cmpd="sng" w="9525">
            <a:solidFill>
              <a:schemeClr val="dk2"/>
            </a:solidFill>
            <a:prstDash val="solid"/>
            <a:round/>
            <a:headEnd len="med" w="med" type="none"/>
            <a:tailEnd len="med" w="med" type="triangle"/>
          </a:ln>
        </p:spPr>
      </p:cxnSp>
      <p:cxnSp>
        <p:nvCxnSpPr>
          <p:cNvPr id="345" name="Google Shape;345;p29"/>
          <p:cNvCxnSpPr>
            <a:stCxn id="335" idx="3"/>
            <a:endCxn id="338" idx="1"/>
          </p:cNvCxnSpPr>
          <p:nvPr/>
        </p:nvCxnSpPr>
        <p:spPr>
          <a:xfrm>
            <a:off x="6846400" y="3266900"/>
            <a:ext cx="467100" cy="587400"/>
          </a:xfrm>
          <a:prstGeom prst="straightConnector1">
            <a:avLst/>
          </a:prstGeom>
          <a:noFill/>
          <a:ln cap="flat" cmpd="sng" w="9525">
            <a:solidFill>
              <a:schemeClr val="dk2"/>
            </a:solidFill>
            <a:prstDash val="solid"/>
            <a:round/>
            <a:headEnd len="med" w="med" type="none"/>
            <a:tailEnd len="med" w="med" type="triangle"/>
          </a:ln>
        </p:spPr>
      </p:cxnSp>
      <p:cxnSp>
        <p:nvCxnSpPr>
          <p:cNvPr id="346" name="Google Shape;346;p29"/>
          <p:cNvCxnSpPr>
            <a:stCxn id="335" idx="3"/>
            <a:endCxn id="339" idx="1"/>
          </p:cNvCxnSpPr>
          <p:nvPr/>
        </p:nvCxnSpPr>
        <p:spPr>
          <a:xfrm>
            <a:off x="6846400" y="3266900"/>
            <a:ext cx="509700" cy="1399800"/>
          </a:xfrm>
          <a:prstGeom prst="straightConnector1">
            <a:avLst/>
          </a:prstGeom>
          <a:noFill/>
          <a:ln cap="flat" cmpd="sng" w="9525">
            <a:solidFill>
              <a:schemeClr val="dk2"/>
            </a:solidFill>
            <a:prstDash val="solid"/>
            <a:round/>
            <a:headEnd len="med" w="med" type="none"/>
            <a:tailEnd len="med" w="med" type="triangle"/>
          </a:ln>
        </p:spPr>
      </p:cxnSp>
      <p:sp>
        <p:nvSpPr>
          <p:cNvPr id="347" name="Google Shape;347;p29"/>
          <p:cNvSpPr/>
          <p:nvPr/>
        </p:nvSpPr>
        <p:spPr>
          <a:xfrm>
            <a:off x="5806000" y="4107500"/>
            <a:ext cx="894900" cy="804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LDA</a:t>
            </a:r>
            <a:endParaRPr>
              <a:latin typeface="Roboto"/>
              <a:ea typeface="Roboto"/>
              <a:cs typeface="Roboto"/>
              <a:sym typeface="Roboto"/>
            </a:endParaRPr>
          </a:p>
        </p:txBody>
      </p:sp>
      <p:cxnSp>
        <p:nvCxnSpPr>
          <p:cNvPr id="348" name="Google Shape;348;p29"/>
          <p:cNvCxnSpPr>
            <a:stCxn id="335" idx="2"/>
            <a:endCxn id="347" idx="0"/>
          </p:cNvCxnSpPr>
          <p:nvPr/>
        </p:nvCxnSpPr>
        <p:spPr>
          <a:xfrm>
            <a:off x="6227200" y="3610400"/>
            <a:ext cx="26400" cy="497100"/>
          </a:xfrm>
          <a:prstGeom prst="straightConnector1">
            <a:avLst/>
          </a:prstGeom>
          <a:noFill/>
          <a:ln cap="flat" cmpd="sng" w="9525">
            <a:solidFill>
              <a:schemeClr val="dk2"/>
            </a:solidFill>
            <a:prstDash val="solid"/>
            <a:round/>
            <a:headEnd len="med" w="med" type="none"/>
            <a:tailEnd len="med" w="med" type="triangle"/>
          </a:ln>
        </p:spPr>
      </p:cxnSp>
      <p:sp>
        <p:nvSpPr>
          <p:cNvPr id="349" name="Google Shape;349;p29"/>
          <p:cNvSpPr/>
          <p:nvPr/>
        </p:nvSpPr>
        <p:spPr>
          <a:xfrm>
            <a:off x="580350" y="1820575"/>
            <a:ext cx="2350200" cy="632700"/>
          </a:xfrm>
          <a:prstGeom prst="wave">
            <a:avLst>
              <a:gd fmla="val 12500" name="adj1"/>
              <a:gd fmla="val 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highlight>
                  <a:schemeClr val="lt1"/>
                </a:highlight>
                <a:latin typeface="Roboto"/>
                <a:ea typeface="Roboto"/>
                <a:cs typeface="Roboto"/>
                <a:sym typeface="Roboto"/>
              </a:rPr>
              <a:t>Data curation &amp; preprocessing</a:t>
            </a:r>
            <a:endParaRPr>
              <a:highlight>
                <a:schemeClr val="lt1"/>
              </a:highlight>
              <a:latin typeface="Roboto"/>
              <a:ea typeface="Roboto"/>
              <a:cs typeface="Roboto"/>
              <a:sym typeface="Roboto"/>
            </a:endParaRPr>
          </a:p>
        </p:txBody>
      </p:sp>
      <p:sp>
        <p:nvSpPr>
          <p:cNvPr id="350" name="Google Shape;350;p29"/>
          <p:cNvSpPr/>
          <p:nvPr/>
        </p:nvSpPr>
        <p:spPr>
          <a:xfrm>
            <a:off x="3943050" y="1820575"/>
            <a:ext cx="2475600" cy="687000"/>
          </a:xfrm>
          <a:prstGeom prst="wave">
            <a:avLst>
              <a:gd fmla="val 12500" name="adj1"/>
              <a:gd fmla="val 0" name="adj2"/>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highlight>
                  <a:schemeClr val="lt1"/>
                </a:highlight>
                <a:latin typeface="Roboto"/>
                <a:ea typeface="Roboto"/>
                <a:cs typeface="Roboto"/>
                <a:sym typeface="Roboto"/>
              </a:rPr>
              <a:t>Feature Extraction &amp; Dimensionality Reduction</a:t>
            </a:r>
            <a:endParaRPr>
              <a:highlight>
                <a:schemeClr val="lt1"/>
              </a:highlight>
              <a:latin typeface="Roboto"/>
              <a:ea typeface="Roboto"/>
              <a:cs typeface="Roboto"/>
              <a:sym typeface="Roboto"/>
            </a:endParaRPr>
          </a:p>
        </p:txBody>
      </p:sp>
      <p:sp>
        <p:nvSpPr>
          <p:cNvPr id="351" name="Google Shape;351;p29"/>
          <p:cNvSpPr/>
          <p:nvPr/>
        </p:nvSpPr>
        <p:spPr>
          <a:xfrm>
            <a:off x="7360000" y="1802475"/>
            <a:ext cx="1419300" cy="162600"/>
          </a:xfrm>
          <a:prstGeom prst="doubleWave">
            <a:avLst>
              <a:gd fmla="val 6250" name="adj1"/>
              <a:gd fmla="val 0" name="adj2"/>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Algorithms</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0"/>
          <p:cNvSpPr txBox="1"/>
          <p:nvPr>
            <p:ph type="title"/>
          </p:nvPr>
        </p:nvSpPr>
        <p:spPr>
          <a:xfrm>
            <a:off x="562275" y="2144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Project Result</a:t>
            </a:r>
            <a:endParaRPr/>
          </a:p>
        </p:txBody>
      </p:sp>
      <p:sp>
        <p:nvSpPr>
          <p:cNvPr id="357" name="Google Shape;357;p30"/>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graphicFrame>
        <p:nvGraphicFramePr>
          <p:cNvPr id="358" name="Google Shape;358;p30"/>
          <p:cNvGraphicFramePr/>
          <p:nvPr/>
        </p:nvGraphicFramePr>
        <p:xfrm>
          <a:off x="562275" y="1093000"/>
          <a:ext cx="3000000" cy="3000000"/>
        </p:xfrm>
        <a:graphic>
          <a:graphicData uri="http://schemas.openxmlformats.org/drawingml/2006/table">
            <a:tbl>
              <a:tblPr>
                <a:noFill/>
                <a:tableStyleId>{CAFE4A89-6CC8-4CDC-A9D2-5B9F6470D9E8}</a:tableStyleId>
              </a:tblPr>
              <a:tblGrid>
                <a:gridCol w="2752575"/>
                <a:gridCol w="1355525"/>
                <a:gridCol w="1490475"/>
                <a:gridCol w="1238150"/>
                <a:gridCol w="1325150"/>
              </a:tblGrid>
              <a:tr h="5824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GB">
                          <a:solidFill>
                            <a:schemeClr val="lt1"/>
                          </a:solidFill>
                        </a:rPr>
                        <a:t>KNN</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Bayesian Classifier</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SVM</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GB">
                          <a:solidFill>
                            <a:schemeClr val="lt1"/>
                          </a:solidFill>
                        </a:rPr>
                        <a:t>Decision Tree</a:t>
                      </a:r>
                      <a:endParaRPr>
                        <a:solidFill>
                          <a:schemeClr val="lt1"/>
                        </a:solidFill>
                      </a:endParaRPr>
                    </a:p>
                  </a:txBody>
                  <a:tcPr marT="91425" marB="91425" marR="91425" marL="91425"/>
                </a:tc>
              </a:tr>
              <a:tr h="382300">
                <a:tc>
                  <a:txBody>
                    <a:bodyPr/>
                    <a:lstStyle/>
                    <a:p>
                      <a:pPr indent="0" lvl="0" marL="0" rtl="0" algn="l">
                        <a:spcBef>
                          <a:spcPts val="0"/>
                        </a:spcBef>
                        <a:spcAft>
                          <a:spcPts val="0"/>
                        </a:spcAft>
                        <a:buNone/>
                      </a:pPr>
                      <a:r>
                        <a:rPr lang="en-GB"/>
                        <a:t>Raw Data</a:t>
                      </a:r>
                      <a:endParaRPr/>
                    </a:p>
                  </a:txBody>
                  <a:tcPr marT="91425" marB="91425" marR="91425" marL="91425"/>
                </a:tc>
                <a:tc>
                  <a:txBody>
                    <a:bodyPr/>
                    <a:lstStyle/>
                    <a:p>
                      <a:pPr indent="0" lvl="0" marL="0" rtl="0" algn="l">
                        <a:spcBef>
                          <a:spcPts val="0"/>
                        </a:spcBef>
                        <a:spcAft>
                          <a:spcPts val="0"/>
                        </a:spcAft>
                        <a:buNone/>
                      </a:pPr>
                      <a:r>
                        <a:rPr lang="en-GB"/>
                        <a:t>46.6%</a:t>
                      </a:r>
                      <a:endParaRPr/>
                    </a:p>
                  </a:txBody>
                  <a:tcPr marT="91425" marB="91425" marR="91425" marL="91425"/>
                </a:tc>
                <a:tc>
                  <a:txBody>
                    <a:bodyPr/>
                    <a:lstStyle/>
                    <a:p>
                      <a:pPr indent="0" lvl="0" marL="0" rtl="0" algn="l">
                        <a:spcBef>
                          <a:spcPts val="0"/>
                        </a:spcBef>
                        <a:spcAft>
                          <a:spcPts val="0"/>
                        </a:spcAft>
                        <a:buNone/>
                      </a:pPr>
                      <a:r>
                        <a:rPr lang="en-GB"/>
                        <a:t>56.13%</a:t>
                      </a:r>
                      <a:endParaRPr/>
                    </a:p>
                  </a:txBody>
                  <a:tcPr marT="91425" marB="91425" marR="91425" marL="91425"/>
                </a:tc>
                <a:tc>
                  <a:txBody>
                    <a:bodyPr/>
                    <a:lstStyle/>
                    <a:p>
                      <a:pPr indent="0" lvl="0" marL="0" rtl="0" algn="l">
                        <a:spcBef>
                          <a:spcPts val="0"/>
                        </a:spcBef>
                        <a:spcAft>
                          <a:spcPts val="0"/>
                        </a:spcAft>
                        <a:buNone/>
                      </a:pPr>
                      <a:r>
                        <a:rPr lang="en-GB"/>
                        <a:t>61.94%</a:t>
                      </a:r>
                      <a:endParaRPr/>
                    </a:p>
                  </a:txBody>
                  <a:tcPr marT="91425" marB="91425" marR="91425" marL="91425"/>
                </a:tc>
                <a:tc>
                  <a:txBody>
                    <a:bodyPr/>
                    <a:lstStyle/>
                    <a:p>
                      <a:pPr indent="0" lvl="0" marL="0" rtl="0" algn="l">
                        <a:spcBef>
                          <a:spcPts val="0"/>
                        </a:spcBef>
                        <a:spcAft>
                          <a:spcPts val="0"/>
                        </a:spcAft>
                        <a:buNone/>
                      </a:pPr>
                      <a:r>
                        <a:rPr lang="en-GB"/>
                        <a:t>58%</a:t>
                      </a:r>
                      <a:endParaRPr/>
                    </a:p>
                  </a:txBody>
                  <a:tcPr marT="91425" marB="91425" marR="91425" marL="91425"/>
                </a:tc>
              </a:tr>
              <a:tr h="314850">
                <a:tc>
                  <a:txBody>
                    <a:bodyPr/>
                    <a:lstStyle/>
                    <a:p>
                      <a:pPr indent="0" lvl="0" marL="0" rtl="0" algn="l">
                        <a:spcBef>
                          <a:spcPts val="0"/>
                        </a:spcBef>
                        <a:spcAft>
                          <a:spcPts val="0"/>
                        </a:spcAft>
                        <a:buNone/>
                      </a:pPr>
                      <a:r>
                        <a:rPr lang="en-GB"/>
                        <a:t>MTCNN+PCA</a:t>
                      </a:r>
                      <a:endParaRPr/>
                    </a:p>
                  </a:txBody>
                  <a:tcPr marT="91425" marB="91425" marR="91425" marL="91425"/>
                </a:tc>
                <a:tc>
                  <a:txBody>
                    <a:bodyPr/>
                    <a:lstStyle/>
                    <a:p>
                      <a:pPr indent="0" lvl="0" marL="0" rtl="0" algn="l">
                        <a:spcBef>
                          <a:spcPts val="0"/>
                        </a:spcBef>
                        <a:spcAft>
                          <a:spcPts val="0"/>
                        </a:spcAft>
                        <a:buNone/>
                      </a:pPr>
                      <a:r>
                        <a:rPr lang="en-GB"/>
                        <a:t>76.88%</a:t>
                      </a:r>
                      <a:endParaRPr/>
                    </a:p>
                  </a:txBody>
                  <a:tcPr marT="91425" marB="91425" marR="91425" marL="91425"/>
                </a:tc>
                <a:tc>
                  <a:txBody>
                    <a:bodyPr/>
                    <a:lstStyle/>
                    <a:p>
                      <a:pPr indent="0" lvl="0" marL="0" rtl="0" algn="l">
                        <a:spcBef>
                          <a:spcPts val="0"/>
                        </a:spcBef>
                        <a:spcAft>
                          <a:spcPts val="0"/>
                        </a:spcAft>
                        <a:buNone/>
                      </a:pPr>
                      <a:r>
                        <a:rPr lang="en-GB"/>
                        <a:t>60.767%</a:t>
                      </a:r>
                      <a:endParaRPr/>
                    </a:p>
                  </a:txBody>
                  <a:tcPr marT="91425" marB="91425" marR="91425" marL="91425"/>
                </a:tc>
                <a:tc>
                  <a:txBody>
                    <a:bodyPr/>
                    <a:lstStyle/>
                    <a:p>
                      <a:pPr indent="0" lvl="0" marL="0" rtl="0" algn="l">
                        <a:spcBef>
                          <a:spcPts val="0"/>
                        </a:spcBef>
                        <a:spcAft>
                          <a:spcPts val="0"/>
                        </a:spcAft>
                        <a:buNone/>
                      </a:pPr>
                      <a:r>
                        <a:rPr lang="en-GB"/>
                        <a:t>86%</a:t>
                      </a:r>
                      <a:endParaRPr/>
                    </a:p>
                  </a:txBody>
                  <a:tcPr marT="91425" marB="91425" marR="91425" marL="91425"/>
                </a:tc>
                <a:tc>
                  <a:txBody>
                    <a:bodyPr/>
                    <a:lstStyle/>
                    <a:p>
                      <a:pPr indent="0" lvl="0" marL="0" rtl="0" algn="l">
                        <a:spcBef>
                          <a:spcPts val="0"/>
                        </a:spcBef>
                        <a:spcAft>
                          <a:spcPts val="0"/>
                        </a:spcAft>
                        <a:buNone/>
                      </a:pPr>
                      <a:r>
                        <a:rPr lang="en-GB"/>
                        <a:t>63.02%</a:t>
                      </a:r>
                      <a:endParaRPr/>
                    </a:p>
                  </a:txBody>
                  <a:tcPr marT="91425" marB="91425" marR="91425" marL="91425"/>
                </a:tc>
              </a:tr>
              <a:tr h="390375">
                <a:tc>
                  <a:txBody>
                    <a:bodyPr/>
                    <a:lstStyle/>
                    <a:p>
                      <a:pPr indent="0" lvl="0" marL="0" rtl="0" algn="l">
                        <a:spcBef>
                          <a:spcPts val="0"/>
                        </a:spcBef>
                        <a:spcAft>
                          <a:spcPts val="0"/>
                        </a:spcAft>
                        <a:buNone/>
                      </a:pPr>
                      <a:r>
                        <a:rPr lang="en-GB"/>
                        <a:t>MTCNN+LDA</a:t>
                      </a:r>
                      <a:endParaRPr/>
                    </a:p>
                  </a:txBody>
                  <a:tcPr marT="91425" marB="91425" marR="91425" marL="91425"/>
                </a:tc>
                <a:tc>
                  <a:txBody>
                    <a:bodyPr/>
                    <a:lstStyle/>
                    <a:p>
                      <a:pPr indent="0" lvl="0" marL="0" rtl="0" algn="l">
                        <a:spcBef>
                          <a:spcPts val="0"/>
                        </a:spcBef>
                        <a:spcAft>
                          <a:spcPts val="0"/>
                        </a:spcAft>
                        <a:buNone/>
                      </a:pPr>
                      <a:r>
                        <a:rPr lang="en-GB"/>
                        <a:t>79.43%</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60.65%</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90.78%</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63.177%</a:t>
                      </a:r>
                      <a:endParaRPr/>
                    </a:p>
                  </a:txBody>
                  <a:tcPr marT="91425" marB="91425" marR="91425" marL="91425">
                    <a:lnB cap="flat" cmpd="sng" w="9525">
                      <a:solidFill>
                        <a:srgbClr val="9E9E9E"/>
                      </a:solidFill>
                      <a:prstDash val="solid"/>
                      <a:round/>
                      <a:headEnd len="sm" w="sm" type="none"/>
                      <a:tailEnd len="sm" w="sm" type="none"/>
                    </a:lnB>
                  </a:tcPr>
                </a:tc>
              </a:tr>
              <a:tr h="417475">
                <a:tc>
                  <a:txBody>
                    <a:bodyPr/>
                    <a:lstStyle/>
                    <a:p>
                      <a:pPr indent="0" lvl="0" marL="0" rtl="0" algn="l">
                        <a:spcBef>
                          <a:spcPts val="0"/>
                        </a:spcBef>
                        <a:spcAft>
                          <a:spcPts val="0"/>
                        </a:spcAft>
                        <a:buNone/>
                      </a:pPr>
                      <a:r>
                        <a:rPr lang="en-GB"/>
                        <a:t>MTCNN+PCA+LDA</a:t>
                      </a:r>
                      <a:endParaRPr/>
                    </a:p>
                  </a:txBody>
                  <a:tcPr marT="91425" marB="91425" marR="91425" marL="91425"/>
                </a:tc>
                <a:tc>
                  <a:txBody>
                    <a:bodyPr/>
                    <a:lstStyle/>
                    <a:p>
                      <a:pPr indent="0" lvl="0" marL="0" rtl="0" algn="l">
                        <a:spcBef>
                          <a:spcPts val="0"/>
                        </a:spcBef>
                        <a:spcAft>
                          <a:spcPts val="0"/>
                        </a:spcAft>
                        <a:buNone/>
                      </a:pPr>
                      <a:r>
                        <a:rPr lang="en-GB"/>
                        <a:t>79.47%</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63.99%</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90.77%</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63.44%</a:t>
                      </a:r>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4925">
                <a:tc>
                  <a:txBody>
                    <a:bodyPr/>
                    <a:lstStyle/>
                    <a:p>
                      <a:pPr indent="0" lvl="0" marL="0" rtl="0" algn="l">
                        <a:spcBef>
                          <a:spcPts val="0"/>
                        </a:spcBef>
                        <a:spcAft>
                          <a:spcPts val="0"/>
                        </a:spcAft>
                        <a:buNone/>
                      </a:pPr>
                      <a:r>
                        <a:rPr lang="en-GB"/>
                        <a:t>MTCNN+ FaceNet+PCA</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99.2%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93.498%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64925">
                <a:tc>
                  <a:txBody>
                    <a:bodyPr/>
                    <a:lstStyle/>
                    <a:p>
                      <a:pPr indent="0" lvl="0" marL="0" rtl="0" algn="l">
                        <a:spcBef>
                          <a:spcPts val="0"/>
                        </a:spcBef>
                        <a:spcAft>
                          <a:spcPts val="0"/>
                        </a:spcAft>
                        <a:buNone/>
                      </a:pPr>
                      <a:r>
                        <a:rPr lang="en-GB"/>
                        <a:t>MTCNN+ FaceNet+PCA+LDA</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99.7%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100%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96.66%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08450">
                <a:tc>
                  <a:txBody>
                    <a:bodyPr/>
                    <a:lstStyle/>
                    <a:p>
                      <a:pPr indent="0" lvl="0" marL="0" rtl="0" algn="l">
                        <a:spcBef>
                          <a:spcPts val="0"/>
                        </a:spcBef>
                        <a:spcAft>
                          <a:spcPts val="0"/>
                        </a:spcAft>
                        <a:buNone/>
                      </a:pPr>
                      <a:r>
                        <a:rPr lang="en-GB"/>
                        <a:t>MTCNN+ ResNet50+PCA</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a:t>82.37%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72.34%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93.55</a:t>
                      </a:r>
                      <a:r>
                        <a:rPr lang="en-GB"/>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70.04</a:t>
                      </a:r>
                      <a:r>
                        <a:rPr lang="en-GB"/>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65475">
                <a:tc>
                  <a:txBody>
                    <a:bodyPr/>
                    <a:lstStyle/>
                    <a:p>
                      <a:pPr indent="0" lvl="0" marL="0" rtl="0" algn="l">
                        <a:spcBef>
                          <a:spcPts val="0"/>
                        </a:spcBef>
                        <a:spcAft>
                          <a:spcPts val="0"/>
                        </a:spcAft>
                        <a:buNone/>
                      </a:pPr>
                      <a:r>
                        <a:rPr lang="en-GB"/>
                        <a:t>MTCNN+ ResNet50+PCA+LDA</a:t>
                      </a:r>
                      <a:endParaRPr/>
                    </a:p>
                  </a:txBody>
                  <a:tcPr marT="91425" marB="91425" marR="91425" marL="91425"/>
                </a:tc>
                <a:tc>
                  <a:txBody>
                    <a:bodyPr/>
                    <a:lstStyle/>
                    <a:p>
                      <a:pPr indent="0" lvl="0" marL="0" rtl="0" algn="l">
                        <a:spcBef>
                          <a:spcPts val="0"/>
                        </a:spcBef>
                        <a:spcAft>
                          <a:spcPts val="0"/>
                        </a:spcAft>
                        <a:buNone/>
                      </a:pPr>
                      <a:r>
                        <a:rPr lang="en-GB"/>
                        <a:t>86.02%</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72.45%</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94.1%</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74%</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Key Challenges and solutions</a:t>
            </a:r>
            <a:endParaRPr/>
          </a:p>
        </p:txBody>
      </p:sp>
      <p:sp>
        <p:nvSpPr>
          <p:cNvPr id="364" name="Google Shape;364;p31"/>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graphicFrame>
        <p:nvGraphicFramePr>
          <p:cNvPr id="365" name="Google Shape;365;p31"/>
          <p:cNvGraphicFramePr/>
          <p:nvPr/>
        </p:nvGraphicFramePr>
        <p:xfrm>
          <a:off x="963450" y="1788500"/>
          <a:ext cx="3000000" cy="3000000"/>
        </p:xfrm>
        <a:graphic>
          <a:graphicData uri="http://schemas.openxmlformats.org/drawingml/2006/table">
            <a:tbl>
              <a:tblPr>
                <a:noFill/>
                <a:tableStyleId>{CAFE4A89-6CC8-4CDC-A9D2-5B9F6470D9E8}</a:tableStyleId>
              </a:tblPr>
              <a:tblGrid>
                <a:gridCol w="3744700"/>
                <a:gridCol w="3744700"/>
              </a:tblGrid>
              <a:tr h="742150">
                <a:tc>
                  <a:txBody>
                    <a:bodyPr/>
                    <a:lstStyle/>
                    <a:p>
                      <a:pPr indent="0" lvl="0" marL="0" rtl="0" algn="l">
                        <a:spcBef>
                          <a:spcPts val="0"/>
                        </a:spcBef>
                        <a:spcAft>
                          <a:spcPts val="0"/>
                        </a:spcAft>
                        <a:buNone/>
                      </a:pPr>
                      <a:r>
                        <a:rPr lang="en-GB" sz="1500">
                          <a:latin typeface="Roboto"/>
                          <a:ea typeface="Roboto"/>
                          <a:cs typeface="Roboto"/>
                          <a:sym typeface="Roboto"/>
                        </a:rPr>
                        <a:t>Low </a:t>
                      </a:r>
                      <a:r>
                        <a:rPr lang="en-GB" sz="1500">
                          <a:latin typeface="Roboto"/>
                          <a:ea typeface="Roboto"/>
                          <a:cs typeface="Roboto"/>
                          <a:sym typeface="Roboto"/>
                        </a:rPr>
                        <a:t>Quantity of Data, Ineffective model tuning, No meaningful patterns</a:t>
                      </a:r>
                      <a:endParaRPr/>
                    </a:p>
                  </a:txBody>
                  <a:tcPr marT="91425" marB="91425" marR="91425" marL="91425"/>
                </a:tc>
                <a:tc>
                  <a:txBody>
                    <a:bodyPr/>
                    <a:lstStyle/>
                    <a:p>
                      <a:pPr indent="0" lvl="0" marL="0" rtl="0" algn="l">
                        <a:lnSpc>
                          <a:spcPct val="115000"/>
                        </a:lnSpc>
                        <a:spcBef>
                          <a:spcPts val="0"/>
                        </a:spcBef>
                        <a:spcAft>
                          <a:spcPts val="0"/>
                        </a:spcAft>
                        <a:buNone/>
                      </a:pPr>
                      <a:r>
                        <a:rPr lang="en-GB" sz="1500">
                          <a:latin typeface="Roboto"/>
                          <a:ea typeface="Roboto"/>
                          <a:cs typeface="Roboto"/>
                          <a:sym typeface="Roboto"/>
                        </a:rPr>
                        <a:t>Generated more data and trained our models on higher volumes of data</a:t>
                      </a:r>
                      <a:endParaRPr/>
                    </a:p>
                  </a:txBody>
                  <a:tcPr marT="91425" marB="91425" marR="91425" marL="91425"/>
                </a:tc>
              </a:tr>
              <a:tr h="452825">
                <a:tc>
                  <a:txBody>
                    <a:bodyPr/>
                    <a:lstStyle/>
                    <a:p>
                      <a:pPr indent="0" lvl="0" marL="0" rtl="0" algn="l">
                        <a:spcBef>
                          <a:spcPts val="0"/>
                        </a:spcBef>
                        <a:spcAft>
                          <a:spcPts val="0"/>
                        </a:spcAft>
                        <a:buNone/>
                      </a:pPr>
                      <a:r>
                        <a:rPr lang="en-GB" sz="1500">
                          <a:latin typeface="Roboto"/>
                          <a:ea typeface="Roboto"/>
                          <a:cs typeface="Roboto"/>
                          <a:sym typeface="Roboto"/>
                        </a:rPr>
                        <a:t>Curse of dimensionality</a:t>
                      </a:r>
                      <a:endParaRPr/>
                    </a:p>
                  </a:txBody>
                  <a:tcPr marT="91425" marB="91425" marR="91425" marL="91425"/>
                </a:tc>
                <a:tc>
                  <a:txBody>
                    <a:bodyPr/>
                    <a:lstStyle/>
                    <a:p>
                      <a:pPr indent="0" lvl="0" marL="0" rtl="0" algn="l">
                        <a:spcBef>
                          <a:spcPts val="0"/>
                        </a:spcBef>
                        <a:spcAft>
                          <a:spcPts val="0"/>
                        </a:spcAft>
                        <a:buNone/>
                      </a:pPr>
                      <a:r>
                        <a:rPr lang="en-GB"/>
                        <a:t>Dimensionality reduction</a:t>
                      </a:r>
                      <a:endParaRPr/>
                    </a:p>
                  </a:txBody>
                  <a:tcPr marT="91425" marB="91425" marR="91425" marL="91425"/>
                </a:tc>
              </a:tr>
              <a:tr h="452825">
                <a:tc>
                  <a:txBody>
                    <a:bodyPr/>
                    <a:lstStyle/>
                    <a:p>
                      <a:pPr indent="0" lvl="0" marL="0" rtl="0" algn="l">
                        <a:spcBef>
                          <a:spcPts val="0"/>
                        </a:spcBef>
                        <a:spcAft>
                          <a:spcPts val="0"/>
                        </a:spcAft>
                        <a:buNone/>
                      </a:pPr>
                      <a:r>
                        <a:rPr lang="en-GB" sz="1500">
                          <a:latin typeface="Roboto"/>
                          <a:ea typeface="Roboto"/>
                          <a:cs typeface="Roboto"/>
                          <a:sym typeface="Roboto"/>
                        </a:rPr>
                        <a:t>Multiple faces in an single image.</a:t>
                      </a:r>
                      <a:endParaRPr/>
                    </a:p>
                  </a:txBody>
                  <a:tcPr marT="91425" marB="91425" marR="91425" marL="91425"/>
                </a:tc>
                <a:tc>
                  <a:txBody>
                    <a:bodyPr/>
                    <a:lstStyle/>
                    <a:p>
                      <a:pPr indent="0" lvl="0" marL="0" rtl="0" algn="l">
                        <a:spcBef>
                          <a:spcPts val="0"/>
                        </a:spcBef>
                        <a:spcAft>
                          <a:spcPts val="0"/>
                        </a:spcAft>
                        <a:buNone/>
                      </a:pPr>
                      <a:r>
                        <a:rPr lang="en-GB" sz="1500">
                          <a:latin typeface="Roboto"/>
                          <a:ea typeface="Roboto"/>
                          <a:cs typeface="Roboto"/>
                          <a:sym typeface="Roboto"/>
                        </a:rPr>
                        <a:t>Cropping the largest face</a:t>
                      </a:r>
                      <a:endParaRPr/>
                    </a:p>
                  </a:txBody>
                  <a:tcPr marT="91425" marB="91425" marR="91425" marL="91425"/>
                </a:tc>
              </a:tr>
              <a:tr h="956000">
                <a:tc>
                  <a:txBody>
                    <a:bodyPr/>
                    <a:lstStyle/>
                    <a:p>
                      <a:pPr indent="0" lvl="0" marL="0" rtl="0" algn="l">
                        <a:spcBef>
                          <a:spcPts val="0"/>
                        </a:spcBef>
                        <a:spcAft>
                          <a:spcPts val="0"/>
                        </a:spcAft>
                        <a:buNone/>
                      </a:pPr>
                      <a:r>
                        <a:rPr lang="en-GB" sz="1500">
                          <a:latin typeface="Roboto"/>
                          <a:ea typeface="Roboto"/>
                          <a:cs typeface="Roboto"/>
                          <a:sym typeface="Roboto"/>
                        </a:rPr>
                        <a:t>Some pictures where faces were not easily recognizable due to spectacles and low quality of images</a:t>
                      </a:r>
                      <a:endParaRPr/>
                    </a:p>
                  </a:txBody>
                  <a:tcPr marT="91425" marB="91425" marR="91425" marL="91425"/>
                </a:tc>
                <a:tc>
                  <a:txBody>
                    <a:bodyPr/>
                    <a:lstStyle/>
                    <a:p>
                      <a:pPr indent="0" lvl="0" marL="0" rtl="0" algn="l">
                        <a:spcBef>
                          <a:spcPts val="0"/>
                        </a:spcBef>
                        <a:spcAft>
                          <a:spcPts val="0"/>
                        </a:spcAft>
                        <a:buNone/>
                      </a:pPr>
                      <a:r>
                        <a:rPr lang="en-GB" sz="1500">
                          <a:latin typeface="Roboto"/>
                          <a:ea typeface="Roboto"/>
                          <a:cs typeface="Roboto"/>
                          <a:sym typeface="Roboto"/>
                        </a:rPr>
                        <a:t>Pruned the poor quality images</a:t>
                      </a:r>
                      <a:endParaRPr/>
                    </a:p>
                  </a:txBody>
                  <a:tcPr marT="91425" marB="91425" marR="91425" marL="91425"/>
                </a:tc>
              </a:tr>
              <a:tr h="670850">
                <a:tc>
                  <a:txBody>
                    <a:bodyPr/>
                    <a:lstStyle/>
                    <a:p>
                      <a:pPr indent="0" lvl="0" marL="0" rtl="0" algn="l">
                        <a:spcBef>
                          <a:spcPts val="0"/>
                        </a:spcBef>
                        <a:spcAft>
                          <a:spcPts val="0"/>
                        </a:spcAft>
                        <a:buNone/>
                      </a:pPr>
                      <a:r>
                        <a:rPr lang="en-GB"/>
                        <a:t>Varying parameters of augmentation affected the model performance</a:t>
                      </a:r>
                      <a:endParaRPr/>
                    </a:p>
                  </a:txBody>
                  <a:tcPr marT="91425" marB="91425" marR="91425" marL="91425"/>
                </a:tc>
                <a:tc>
                  <a:txBody>
                    <a:bodyPr/>
                    <a:lstStyle/>
                    <a:p>
                      <a:pPr indent="0" lvl="0" marL="0" rtl="0" algn="l">
                        <a:spcBef>
                          <a:spcPts val="0"/>
                        </a:spcBef>
                        <a:spcAft>
                          <a:spcPts val="0"/>
                        </a:spcAft>
                        <a:buNone/>
                      </a:pPr>
                      <a:r>
                        <a:rPr lang="en-GB"/>
                        <a:t>Selection of Augmentation Function, Hyperparameter Tuning- GridsearchCV</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Pipeline Overview</a:t>
            </a:r>
            <a:endParaRPr/>
          </a:p>
        </p:txBody>
      </p:sp>
      <p:sp>
        <p:nvSpPr>
          <p:cNvPr id="79" name="Google Shape;79;p14"/>
          <p:cNvSpPr txBox="1"/>
          <p:nvPr>
            <p:ph idx="1" type="body"/>
          </p:nvPr>
        </p:nvSpPr>
        <p:spPr>
          <a:xfrm>
            <a:off x="127925" y="2734825"/>
            <a:ext cx="1637100" cy="22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We grouped the images based on each person. Images of a </a:t>
            </a:r>
            <a:r>
              <a:rPr lang="en-GB" sz="1200"/>
              <a:t>particular</a:t>
            </a:r>
            <a:r>
              <a:rPr lang="en-GB" sz="1200"/>
              <a:t> person is grouped under one folder and the </a:t>
            </a:r>
            <a:r>
              <a:rPr lang="en-GB" sz="1200"/>
              <a:t>folder name is the student name.</a:t>
            </a:r>
            <a:endParaRPr sz="1200"/>
          </a:p>
          <a:p>
            <a:pPr indent="0" lvl="0" marL="0" rtl="0" algn="l">
              <a:spcBef>
                <a:spcPts val="0"/>
              </a:spcBef>
              <a:spcAft>
                <a:spcPts val="0"/>
              </a:spcAft>
              <a:buNone/>
            </a:pPr>
            <a:r>
              <a:rPr lang="en-GB" sz="1200"/>
              <a:t>Preprocess: MTCNN </a:t>
            </a:r>
            <a:endParaRPr sz="1200"/>
          </a:p>
        </p:txBody>
      </p:sp>
      <p:sp>
        <p:nvSpPr>
          <p:cNvPr id="80" name="Google Shape;80;p14"/>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81" name="Google Shape;81;p14"/>
          <p:cNvSpPr/>
          <p:nvPr/>
        </p:nvSpPr>
        <p:spPr>
          <a:xfrm>
            <a:off x="236825" y="1910950"/>
            <a:ext cx="1419300" cy="70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Data Curation</a:t>
            </a:r>
            <a:endParaRPr>
              <a:latin typeface="Roboto"/>
              <a:ea typeface="Roboto"/>
              <a:cs typeface="Roboto"/>
              <a:sym typeface="Roboto"/>
            </a:endParaRPr>
          </a:p>
        </p:txBody>
      </p:sp>
      <p:sp>
        <p:nvSpPr>
          <p:cNvPr id="82" name="Google Shape;82;p14"/>
          <p:cNvSpPr/>
          <p:nvPr/>
        </p:nvSpPr>
        <p:spPr>
          <a:xfrm>
            <a:off x="1989250" y="1910950"/>
            <a:ext cx="1419300" cy="70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Data Augmentation</a:t>
            </a:r>
            <a:endParaRPr>
              <a:latin typeface="Roboto"/>
              <a:ea typeface="Roboto"/>
              <a:cs typeface="Roboto"/>
              <a:sym typeface="Roboto"/>
            </a:endParaRPr>
          </a:p>
        </p:txBody>
      </p:sp>
      <p:sp>
        <p:nvSpPr>
          <p:cNvPr id="83" name="Google Shape;83;p14"/>
          <p:cNvSpPr/>
          <p:nvPr/>
        </p:nvSpPr>
        <p:spPr>
          <a:xfrm>
            <a:off x="3791363" y="1910950"/>
            <a:ext cx="1419300" cy="70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Feature Extraction</a:t>
            </a:r>
            <a:endParaRPr>
              <a:latin typeface="Roboto"/>
              <a:ea typeface="Roboto"/>
              <a:cs typeface="Roboto"/>
              <a:sym typeface="Roboto"/>
            </a:endParaRPr>
          </a:p>
        </p:txBody>
      </p:sp>
      <p:sp>
        <p:nvSpPr>
          <p:cNvPr id="84" name="Google Shape;84;p14"/>
          <p:cNvSpPr/>
          <p:nvPr/>
        </p:nvSpPr>
        <p:spPr>
          <a:xfrm>
            <a:off x="5539525" y="1910950"/>
            <a:ext cx="1419300" cy="70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Model Training</a:t>
            </a:r>
            <a:endParaRPr>
              <a:latin typeface="Roboto"/>
              <a:ea typeface="Roboto"/>
              <a:cs typeface="Roboto"/>
              <a:sym typeface="Roboto"/>
            </a:endParaRPr>
          </a:p>
        </p:txBody>
      </p:sp>
      <p:sp>
        <p:nvSpPr>
          <p:cNvPr id="85" name="Google Shape;85;p14"/>
          <p:cNvSpPr/>
          <p:nvPr/>
        </p:nvSpPr>
        <p:spPr>
          <a:xfrm>
            <a:off x="7287675" y="1910950"/>
            <a:ext cx="1419300" cy="705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Model Evaluation</a:t>
            </a:r>
            <a:endParaRPr>
              <a:latin typeface="Roboto"/>
              <a:ea typeface="Roboto"/>
              <a:cs typeface="Roboto"/>
              <a:sym typeface="Roboto"/>
            </a:endParaRPr>
          </a:p>
        </p:txBody>
      </p:sp>
      <p:cxnSp>
        <p:nvCxnSpPr>
          <p:cNvPr id="86" name="Google Shape;86;p14"/>
          <p:cNvCxnSpPr>
            <a:stCxn id="81" idx="3"/>
            <a:endCxn id="82" idx="1"/>
          </p:cNvCxnSpPr>
          <p:nvPr/>
        </p:nvCxnSpPr>
        <p:spPr>
          <a:xfrm>
            <a:off x="1656125" y="2263450"/>
            <a:ext cx="333000" cy="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4"/>
          <p:cNvCxnSpPr/>
          <p:nvPr/>
        </p:nvCxnSpPr>
        <p:spPr>
          <a:xfrm>
            <a:off x="3408675" y="2263450"/>
            <a:ext cx="378300" cy="0"/>
          </a:xfrm>
          <a:prstGeom prst="straightConnector1">
            <a:avLst/>
          </a:prstGeom>
          <a:noFill/>
          <a:ln cap="flat" cmpd="sng" w="9525">
            <a:solidFill>
              <a:schemeClr val="dk2"/>
            </a:solidFill>
            <a:prstDash val="solid"/>
            <a:round/>
            <a:headEnd len="med" w="med" type="none"/>
            <a:tailEnd len="med" w="med" type="triangle"/>
          </a:ln>
        </p:spPr>
      </p:cxnSp>
      <p:cxnSp>
        <p:nvCxnSpPr>
          <p:cNvPr id="88" name="Google Shape;88;p14"/>
          <p:cNvCxnSpPr/>
          <p:nvPr/>
        </p:nvCxnSpPr>
        <p:spPr>
          <a:xfrm>
            <a:off x="5210675" y="2263450"/>
            <a:ext cx="378300" cy="0"/>
          </a:xfrm>
          <a:prstGeom prst="straightConnector1">
            <a:avLst/>
          </a:prstGeom>
          <a:noFill/>
          <a:ln cap="flat" cmpd="sng" w="9525">
            <a:solidFill>
              <a:schemeClr val="dk2"/>
            </a:solidFill>
            <a:prstDash val="solid"/>
            <a:round/>
            <a:headEnd len="med" w="med" type="none"/>
            <a:tailEnd len="med" w="med" type="triangle"/>
          </a:ln>
        </p:spPr>
      </p:cxnSp>
      <p:cxnSp>
        <p:nvCxnSpPr>
          <p:cNvPr id="89" name="Google Shape;89;p14"/>
          <p:cNvCxnSpPr/>
          <p:nvPr/>
        </p:nvCxnSpPr>
        <p:spPr>
          <a:xfrm>
            <a:off x="6958825" y="2263450"/>
            <a:ext cx="378300" cy="0"/>
          </a:xfrm>
          <a:prstGeom prst="straightConnector1">
            <a:avLst/>
          </a:prstGeom>
          <a:noFill/>
          <a:ln cap="flat" cmpd="sng" w="9525">
            <a:solidFill>
              <a:schemeClr val="dk2"/>
            </a:solidFill>
            <a:prstDash val="solid"/>
            <a:round/>
            <a:headEnd len="med" w="med" type="none"/>
            <a:tailEnd len="med" w="med" type="triangle"/>
          </a:ln>
        </p:spPr>
      </p:cxnSp>
      <p:sp>
        <p:nvSpPr>
          <p:cNvPr id="90" name="Google Shape;90;p14"/>
          <p:cNvSpPr txBox="1"/>
          <p:nvPr>
            <p:ph idx="1" type="body"/>
          </p:nvPr>
        </p:nvSpPr>
        <p:spPr>
          <a:xfrm>
            <a:off x="1880350" y="2796825"/>
            <a:ext cx="1637100" cy="22236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GB" sz="1500"/>
              <a:t>Brightness,  </a:t>
            </a:r>
            <a:endParaRPr sz="1500"/>
          </a:p>
          <a:p>
            <a:pPr indent="-323850" lvl="0" marL="457200" rtl="0" algn="l">
              <a:spcBef>
                <a:spcPts val="0"/>
              </a:spcBef>
              <a:spcAft>
                <a:spcPts val="0"/>
              </a:spcAft>
              <a:buSzPts val="1500"/>
              <a:buChar char="●"/>
            </a:pPr>
            <a:r>
              <a:rPr lang="en-GB" sz="1500"/>
              <a:t>horizontal flip, </a:t>
            </a:r>
            <a:endParaRPr sz="1500"/>
          </a:p>
          <a:p>
            <a:pPr indent="-323850" lvl="0" marL="457200" rtl="0" algn="l">
              <a:spcBef>
                <a:spcPts val="0"/>
              </a:spcBef>
              <a:spcAft>
                <a:spcPts val="0"/>
              </a:spcAft>
              <a:buSzPts val="1500"/>
              <a:buChar char="●"/>
            </a:pPr>
            <a:r>
              <a:rPr lang="en-GB" sz="1500"/>
              <a:t>rotation, </a:t>
            </a:r>
            <a:endParaRPr sz="1500"/>
          </a:p>
          <a:p>
            <a:pPr indent="-323850" lvl="0" marL="457200" rtl="0" algn="l">
              <a:spcBef>
                <a:spcPts val="0"/>
              </a:spcBef>
              <a:spcAft>
                <a:spcPts val="0"/>
              </a:spcAft>
              <a:buSzPts val="1500"/>
              <a:buChar char="●"/>
            </a:pPr>
            <a:r>
              <a:rPr lang="en-GB" sz="1500"/>
              <a:t>zoom range</a:t>
            </a:r>
            <a:endParaRPr sz="1500"/>
          </a:p>
        </p:txBody>
      </p:sp>
      <p:sp>
        <p:nvSpPr>
          <p:cNvPr id="91" name="Google Shape;91;p14"/>
          <p:cNvSpPr txBox="1"/>
          <p:nvPr>
            <p:ph idx="1" type="body"/>
          </p:nvPr>
        </p:nvSpPr>
        <p:spPr>
          <a:xfrm>
            <a:off x="3682475" y="2796825"/>
            <a:ext cx="1637100" cy="222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Facenet</a:t>
            </a:r>
            <a:endParaRPr/>
          </a:p>
          <a:p>
            <a:pPr indent="-342900" lvl="0" marL="457200" rtl="0" algn="l">
              <a:spcBef>
                <a:spcPts val="0"/>
              </a:spcBef>
              <a:spcAft>
                <a:spcPts val="0"/>
              </a:spcAft>
              <a:buSzPts val="1800"/>
              <a:buChar char="●"/>
            </a:pPr>
            <a:r>
              <a:rPr lang="en-GB"/>
              <a:t>ResNet50</a:t>
            </a:r>
            <a:endParaRPr/>
          </a:p>
        </p:txBody>
      </p:sp>
      <p:sp>
        <p:nvSpPr>
          <p:cNvPr id="92" name="Google Shape;92;p14"/>
          <p:cNvSpPr txBox="1"/>
          <p:nvPr>
            <p:ph idx="1" type="body"/>
          </p:nvPr>
        </p:nvSpPr>
        <p:spPr>
          <a:xfrm>
            <a:off x="5484600" y="2796825"/>
            <a:ext cx="1637100" cy="2223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KNN</a:t>
            </a:r>
            <a:endParaRPr sz="1600"/>
          </a:p>
          <a:p>
            <a:pPr indent="-330200" lvl="0" marL="457200" rtl="0" algn="l">
              <a:spcBef>
                <a:spcPts val="0"/>
              </a:spcBef>
              <a:spcAft>
                <a:spcPts val="0"/>
              </a:spcAft>
              <a:buSzPts val="1600"/>
              <a:buChar char="●"/>
            </a:pPr>
            <a:r>
              <a:rPr lang="en-GB" sz="1600"/>
              <a:t>SVM</a:t>
            </a:r>
            <a:endParaRPr sz="1600"/>
          </a:p>
          <a:p>
            <a:pPr indent="-330200" lvl="0" marL="457200" rtl="0" algn="l">
              <a:spcBef>
                <a:spcPts val="0"/>
              </a:spcBef>
              <a:spcAft>
                <a:spcPts val="0"/>
              </a:spcAft>
              <a:buSzPts val="1600"/>
              <a:buChar char="●"/>
            </a:pPr>
            <a:r>
              <a:rPr lang="en-GB" sz="1600"/>
              <a:t>Bayesian</a:t>
            </a:r>
            <a:endParaRPr sz="1600"/>
          </a:p>
          <a:p>
            <a:pPr indent="-330200" lvl="0" marL="457200" rtl="0" algn="l">
              <a:spcBef>
                <a:spcPts val="0"/>
              </a:spcBef>
              <a:spcAft>
                <a:spcPts val="0"/>
              </a:spcAft>
              <a:buSzPts val="1600"/>
              <a:buChar char="●"/>
            </a:pPr>
            <a:r>
              <a:rPr lang="en-GB" sz="1600"/>
              <a:t>Decision Tree</a:t>
            </a:r>
            <a:endParaRPr sz="1600"/>
          </a:p>
        </p:txBody>
      </p:sp>
      <p:sp>
        <p:nvSpPr>
          <p:cNvPr id="93" name="Google Shape;93;p14"/>
          <p:cNvSpPr txBox="1"/>
          <p:nvPr>
            <p:ph idx="1" type="body"/>
          </p:nvPr>
        </p:nvSpPr>
        <p:spPr>
          <a:xfrm>
            <a:off x="7286725" y="2796825"/>
            <a:ext cx="1637100" cy="2223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GB" sz="1600"/>
              <a:t>Accuracy</a:t>
            </a:r>
            <a:endParaRPr sz="1600"/>
          </a:p>
          <a:p>
            <a:pPr indent="-330200" lvl="0" marL="457200" rtl="0" algn="l">
              <a:spcBef>
                <a:spcPts val="0"/>
              </a:spcBef>
              <a:spcAft>
                <a:spcPts val="0"/>
              </a:spcAft>
              <a:buSzPts val="1600"/>
              <a:buChar char="●"/>
            </a:pPr>
            <a:r>
              <a:rPr lang="en-GB" sz="1600"/>
              <a:t>Precision</a:t>
            </a:r>
            <a:endParaRPr sz="1600"/>
          </a:p>
          <a:p>
            <a:pPr indent="-330200" lvl="0" marL="457200" rtl="0" algn="l">
              <a:spcBef>
                <a:spcPts val="0"/>
              </a:spcBef>
              <a:spcAft>
                <a:spcPts val="0"/>
              </a:spcAft>
              <a:buSzPts val="1600"/>
              <a:buChar char="●"/>
            </a:pPr>
            <a:r>
              <a:rPr lang="en-GB" sz="1600"/>
              <a:t>Recall </a:t>
            </a:r>
            <a:endParaRPr sz="1600"/>
          </a:p>
          <a:p>
            <a:pPr indent="-330200" lvl="0" marL="457200" rtl="0" algn="l">
              <a:spcBef>
                <a:spcPts val="0"/>
              </a:spcBef>
              <a:spcAft>
                <a:spcPts val="0"/>
              </a:spcAft>
              <a:buSzPts val="1600"/>
              <a:buChar char="●"/>
            </a:pPr>
            <a:r>
              <a:rPr lang="en-GB" sz="1600"/>
              <a:t>F1 Score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t>Summary</a:t>
            </a:r>
            <a:endParaRPr sz="3600"/>
          </a:p>
        </p:txBody>
      </p:sp>
      <p:sp>
        <p:nvSpPr>
          <p:cNvPr id="371" name="Google Shape;371;p32"/>
          <p:cNvSpPr txBox="1"/>
          <p:nvPr>
            <p:ph idx="1" type="body"/>
          </p:nvPr>
        </p:nvSpPr>
        <p:spPr>
          <a:xfrm>
            <a:off x="4521575" y="1919075"/>
            <a:ext cx="4438500" cy="3144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0D0D0D"/>
              </a:buClr>
              <a:buSzPts val="1200"/>
              <a:buChar char="●"/>
            </a:pPr>
            <a:r>
              <a:rPr lang="en-GB" sz="1200">
                <a:solidFill>
                  <a:srgbClr val="0D0D0D"/>
                </a:solidFill>
                <a:highlight>
                  <a:srgbClr val="FFFFFF"/>
                </a:highlight>
              </a:rPr>
              <a:t>LDA's ability to maximize class separability and minimize within-class variance further enhances the quality of the features for classification tasks.</a:t>
            </a:r>
            <a:endParaRPr sz="1200">
              <a:solidFill>
                <a:srgbClr val="0D0D0D"/>
              </a:solidFill>
              <a:highlight>
                <a:srgbClr val="FFFFFF"/>
              </a:highlight>
            </a:endParaRPr>
          </a:p>
          <a:p>
            <a:pPr indent="0" lvl="0" marL="457200" rtl="0" algn="l">
              <a:spcBef>
                <a:spcPts val="0"/>
              </a:spcBef>
              <a:spcAft>
                <a:spcPts val="0"/>
              </a:spcAft>
              <a:buNone/>
            </a:pPr>
            <a:r>
              <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GB" sz="1200">
                <a:solidFill>
                  <a:srgbClr val="0D0D0D"/>
                </a:solidFill>
                <a:highlight>
                  <a:srgbClr val="FFFFFF"/>
                </a:highlight>
              </a:rPr>
              <a:t>FaceNet appears to outperform ResNet50 for face recognition tasks, likely due to its specialized training for generating discriminative face embeddings</a:t>
            </a:r>
            <a:endParaRPr sz="1200">
              <a:solidFill>
                <a:srgbClr val="0D0D0D"/>
              </a:solidFill>
              <a:highlight>
                <a:srgbClr val="FFFFFF"/>
              </a:highlight>
            </a:endParaRPr>
          </a:p>
          <a:p>
            <a:pPr indent="0" lvl="0" marL="457200" rtl="0" algn="l">
              <a:spcBef>
                <a:spcPts val="0"/>
              </a:spcBef>
              <a:spcAft>
                <a:spcPts val="0"/>
              </a:spcAft>
              <a:buNone/>
            </a:pPr>
            <a:r>
              <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GB" sz="1200">
                <a:solidFill>
                  <a:srgbClr val="0D0D0D"/>
                </a:solidFill>
                <a:highlight>
                  <a:srgbClr val="FFFFFF"/>
                </a:highlight>
              </a:rPr>
              <a:t>Importance of careful preprocessing and feature engineering</a:t>
            </a:r>
            <a:endParaRPr sz="1200">
              <a:solidFill>
                <a:srgbClr val="0D0D0D"/>
              </a:solidFill>
              <a:highlight>
                <a:srgbClr val="FFFFFF"/>
              </a:highlight>
            </a:endParaRPr>
          </a:p>
          <a:p>
            <a:pPr indent="0" lvl="0" marL="457200" rtl="0" algn="l">
              <a:spcBef>
                <a:spcPts val="0"/>
              </a:spcBef>
              <a:spcAft>
                <a:spcPts val="0"/>
              </a:spcAft>
              <a:buNone/>
            </a:pPr>
            <a:r>
              <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GB" sz="1200">
                <a:solidFill>
                  <a:srgbClr val="0D0D0D"/>
                </a:solidFill>
                <a:highlight>
                  <a:srgbClr val="FFFFFF"/>
                </a:highlight>
              </a:rPr>
              <a:t>Right combination of techniques and hyperparameter tuning</a:t>
            </a:r>
            <a:endParaRPr sz="1200">
              <a:solidFill>
                <a:srgbClr val="0D0D0D"/>
              </a:solidFill>
              <a:highlight>
                <a:srgbClr val="FFFFFF"/>
              </a:highlight>
            </a:endParaRPr>
          </a:p>
          <a:p>
            <a:pPr indent="0" lvl="0" marL="0" rtl="0" algn="l">
              <a:spcBef>
                <a:spcPts val="0"/>
              </a:spcBef>
              <a:spcAft>
                <a:spcPts val="0"/>
              </a:spcAft>
              <a:buNone/>
            </a:pPr>
            <a:r>
              <a:t/>
            </a:r>
            <a:endParaRPr sz="1200">
              <a:solidFill>
                <a:srgbClr val="0D0D0D"/>
              </a:solidFill>
              <a:highlight>
                <a:srgbClr val="FFFFFF"/>
              </a:highlight>
            </a:endParaRPr>
          </a:p>
        </p:txBody>
      </p:sp>
      <p:sp>
        <p:nvSpPr>
          <p:cNvPr id="372" name="Google Shape;372;p32"/>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pic>
        <p:nvPicPr>
          <p:cNvPr id="373" name="Google Shape;373;p32"/>
          <p:cNvPicPr preferRelativeResize="0"/>
          <p:nvPr/>
        </p:nvPicPr>
        <p:blipFill>
          <a:blip r:embed="rId3">
            <a:alphaModFix/>
          </a:blip>
          <a:stretch>
            <a:fillRect/>
          </a:stretch>
        </p:blipFill>
        <p:spPr>
          <a:xfrm>
            <a:off x="369350" y="2066413"/>
            <a:ext cx="3437426" cy="2849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t>Task Distribution</a:t>
            </a:r>
            <a:endParaRPr sz="3600"/>
          </a:p>
        </p:txBody>
      </p:sp>
      <p:sp>
        <p:nvSpPr>
          <p:cNvPr id="379" name="Google Shape;379;p33"/>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graphicFrame>
        <p:nvGraphicFramePr>
          <p:cNvPr id="380" name="Google Shape;380;p33"/>
          <p:cNvGraphicFramePr/>
          <p:nvPr/>
        </p:nvGraphicFramePr>
        <p:xfrm>
          <a:off x="824575" y="1849163"/>
          <a:ext cx="3000000" cy="3000000"/>
        </p:xfrm>
        <a:graphic>
          <a:graphicData uri="http://schemas.openxmlformats.org/drawingml/2006/table">
            <a:tbl>
              <a:tblPr>
                <a:noFill/>
                <a:tableStyleId>{CAFE4A89-6CC8-4CDC-A9D2-5B9F6470D9E8}</a:tableStyleId>
              </a:tblPr>
              <a:tblGrid>
                <a:gridCol w="3747425"/>
                <a:gridCol w="3747425"/>
              </a:tblGrid>
              <a:tr h="759625">
                <a:tc>
                  <a:txBody>
                    <a:bodyPr/>
                    <a:lstStyle/>
                    <a:p>
                      <a:pPr indent="0" lvl="0" marL="0" rtl="0" algn="l">
                        <a:spcBef>
                          <a:spcPts val="0"/>
                        </a:spcBef>
                        <a:spcAft>
                          <a:spcPts val="0"/>
                        </a:spcAft>
                        <a:buNone/>
                      </a:pPr>
                      <a:r>
                        <a:rPr lang="en-GB"/>
                        <a:t>Sai Revanth Sivaraju</a:t>
                      </a:r>
                      <a:endParaRPr/>
                    </a:p>
                  </a:txBody>
                  <a:tcPr marT="91425" marB="91425" marR="91425" marL="91425"/>
                </a:tc>
                <a:tc>
                  <a:txBody>
                    <a:bodyPr/>
                    <a:lstStyle/>
                    <a:p>
                      <a:pPr indent="0" lvl="0" marL="0" rtl="0" algn="l">
                        <a:spcBef>
                          <a:spcPts val="0"/>
                        </a:spcBef>
                        <a:spcAft>
                          <a:spcPts val="0"/>
                        </a:spcAft>
                        <a:buNone/>
                      </a:pPr>
                      <a:r>
                        <a:rPr lang="en-GB"/>
                        <a:t>Data Curation, Data Augmentation + MTCNN+ Experimenting with raw data, PCA, LDA, PCA+LDA without facenet, Fine tuning</a:t>
                      </a:r>
                      <a:endParaRPr/>
                    </a:p>
                    <a:p>
                      <a:pPr indent="0" lvl="0" marL="0" rtl="0" algn="l">
                        <a:spcBef>
                          <a:spcPts val="0"/>
                        </a:spcBef>
                        <a:spcAft>
                          <a:spcPts val="0"/>
                        </a:spcAft>
                        <a:buNone/>
                      </a:pPr>
                      <a:r>
                        <a:t/>
                      </a:r>
                      <a:endParaRPr/>
                    </a:p>
                  </a:txBody>
                  <a:tcPr marT="91425" marB="91425" marR="91425" marL="91425"/>
                </a:tc>
              </a:tr>
              <a:tr h="716175">
                <a:tc>
                  <a:txBody>
                    <a:bodyPr/>
                    <a:lstStyle/>
                    <a:p>
                      <a:pPr indent="0" lvl="0" marL="0" rtl="0" algn="l">
                        <a:spcBef>
                          <a:spcPts val="0"/>
                        </a:spcBef>
                        <a:spcAft>
                          <a:spcPts val="0"/>
                        </a:spcAft>
                        <a:buNone/>
                      </a:pPr>
                      <a:r>
                        <a:rPr lang="en-GB"/>
                        <a:t>Vamsi Krishna Satyasi</a:t>
                      </a:r>
                      <a:endParaRPr/>
                    </a:p>
                  </a:txBody>
                  <a:tcPr marT="91425" marB="91425" marR="91425" marL="91425"/>
                </a:tc>
                <a:tc>
                  <a:txBody>
                    <a:bodyPr/>
                    <a:lstStyle/>
                    <a:p>
                      <a:pPr indent="0" lvl="0" marL="0" rtl="0" algn="l">
                        <a:spcBef>
                          <a:spcPts val="0"/>
                        </a:spcBef>
                        <a:spcAft>
                          <a:spcPts val="0"/>
                        </a:spcAft>
                        <a:buNone/>
                      </a:pPr>
                      <a:r>
                        <a:rPr lang="en-GB"/>
                        <a:t>Data Curation,Data Augmentation + Experimenting with Facenet, PCA+LDA, Fine tuning</a:t>
                      </a:r>
                      <a:endParaRPr/>
                    </a:p>
                  </a:txBody>
                  <a:tcPr marT="91425" marB="91425" marR="91425" marL="91425"/>
                </a:tc>
              </a:tr>
              <a:tr h="716175">
                <a:tc>
                  <a:txBody>
                    <a:bodyPr/>
                    <a:lstStyle/>
                    <a:p>
                      <a:pPr indent="0" lvl="0" marL="0" rtl="0" algn="l">
                        <a:spcBef>
                          <a:spcPts val="0"/>
                        </a:spcBef>
                        <a:spcAft>
                          <a:spcPts val="0"/>
                        </a:spcAft>
                        <a:buNone/>
                      </a:pPr>
                      <a:r>
                        <a:rPr lang="en-GB"/>
                        <a:t>Rajashekar Vennavelli</a:t>
                      </a:r>
                      <a:endParaRPr/>
                    </a:p>
                  </a:txBody>
                  <a:tcPr marT="91425" marB="91425" marR="91425" marL="91425"/>
                </a:tc>
                <a:tc>
                  <a:txBody>
                    <a:bodyPr/>
                    <a:lstStyle/>
                    <a:p>
                      <a:pPr indent="0" lvl="0" marL="0" rtl="0" algn="l">
                        <a:spcBef>
                          <a:spcPts val="0"/>
                        </a:spcBef>
                        <a:spcAft>
                          <a:spcPts val="0"/>
                        </a:spcAft>
                        <a:buNone/>
                      </a:pPr>
                      <a:r>
                        <a:rPr lang="en-GB"/>
                        <a:t>Data Curation, Data Augmentation + ResNet50,PCA+LDA + Fine tuning</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3600"/>
              <a:t>References</a:t>
            </a:r>
            <a:endParaRPr sz="3600"/>
          </a:p>
        </p:txBody>
      </p:sp>
      <p:sp>
        <p:nvSpPr>
          <p:cNvPr id="386" name="Google Shape;386;p34"/>
          <p:cNvSpPr txBox="1"/>
          <p:nvPr>
            <p:ph idx="1" type="body"/>
          </p:nvPr>
        </p:nvSpPr>
        <p:spPr>
          <a:xfrm>
            <a:off x="200675" y="1919075"/>
            <a:ext cx="8759400" cy="314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GB" u="sng">
                <a:solidFill>
                  <a:srgbClr val="000000"/>
                </a:solidFill>
              </a:rPr>
              <a:t>https://medium.com/@saranshrajput/face-detection-using-mtcnn-f3948e5d1acb </a:t>
            </a:r>
            <a:endParaRPr u="sng">
              <a:solidFill>
                <a:srgbClr val="000000"/>
              </a:solidFill>
            </a:endParaRPr>
          </a:p>
          <a:p>
            <a:pPr indent="0" lvl="0" marL="457200" rtl="0" algn="l">
              <a:spcBef>
                <a:spcPts val="0"/>
              </a:spcBef>
              <a:spcAft>
                <a:spcPts val="0"/>
              </a:spcAft>
              <a:buNone/>
            </a:pPr>
            <a:r>
              <a:t/>
            </a:r>
            <a:endParaRPr u="sng">
              <a:solidFill>
                <a:srgbClr val="000000"/>
              </a:solidFill>
            </a:endParaRPr>
          </a:p>
          <a:p>
            <a:pPr indent="-342900" lvl="0" marL="457200" rtl="0" algn="l">
              <a:spcBef>
                <a:spcPts val="0"/>
              </a:spcBef>
              <a:spcAft>
                <a:spcPts val="0"/>
              </a:spcAft>
              <a:buClr>
                <a:srgbClr val="000000"/>
              </a:buClr>
              <a:buSzPts val="1800"/>
              <a:buChar char="●"/>
            </a:pPr>
            <a:r>
              <a:rPr lang="en-GB" u="sng">
                <a:solidFill>
                  <a:srgbClr val="000000"/>
                </a:solidFill>
              </a:rPr>
              <a:t>https://medium.com/@nitishkundu1993/exploring-resnet50-an-in-depth-look-at-the-model-architecture-and-code-implementation-d8d8fa67e46f </a:t>
            </a:r>
            <a:endParaRPr u="sng">
              <a:solidFill>
                <a:srgbClr val="000000"/>
              </a:solidFill>
            </a:endParaRPr>
          </a:p>
          <a:p>
            <a:pPr indent="0" lvl="0" marL="457200" rtl="0" algn="l">
              <a:spcBef>
                <a:spcPts val="0"/>
              </a:spcBef>
              <a:spcAft>
                <a:spcPts val="0"/>
              </a:spcAft>
              <a:buNone/>
            </a:pPr>
            <a:r>
              <a:t/>
            </a:r>
            <a:endParaRPr u="sng">
              <a:solidFill>
                <a:srgbClr val="000000"/>
              </a:solidFill>
            </a:endParaRPr>
          </a:p>
          <a:p>
            <a:pPr indent="-342900" lvl="0" marL="457200" rtl="0" algn="l">
              <a:spcBef>
                <a:spcPts val="0"/>
              </a:spcBef>
              <a:spcAft>
                <a:spcPts val="0"/>
              </a:spcAft>
              <a:buClr>
                <a:srgbClr val="000000"/>
              </a:buClr>
              <a:buSzPts val="1800"/>
              <a:buChar char="●"/>
            </a:pPr>
            <a:r>
              <a:rPr lang="en-GB" u="sng">
                <a:solidFill>
                  <a:srgbClr val="000000"/>
                </a:solidFill>
              </a:rPr>
              <a:t>https://medium.com/@culuma/face-recognition-with-facenet-and-mtcnn-11e77240adb6</a:t>
            </a:r>
            <a:r>
              <a:rPr lang="en-GB">
                <a:solidFill>
                  <a:srgbClr val="000000"/>
                </a:solidFill>
              </a:rPr>
              <a:t> </a:t>
            </a:r>
            <a:endParaRPr>
              <a:solidFill>
                <a:srgbClr val="000000"/>
              </a:solidFill>
            </a:endParaRPr>
          </a:p>
        </p:txBody>
      </p:sp>
      <p:sp>
        <p:nvSpPr>
          <p:cNvPr id="387" name="Google Shape;387;p34"/>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Any Questions? 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Data Curation</a:t>
            </a:r>
            <a:endParaRPr/>
          </a:p>
        </p:txBody>
      </p:sp>
      <p:sp>
        <p:nvSpPr>
          <p:cNvPr id="99" name="Google Shape;99;p15"/>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00" name="Google Shape;100;p15"/>
          <p:cNvSpPr txBox="1"/>
          <p:nvPr>
            <p:ph idx="1" type="body"/>
          </p:nvPr>
        </p:nvSpPr>
        <p:spPr>
          <a:xfrm>
            <a:off x="471900" y="1802475"/>
            <a:ext cx="8460900" cy="2826900"/>
          </a:xfrm>
          <a:prstGeom prst="rect">
            <a:avLst/>
          </a:prstGeom>
        </p:spPr>
        <p:txBody>
          <a:bodyPr anchorCtr="0" anchor="t" bIns="91425" lIns="91425" spcFirstLastPara="1" rIns="91425" wrap="square" tIns="91425">
            <a:noAutofit/>
          </a:bodyPr>
          <a:lstStyle/>
          <a:p>
            <a:pPr indent="0" lvl="0" marL="457200" rtl="0" algn="l">
              <a:spcBef>
                <a:spcPts val="1500"/>
              </a:spcBef>
              <a:spcAft>
                <a:spcPts val="0"/>
              </a:spcAft>
              <a:buNone/>
            </a:pPr>
            <a:r>
              <a:rPr lang="en-GB" sz="1200">
                <a:solidFill>
                  <a:srgbClr val="0D0D0D"/>
                </a:solidFill>
                <a:highlight>
                  <a:srgbClr val="FFFFFF"/>
                </a:highlight>
              </a:rPr>
              <a:t>After using MTCNN for face detection and labeling the images, we are grouping </a:t>
            </a:r>
            <a:r>
              <a:rPr lang="en-GB" sz="1200">
                <a:solidFill>
                  <a:srgbClr val="0D0D0D"/>
                </a:solidFill>
                <a:highlight>
                  <a:srgbClr val="FFFFFF"/>
                </a:highlight>
              </a:rPr>
              <a:t>images</a:t>
            </a:r>
            <a:r>
              <a:rPr lang="en-GB" sz="1200">
                <a:solidFill>
                  <a:srgbClr val="0D0D0D"/>
                </a:solidFill>
                <a:highlight>
                  <a:srgbClr val="FFFFFF"/>
                </a:highlight>
              </a:rPr>
              <a:t> of </a:t>
            </a:r>
            <a:r>
              <a:rPr lang="en-GB" sz="1200">
                <a:solidFill>
                  <a:srgbClr val="0D0D0D"/>
                </a:solidFill>
                <a:highlight>
                  <a:srgbClr val="FFFFFF"/>
                </a:highlight>
              </a:rPr>
              <a:t>particular</a:t>
            </a:r>
            <a:r>
              <a:rPr lang="en-GB" sz="1200">
                <a:solidFill>
                  <a:srgbClr val="0D0D0D"/>
                </a:solidFill>
                <a:highlight>
                  <a:srgbClr val="FFFFFF"/>
                </a:highlight>
              </a:rPr>
              <a:t> person under one folder. And the folder name will be the person name. </a:t>
            </a:r>
            <a:endParaRPr sz="1200">
              <a:solidFill>
                <a:srgbClr val="0D0D0D"/>
              </a:solidFill>
              <a:highlight>
                <a:srgbClr val="FFFFFF"/>
              </a:highlight>
            </a:endParaRPr>
          </a:p>
          <a:p>
            <a:pPr indent="0" lvl="0" marL="457200" rtl="0" algn="l">
              <a:spcBef>
                <a:spcPts val="1500"/>
              </a:spcBef>
              <a:spcAft>
                <a:spcPts val="0"/>
              </a:spcAft>
              <a:buNone/>
            </a:pPr>
            <a:r>
              <a:rPr lang="en-GB" sz="1200" u="sng">
                <a:solidFill>
                  <a:srgbClr val="0D0D0D"/>
                </a:solidFill>
                <a:highlight>
                  <a:srgbClr val="FFFFFF"/>
                </a:highlight>
              </a:rPr>
              <a:t>Multi-Task Cascaded Convolutional Networks (MTCNN) algorithm</a:t>
            </a:r>
            <a:endParaRPr sz="1200" u="sng">
              <a:solidFill>
                <a:srgbClr val="0D0D0D"/>
              </a:solidFill>
              <a:highlight>
                <a:srgbClr val="FFFFFF"/>
              </a:highlight>
            </a:endParaRPr>
          </a:p>
          <a:p>
            <a:pPr indent="-304800" lvl="0" marL="457200" rtl="0" algn="l">
              <a:spcBef>
                <a:spcPts val="1500"/>
              </a:spcBef>
              <a:spcAft>
                <a:spcPts val="0"/>
              </a:spcAft>
              <a:buClr>
                <a:srgbClr val="0D0D0D"/>
              </a:buClr>
              <a:buSzPts val="1200"/>
              <a:buChar char="●"/>
            </a:pPr>
            <a:r>
              <a:rPr b="1" lang="en-GB" sz="1200">
                <a:solidFill>
                  <a:srgbClr val="0D0D0D"/>
                </a:solidFill>
                <a:highlight>
                  <a:srgbClr val="FFFFFF"/>
                </a:highlight>
              </a:rPr>
              <a:t>Initial Detection Stage</a:t>
            </a:r>
            <a:r>
              <a:rPr lang="en-GB" sz="1200">
                <a:solidFill>
                  <a:srgbClr val="0D0D0D"/>
                </a:solidFill>
                <a:highlight>
                  <a:srgbClr val="FFFFFF"/>
                </a:highlight>
              </a:rPr>
              <a:t>: Identifies potential faces within the input images.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b="1" lang="en-GB" sz="1200">
                <a:solidFill>
                  <a:srgbClr val="0D0D0D"/>
                </a:solidFill>
                <a:highlight>
                  <a:srgbClr val="FFFFFF"/>
                </a:highlight>
              </a:rPr>
              <a:t>Facial Landmark Localization Stage</a:t>
            </a:r>
            <a:r>
              <a:rPr lang="en-GB" sz="1200">
                <a:solidFill>
                  <a:srgbClr val="0D0D0D"/>
                </a:solidFill>
                <a:highlight>
                  <a:srgbClr val="FFFFFF"/>
                </a:highlight>
              </a:rPr>
              <a:t>: Determines the precise locations of key facial features within the detected faces.</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b="1" lang="en-GB" sz="1200">
                <a:solidFill>
                  <a:srgbClr val="0D0D0D"/>
                </a:solidFill>
                <a:highlight>
                  <a:srgbClr val="FFFFFF"/>
                </a:highlight>
              </a:rPr>
              <a:t>Bounding Box Refinement Stage</a:t>
            </a:r>
            <a:r>
              <a:rPr lang="en-GB" sz="1200">
                <a:solidFill>
                  <a:srgbClr val="0D0D0D"/>
                </a:solidFill>
                <a:highlight>
                  <a:srgbClr val="FFFFFF"/>
                </a:highlight>
              </a:rPr>
              <a:t>: Enhances the accuracy of the face bounding boxes by adjusting their positions and sizes as needed.</a:t>
            </a:r>
            <a:endParaRPr sz="1200">
              <a:solidFill>
                <a:srgbClr val="0D0D0D"/>
              </a:solidFill>
              <a:highlight>
                <a:srgbClr val="FFFFFF"/>
              </a:highlight>
            </a:endParaRPr>
          </a:p>
          <a:p>
            <a:pPr indent="0" lvl="0" marL="0" rtl="0" algn="l">
              <a:spcBef>
                <a:spcPts val="1500"/>
              </a:spcBef>
              <a:spcAft>
                <a:spcPts val="0"/>
              </a:spcAft>
              <a:buNone/>
            </a:pPr>
            <a:r>
              <a:rPr lang="en-GB" sz="1200">
                <a:solidFill>
                  <a:srgbClr val="0D0D0D"/>
                </a:solidFill>
                <a:highlight>
                  <a:srgbClr val="FFFFFF"/>
                </a:highlight>
              </a:rPr>
              <a:t>Other Algorithms which we experimented with : Haar Cascade, Deepface</a:t>
            </a:r>
            <a:endParaRPr sz="1200">
              <a:solidFill>
                <a:srgbClr val="0D0D0D"/>
              </a:solidFill>
              <a:highlight>
                <a:srgbClr val="FFFFFF"/>
              </a:highlight>
            </a:endParaRPr>
          </a:p>
          <a:p>
            <a:pPr indent="0" lvl="0" marL="457200" rtl="0" algn="l">
              <a:spcBef>
                <a:spcPts val="15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Data Augmentation and Label Encoding</a:t>
            </a:r>
            <a:endParaRPr/>
          </a:p>
        </p:txBody>
      </p:sp>
      <p:sp>
        <p:nvSpPr>
          <p:cNvPr id="106" name="Google Shape;106;p16"/>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07" name="Google Shape;107;p16"/>
          <p:cNvSpPr/>
          <p:nvPr/>
        </p:nvSpPr>
        <p:spPr>
          <a:xfrm>
            <a:off x="3536300" y="1793450"/>
            <a:ext cx="1663200" cy="678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Data Augmentation</a:t>
            </a:r>
            <a:endParaRPr>
              <a:latin typeface="Roboto"/>
              <a:ea typeface="Roboto"/>
              <a:cs typeface="Roboto"/>
              <a:sym typeface="Roboto"/>
            </a:endParaRPr>
          </a:p>
        </p:txBody>
      </p:sp>
      <p:sp>
        <p:nvSpPr>
          <p:cNvPr id="108" name="Google Shape;108;p16"/>
          <p:cNvSpPr/>
          <p:nvPr/>
        </p:nvSpPr>
        <p:spPr>
          <a:xfrm>
            <a:off x="562250" y="2744488"/>
            <a:ext cx="1500600" cy="678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Flip</a:t>
            </a:r>
            <a:endParaRPr>
              <a:latin typeface="Roboto"/>
              <a:ea typeface="Roboto"/>
              <a:cs typeface="Roboto"/>
              <a:sym typeface="Roboto"/>
            </a:endParaRPr>
          </a:p>
        </p:txBody>
      </p:sp>
      <p:sp>
        <p:nvSpPr>
          <p:cNvPr id="109" name="Google Shape;109;p16"/>
          <p:cNvSpPr/>
          <p:nvPr/>
        </p:nvSpPr>
        <p:spPr>
          <a:xfrm>
            <a:off x="2948600" y="2758475"/>
            <a:ext cx="1500600" cy="678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Zoom Ratio</a:t>
            </a:r>
            <a:endParaRPr>
              <a:latin typeface="Roboto"/>
              <a:ea typeface="Roboto"/>
              <a:cs typeface="Roboto"/>
              <a:sym typeface="Roboto"/>
            </a:endParaRPr>
          </a:p>
        </p:txBody>
      </p:sp>
      <p:sp>
        <p:nvSpPr>
          <p:cNvPr id="110" name="Google Shape;110;p16"/>
          <p:cNvSpPr/>
          <p:nvPr/>
        </p:nvSpPr>
        <p:spPr>
          <a:xfrm>
            <a:off x="5199500" y="2758475"/>
            <a:ext cx="1469100" cy="678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Rotation</a:t>
            </a:r>
            <a:endParaRPr>
              <a:latin typeface="Roboto"/>
              <a:ea typeface="Roboto"/>
              <a:cs typeface="Roboto"/>
              <a:sym typeface="Roboto"/>
            </a:endParaRPr>
          </a:p>
        </p:txBody>
      </p:sp>
      <p:sp>
        <p:nvSpPr>
          <p:cNvPr id="111" name="Google Shape;111;p16"/>
          <p:cNvSpPr/>
          <p:nvPr/>
        </p:nvSpPr>
        <p:spPr>
          <a:xfrm>
            <a:off x="7169925" y="2744500"/>
            <a:ext cx="1439700" cy="678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Brightness</a:t>
            </a:r>
            <a:endParaRPr>
              <a:latin typeface="Roboto"/>
              <a:ea typeface="Roboto"/>
              <a:cs typeface="Roboto"/>
              <a:sym typeface="Roboto"/>
            </a:endParaRPr>
          </a:p>
        </p:txBody>
      </p:sp>
      <p:sp>
        <p:nvSpPr>
          <p:cNvPr id="112" name="Google Shape;112;p16"/>
          <p:cNvSpPr/>
          <p:nvPr/>
        </p:nvSpPr>
        <p:spPr>
          <a:xfrm>
            <a:off x="578000" y="3774950"/>
            <a:ext cx="1469100" cy="441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Horizontal Flip</a:t>
            </a:r>
            <a:endParaRPr>
              <a:latin typeface="Roboto"/>
              <a:ea typeface="Roboto"/>
              <a:cs typeface="Roboto"/>
              <a:sym typeface="Roboto"/>
            </a:endParaRPr>
          </a:p>
        </p:txBody>
      </p:sp>
      <p:cxnSp>
        <p:nvCxnSpPr>
          <p:cNvPr id="113" name="Google Shape;113;p16"/>
          <p:cNvCxnSpPr>
            <a:stCxn id="108" idx="2"/>
            <a:endCxn id="112" idx="0"/>
          </p:cNvCxnSpPr>
          <p:nvPr/>
        </p:nvCxnSpPr>
        <p:spPr>
          <a:xfrm>
            <a:off x="1312550" y="3422488"/>
            <a:ext cx="0" cy="3525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6"/>
          <p:cNvCxnSpPr>
            <a:stCxn id="107" idx="1"/>
            <a:endCxn id="108" idx="0"/>
          </p:cNvCxnSpPr>
          <p:nvPr/>
        </p:nvCxnSpPr>
        <p:spPr>
          <a:xfrm flipH="1">
            <a:off x="1312400" y="2132450"/>
            <a:ext cx="2223900" cy="6120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6"/>
          <p:cNvCxnSpPr>
            <a:stCxn id="107" idx="2"/>
            <a:endCxn id="109" idx="0"/>
          </p:cNvCxnSpPr>
          <p:nvPr/>
        </p:nvCxnSpPr>
        <p:spPr>
          <a:xfrm flipH="1">
            <a:off x="3698900" y="2471450"/>
            <a:ext cx="669000" cy="2871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6"/>
          <p:cNvCxnSpPr>
            <a:stCxn id="107" idx="2"/>
            <a:endCxn id="110" idx="0"/>
          </p:cNvCxnSpPr>
          <p:nvPr/>
        </p:nvCxnSpPr>
        <p:spPr>
          <a:xfrm>
            <a:off x="4367900" y="2471450"/>
            <a:ext cx="1566300" cy="2871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6"/>
          <p:cNvCxnSpPr>
            <a:stCxn id="107" idx="3"/>
            <a:endCxn id="111" idx="0"/>
          </p:cNvCxnSpPr>
          <p:nvPr/>
        </p:nvCxnSpPr>
        <p:spPr>
          <a:xfrm>
            <a:off x="5199500" y="2132450"/>
            <a:ext cx="2690400" cy="6120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6"/>
          <p:cNvSpPr txBox="1"/>
          <p:nvPr>
            <p:ph idx="1" type="body"/>
          </p:nvPr>
        </p:nvSpPr>
        <p:spPr>
          <a:xfrm>
            <a:off x="3682475" y="3637500"/>
            <a:ext cx="4927200" cy="13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Initial Dataset : 274</a:t>
            </a:r>
            <a:endParaRPr/>
          </a:p>
          <a:p>
            <a:pPr indent="0" lvl="0" marL="0" rtl="0" algn="l">
              <a:spcBef>
                <a:spcPts val="0"/>
              </a:spcBef>
              <a:spcAft>
                <a:spcPts val="0"/>
              </a:spcAft>
              <a:buNone/>
            </a:pPr>
            <a:r>
              <a:rPr lang="en-GB"/>
              <a:t>Augmented</a:t>
            </a:r>
            <a:r>
              <a:rPr lang="en-GB"/>
              <a:t> Dataset : 1644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Data Augmentation and Label Encoding</a:t>
            </a:r>
            <a:endParaRPr/>
          </a:p>
        </p:txBody>
      </p:sp>
      <p:sp>
        <p:nvSpPr>
          <p:cNvPr id="124" name="Google Shape;124;p17"/>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pic>
        <p:nvPicPr>
          <p:cNvPr id="125" name="Google Shape;125;p17"/>
          <p:cNvPicPr preferRelativeResize="0"/>
          <p:nvPr/>
        </p:nvPicPr>
        <p:blipFill>
          <a:blip r:embed="rId3">
            <a:alphaModFix/>
          </a:blip>
          <a:stretch>
            <a:fillRect/>
          </a:stretch>
        </p:blipFill>
        <p:spPr>
          <a:xfrm>
            <a:off x="388525" y="2571750"/>
            <a:ext cx="1046200" cy="1245000"/>
          </a:xfrm>
          <a:prstGeom prst="rect">
            <a:avLst/>
          </a:prstGeom>
          <a:noFill/>
          <a:ln>
            <a:noFill/>
          </a:ln>
        </p:spPr>
      </p:pic>
      <p:pic>
        <p:nvPicPr>
          <p:cNvPr id="126" name="Google Shape;126;p17"/>
          <p:cNvPicPr preferRelativeResize="0"/>
          <p:nvPr/>
        </p:nvPicPr>
        <p:blipFill>
          <a:blip r:embed="rId4">
            <a:alphaModFix/>
          </a:blip>
          <a:stretch>
            <a:fillRect/>
          </a:stretch>
        </p:blipFill>
        <p:spPr>
          <a:xfrm>
            <a:off x="2594250" y="1963675"/>
            <a:ext cx="1020492" cy="1245000"/>
          </a:xfrm>
          <a:prstGeom prst="rect">
            <a:avLst/>
          </a:prstGeom>
          <a:noFill/>
          <a:ln>
            <a:noFill/>
          </a:ln>
        </p:spPr>
      </p:pic>
      <p:pic>
        <p:nvPicPr>
          <p:cNvPr id="127" name="Google Shape;127;p17"/>
          <p:cNvPicPr preferRelativeResize="0"/>
          <p:nvPr/>
        </p:nvPicPr>
        <p:blipFill>
          <a:blip r:embed="rId5">
            <a:alphaModFix/>
          </a:blip>
          <a:stretch>
            <a:fillRect/>
          </a:stretch>
        </p:blipFill>
        <p:spPr>
          <a:xfrm>
            <a:off x="3891550" y="1950250"/>
            <a:ext cx="1046200" cy="1271843"/>
          </a:xfrm>
          <a:prstGeom prst="rect">
            <a:avLst/>
          </a:prstGeom>
          <a:noFill/>
          <a:ln>
            <a:noFill/>
          </a:ln>
        </p:spPr>
      </p:pic>
      <p:pic>
        <p:nvPicPr>
          <p:cNvPr id="128" name="Google Shape;128;p17"/>
          <p:cNvPicPr preferRelativeResize="0"/>
          <p:nvPr/>
        </p:nvPicPr>
        <p:blipFill>
          <a:blip r:embed="rId6">
            <a:alphaModFix/>
          </a:blip>
          <a:stretch>
            <a:fillRect/>
          </a:stretch>
        </p:blipFill>
        <p:spPr>
          <a:xfrm rot="10800000">
            <a:off x="5180213" y="1983225"/>
            <a:ext cx="994850" cy="1205900"/>
          </a:xfrm>
          <a:prstGeom prst="rect">
            <a:avLst/>
          </a:prstGeom>
          <a:noFill/>
          <a:ln>
            <a:noFill/>
          </a:ln>
        </p:spPr>
      </p:pic>
      <p:pic>
        <p:nvPicPr>
          <p:cNvPr id="129" name="Google Shape;129;p17"/>
          <p:cNvPicPr preferRelativeResize="0"/>
          <p:nvPr/>
        </p:nvPicPr>
        <p:blipFill>
          <a:blip r:embed="rId7">
            <a:alphaModFix/>
          </a:blip>
          <a:stretch>
            <a:fillRect/>
          </a:stretch>
        </p:blipFill>
        <p:spPr>
          <a:xfrm rot="10800000">
            <a:off x="6458800" y="1983825"/>
            <a:ext cx="985675" cy="1204700"/>
          </a:xfrm>
          <a:prstGeom prst="rect">
            <a:avLst/>
          </a:prstGeom>
          <a:noFill/>
          <a:ln>
            <a:noFill/>
          </a:ln>
        </p:spPr>
      </p:pic>
      <p:pic>
        <p:nvPicPr>
          <p:cNvPr id="130" name="Google Shape;130;p17"/>
          <p:cNvPicPr preferRelativeResize="0"/>
          <p:nvPr/>
        </p:nvPicPr>
        <p:blipFill>
          <a:blip r:embed="rId8">
            <a:alphaModFix/>
          </a:blip>
          <a:stretch>
            <a:fillRect/>
          </a:stretch>
        </p:blipFill>
        <p:spPr>
          <a:xfrm rot="10800000">
            <a:off x="7740525" y="1998876"/>
            <a:ext cx="994850" cy="1213710"/>
          </a:xfrm>
          <a:prstGeom prst="rect">
            <a:avLst/>
          </a:prstGeom>
          <a:noFill/>
          <a:ln>
            <a:noFill/>
          </a:ln>
        </p:spPr>
      </p:pic>
      <p:pic>
        <p:nvPicPr>
          <p:cNvPr id="131" name="Google Shape;131;p17"/>
          <p:cNvPicPr preferRelativeResize="0"/>
          <p:nvPr/>
        </p:nvPicPr>
        <p:blipFill>
          <a:blip r:embed="rId9">
            <a:alphaModFix/>
          </a:blip>
          <a:stretch>
            <a:fillRect/>
          </a:stretch>
        </p:blipFill>
        <p:spPr>
          <a:xfrm>
            <a:off x="7771226" y="3413863"/>
            <a:ext cx="985675" cy="1234574"/>
          </a:xfrm>
          <a:prstGeom prst="rect">
            <a:avLst/>
          </a:prstGeom>
          <a:noFill/>
          <a:ln>
            <a:noFill/>
          </a:ln>
        </p:spPr>
      </p:pic>
      <p:pic>
        <p:nvPicPr>
          <p:cNvPr id="132" name="Google Shape;132;p17"/>
          <p:cNvPicPr preferRelativeResize="0"/>
          <p:nvPr/>
        </p:nvPicPr>
        <p:blipFill>
          <a:blip r:embed="rId10">
            <a:alphaModFix/>
          </a:blip>
          <a:stretch>
            <a:fillRect/>
          </a:stretch>
        </p:blipFill>
        <p:spPr>
          <a:xfrm rot="10800000">
            <a:off x="2585400" y="3401750"/>
            <a:ext cx="1038200" cy="1231600"/>
          </a:xfrm>
          <a:prstGeom prst="rect">
            <a:avLst/>
          </a:prstGeom>
          <a:noFill/>
          <a:ln>
            <a:noFill/>
          </a:ln>
        </p:spPr>
      </p:pic>
      <p:pic>
        <p:nvPicPr>
          <p:cNvPr id="133" name="Google Shape;133;p17"/>
          <p:cNvPicPr preferRelativeResize="0"/>
          <p:nvPr/>
        </p:nvPicPr>
        <p:blipFill>
          <a:blip r:embed="rId11">
            <a:alphaModFix/>
          </a:blip>
          <a:stretch>
            <a:fillRect/>
          </a:stretch>
        </p:blipFill>
        <p:spPr>
          <a:xfrm>
            <a:off x="3876522" y="3401750"/>
            <a:ext cx="994850" cy="1258800"/>
          </a:xfrm>
          <a:prstGeom prst="rect">
            <a:avLst/>
          </a:prstGeom>
          <a:noFill/>
          <a:ln>
            <a:noFill/>
          </a:ln>
        </p:spPr>
      </p:pic>
      <p:pic>
        <p:nvPicPr>
          <p:cNvPr id="134" name="Google Shape;134;p17"/>
          <p:cNvPicPr preferRelativeResize="0"/>
          <p:nvPr/>
        </p:nvPicPr>
        <p:blipFill>
          <a:blip r:embed="rId12">
            <a:alphaModFix/>
          </a:blip>
          <a:stretch>
            <a:fillRect/>
          </a:stretch>
        </p:blipFill>
        <p:spPr>
          <a:xfrm rot="10800000">
            <a:off x="5166413" y="3388751"/>
            <a:ext cx="1022475" cy="1257600"/>
          </a:xfrm>
          <a:prstGeom prst="rect">
            <a:avLst/>
          </a:prstGeom>
          <a:noFill/>
          <a:ln>
            <a:noFill/>
          </a:ln>
        </p:spPr>
      </p:pic>
      <p:pic>
        <p:nvPicPr>
          <p:cNvPr id="135" name="Google Shape;135;p17"/>
          <p:cNvPicPr preferRelativeResize="0"/>
          <p:nvPr/>
        </p:nvPicPr>
        <p:blipFill>
          <a:blip r:embed="rId13">
            <a:alphaModFix/>
          </a:blip>
          <a:stretch>
            <a:fillRect/>
          </a:stretch>
        </p:blipFill>
        <p:spPr>
          <a:xfrm rot="10800000">
            <a:off x="6458800" y="3401750"/>
            <a:ext cx="1042525" cy="1253150"/>
          </a:xfrm>
          <a:prstGeom prst="rect">
            <a:avLst/>
          </a:prstGeom>
          <a:noFill/>
          <a:ln>
            <a:noFill/>
          </a:ln>
        </p:spPr>
      </p:pic>
      <p:pic>
        <p:nvPicPr>
          <p:cNvPr id="136" name="Google Shape;136;p17"/>
          <p:cNvPicPr preferRelativeResize="0"/>
          <p:nvPr/>
        </p:nvPicPr>
        <p:blipFill>
          <a:blip r:embed="rId14">
            <a:alphaModFix/>
          </a:blip>
          <a:stretch>
            <a:fillRect/>
          </a:stretch>
        </p:blipFill>
        <p:spPr>
          <a:xfrm>
            <a:off x="1654700" y="2910525"/>
            <a:ext cx="567450" cy="56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MTCNN: </a:t>
            </a:r>
            <a:r>
              <a:rPr lang="en-GB" sz="2400">
                <a:solidFill>
                  <a:srgbClr val="0D0D0D"/>
                </a:solidFill>
                <a:highlight>
                  <a:srgbClr val="FFFFFF"/>
                </a:highlight>
              </a:rPr>
              <a:t>Multi-task Cascaded Convolutional Networks</a:t>
            </a:r>
            <a:endParaRPr sz="4400"/>
          </a:p>
        </p:txBody>
      </p:sp>
      <p:sp>
        <p:nvSpPr>
          <p:cNvPr id="142" name="Google Shape;142;p18"/>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pic>
        <p:nvPicPr>
          <p:cNvPr id="143" name="Google Shape;143;p18"/>
          <p:cNvPicPr preferRelativeResize="0"/>
          <p:nvPr/>
        </p:nvPicPr>
        <p:blipFill>
          <a:blip r:embed="rId3">
            <a:alphaModFix/>
          </a:blip>
          <a:stretch>
            <a:fillRect/>
          </a:stretch>
        </p:blipFill>
        <p:spPr>
          <a:xfrm>
            <a:off x="2017175" y="1663475"/>
            <a:ext cx="4172599" cy="339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FaceNet</a:t>
            </a:r>
            <a:endParaRPr/>
          </a:p>
        </p:txBody>
      </p:sp>
      <p:pic>
        <p:nvPicPr>
          <p:cNvPr id="149" name="Google Shape;149;p19"/>
          <p:cNvPicPr preferRelativeResize="0"/>
          <p:nvPr/>
        </p:nvPicPr>
        <p:blipFill>
          <a:blip r:embed="rId3">
            <a:alphaModFix/>
          </a:blip>
          <a:stretch>
            <a:fillRect/>
          </a:stretch>
        </p:blipFill>
        <p:spPr>
          <a:xfrm>
            <a:off x="842550" y="2301375"/>
            <a:ext cx="7171624" cy="1727100"/>
          </a:xfrm>
          <a:prstGeom prst="rect">
            <a:avLst/>
          </a:prstGeom>
          <a:noFill/>
          <a:ln>
            <a:noFill/>
          </a:ln>
        </p:spPr>
      </p:pic>
      <p:sp>
        <p:nvSpPr>
          <p:cNvPr id="150" name="Google Shape;150;p19"/>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ResNet50</a:t>
            </a:r>
            <a:endParaRPr/>
          </a:p>
        </p:txBody>
      </p:sp>
      <p:sp>
        <p:nvSpPr>
          <p:cNvPr id="156" name="Google Shape;156;p20"/>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57" name="Google Shape;157;p20"/>
          <p:cNvSpPr txBox="1"/>
          <p:nvPr/>
        </p:nvSpPr>
        <p:spPr>
          <a:xfrm>
            <a:off x="441825" y="2048600"/>
            <a:ext cx="8222100" cy="26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0D0D0D"/>
                </a:solidFill>
                <a:highlight>
                  <a:srgbClr val="FFFFFF"/>
                </a:highlight>
                <a:latin typeface="Roboto"/>
                <a:ea typeface="Roboto"/>
                <a:cs typeface="Roboto"/>
                <a:sym typeface="Roboto"/>
              </a:rPr>
              <a:t>The "50" in ResNet-50 refers to the number of layers in the network; it contains 50 layers deep. One of the key innovations of ResNet is the introduction of "residual blocks" that allow for the training of much deeper networks than were previously possible. These residual blocks incorporate shortcut connections (also known as skip connections) that skip one or more layers and perform identity mapping. By adding the input of the block to its output, these connections help to mitigate the vanishing gradient problem, enabling the network to learn effectively even when it is very deep.</a:t>
            </a:r>
            <a:endParaRPr sz="2400">
              <a:solidFill>
                <a:schemeClr val="lt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Feature Extraction and Dimension Reduction</a:t>
            </a:r>
            <a:endParaRPr/>
          </a:p>
        </p:txBody>
      </p:sp>
      <p:sp>
        <p:nvSpPr>
          <p:cNvPr id="163" name="Google Shape;163;p21"/>
          <p:cNvSpPr/>
          <p:nvPr/>
        </p:nvSpPr>
        <p:spPr>
          <a:xfrm>
            <a:off x="163675" y="4660550"/>
            <a:ext cx="898800" cy="40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Roboto"/>
              <a:ea typeface="Roboto"/>
              <a:cs typeface="Roboto"/>
              <a:sym typeface="Roboto"/>
            </a:endParaRPr>
          </a:p>
        </p:txBody>
      </p:sp>
      <p:sp>
        <p:nvSpPr>
          <p:cNvPr id="164" name="Google Shape;164;p21"/>
          <p:cNvSpPr txBox="1"/>
          <p:nvPr>
            <p:ph idx="1" type="body"/>
          </p:nvPr>
        </p:nvSpPr>
        <p:spPr>
          <a:xfrm>
            <a:off x="471900" y="1751875"/>
            <a:ext cx="3787500" cy="21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0D0D0D"/>
                </a:solidFill>
                <a:highlight>
                  <a:srgbClr val="FFFFFF"/>
                </a:highlight>
              </a:rPr>
              <a:t>FaceNet:</a:t>
            </a:r>
            <a:endParaRPr b="1" sz="1200">
              <a:solidFill>
                <a:srgbClr val="0D0D0D"/>
              </a:solidFill>
              <a:highlight>
                <a:srgbClr val="FFFFFF"/>
              </a:highlight>
            </a:endParaRPr>
          </a:p>
          <a:p>
            <a:pPr indent="0" lvl="0" marL="0" rtl="0" algn="l">
              <a:spcBef>
                <a:spcPts val="1500"/>
              </a:spcBef>
              <a:spcAft>
                <a:spcPts val="0"/>
              </a:spcAft>
              <a:buNone/>
            </a:pPr>
            <a:r>
              <a:rPr lang="en-GB" sz="1200">
                <a:solidFill>
                  <a:srgbClr val="0D0D0D"/>
                </a:solidFill>
                <a:highlight>
                  <a:srgbClr val="FFFFFF"/>
                </a:highlight>
              </a:rPr>
              <a:t>FaceNet creates embeddings that distinguish facial features effectively</a:t>
            </a:r>
            <a:endParaRPr sz="1200">
              <a:solidFill>
                <a:srgbClr val="0D0D0D"/>
              </a:solidFill>
              <a:highlight>
                <a:srgbClr val="FFFFFF"/>
              </a:highlight>
            </a:endParaRPr>
          </a:p>
          <a:p>
            <a:pPr indent="0" lvl="0" marL="0" rtl="0" algn="l">
              <a:spcBef>
                <a:spcPts val="1500"/>
              </a:spcBef>
              <a:spcAft>
                <a:spcPts val="0"/>
              </a:spcAft>
              <a:buNone/>
            </a:pPr>
            <a:r>
              <a:rPr lang="en-GB" sz="1200">
                <a:solidFill>
                  <a:srgbClr val="0D0D0D"/>
                </a:solidFill>
                <a:highlight>
                  <a:srgbClr val="FFFFFF"/>
                </a:highlight>
              </a:rPr>
              <a:t>FaceNet maps facial images to a multi-dimensional space, clustering embeddings of the same face closely together, and separating those of different faces =&gt; easily </a:t>
            </a:r>
            <a:r>
              <a:rPr lang="en-GB" sz="1200">
                <a:solidFill>
                  <a:srgbClr val="0D0D0D"/>
                </a:solidFill>
                <a:highlight>
                  <a:srgbClr val="FFFFFF"/>
                </a:highlight>
              </a:rPr>
              <a:t>facilitates face recognition and verification processes</a:t>
            </a:r>
            <a:endParaRPr sz="1200">
              <a:solidFill>
                <a:srgbClr val="0D0D0D"/>
              </a:solidFill>
              <a:highlight>
                <a:srgbClr val="FFFFFF"/>
              </a:highlight>
            </a:endParaRPr>
          </a:p>
          <a:p>
            <a:pPr indent="0" lvl="0" marL="0" rtl="0" algn="l">
              <a:spcBef>
                <a:spcPts val="1500"/>
              </a:spcBef>
              <a:spcAft>
                <a:spcPts val="0"/>
              </a:spcAft>
              <a:buNone/>
            </a:pPr>
            <a:r>
              <a:t/>
            </a:r>
            <a:endParaRPr sz="1200">
              <a:solidFill>
                <a:srgbClr val="0D0D0D"/>
              </a:solidFill>
              <a:highlight>
                <a:srgbClr val="FFFFFF"/>
              </a:highlight>
            </a:endParaRPr>
          </a:p>
          <a:p>
            <a:pPr indent="0" lvl="0" marL="457200" rtl="0" algn="l">
              <a:spcBef>
                <a:spcPts val="1500"/>
              </a:spcBef>
              <a:spcAft>
                <a:spcPts val="1600"/>
              </a:spcAft>
              <a:buNone/>
            </a:pPr>
            <a:r>
              <a:t/>
            </a:r>
            <a:endParaRPr/>
          </a:p>
        </p:txBody>
      </p:sp>
      <p:sp>
        <p:nvSpPr>
          <p:cNvPr id="165" name="Google Shape;165;p21"/>
          <p:cNvSpPr txBox="1"/>
          <p:nvPr>
            <p:ph idx="1" type="body"/>
          </p:nvPr>
        </p:nvSpPr>
        <p:spPr>
          <a:xfrm>
            <a:off x="4837975" y="1751875"/>
            <a:ext cx="3597600" cy="196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0D0D0D"/>
                </a:solidFill>
                <a:highlight>
                  <a:srgbClr val="FFFFFF"/>
                </a:highlight>
              </a:rPr>
              <a:t>Res</a:t>
            </a:r>
            <a:r>
              <a:rPr b="1" lang="en-GB" sz="1200">
                <a:solidFill>
                  <a:srgbClr val="0D0D0D"/>
                </a:solidFill>
                <a:highlight>
                  <a:srgbClr val="FFFFFF"/>
                </a:highlight>
              </a:rPr>
              <a:t>Net50:</a:t>
            </a:r>
            <a:endParaRPr b="1" sz="1200">
              <a:solidFill>
                <a:srgbClr val="0D0D0D"/>
              </a:solidFill>
              <a:highlight>
                <a:srgbClr val="FFFFFF"/>
              </a:highlight>
            </a:endParaRPr>
          </a:p>
          <a:p>
            <a:pPr indent="0" lvl="0" marL="0" rtl="0" algn="l">
              <a:spcBef>
                <a:spcPts val="1500"/>
              </a:spcBef>
              <a:spcAft>
                <a:spcPts val="0"/>
              </a:spcAft>
              <a:buNone/>
            </a:pPr>
            <a:r>
              <a:rPr lang="en-GB" sz="1200">
                <a:solidFill>
                  <a:srgbClr val="0D0D0D"/>
                </a:solidFill>
                <a:highlight>
                  <a:srgbClr val="FFFFFF"/>
                </a:highlight>
              </a:rPr>
              <a:t>ResNet50 processes images to identify crucial patterns and characteristics within them.</a:t>
            </a:r>
            <a:endParaRPr sz="1200">
              <a:solidFill>
                <a:srgbClr val="0D0D0D"/>
              </a:solidFill>
              <a:highlight>
                <a:srgbClr val="FFFFFF"/>
              </a:highlight>
            </a:endParaRPr>
          </a:p>
          <a:p>
            <a:pPr indent="0" lvl="0" marL="0" rtl="0" algn="l">
              <a:spcBef>
                <a:spcPts val="1500"/>
              </a:spcBef>
              <a:spcAft>
                <a:spcPts val="1500"/>
              </a:spcAft>
              <a:buNone/>
            </a:pPr>
            <a:r>
              <a:rPr lang="en-GB" sz="1200">
                <a:solidFill>
                  <a:srgbClr val="0D0D0D"/>
                </a:solidFill>
                <a:highlight>
                  <a:srgbClr val="FFFFFF"/>
                </a:highlight>
              </a:rPr>
              <a:t>ResNet50 employs a sophisticated neural network architecture to extract meaningful features from images, improving the comprehension and analysis of visual data.</a:t>
            </a:r>
            <a:endParaRPr sz="1200">
              <a:solidFill>
                <a:srgbClr val="0D0D0D"/>
              </a:solidFill>
              <a:highlight>
                <a:srgbClr val="FFFFFF"/>
              </a:highlight>
            </a:endParaRPr>
          </a:p>
        </p:txBody>
      </p:sp>
      <p:sp>
        <p:nvSpPr>
          <p:cNvPr id="166" name="Google Shape;166;p21"/>
          <p:cNvSpPr txBox="1"/>
          <p:nvPr>
            <p:ph idx="1" type="body"/>
          </p:nvPr>
        </p:nvSpPr>
        <p:spPr>
          <a:xfrm>
            <a:off x="399550" y="4062450"/>
            <a:ext cx="8162700" cy="100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000000"/>
                </a:solidFill>
              </a:rPr>
              <a:t>Dimension Reduction:</a:t>
            </a:r>
            <a:endParaRPr b="1" sz="1200">
              <a:solidFill>
                <a:srgbClr val="000000"/>
              </a:solidFill>
            </a:endParaRPr>
          </a:p>
          <a:p>
            <a:pPr indent="-304800" lvl="0" marL="457200" rtl="0" algn="l">
              <a:spcBef>
                <a:spcPts val="1600"/>
              </a:spcBef>
              <a:spcAft>
                <a:spcPts val="0"/>
              </a:spcAft>
              <a:buClr>
                <a:srgbClr val="000000"/>
              </a:buClr>
              <a:buSzPts val="1200"/>
              <a:buChar char="●"/>
            </a:pPr>
            <a:r>
              <a:rPr lang="en-GB" sz="1200">
                <a:solidFill>
                  <a:srgbClr val="000000"/>
                </a:solidFill>
              </a:rPr>
              <a:t>For dimension reduction we are using PCA and LDA</a:t>
            </a:r>
            <a:endParaRPr sz="1200">
              <a:solidFill>
                <a:srgbClr val="000000"/>
              </a:solidFill>
            </a:endParaRPr>
          </a:p>
          <a:p>
            <a:pPr indent="-304800" lvl="0" marL="457200" rtl="0" algn="l">
              <a:spcBef>
                <a:spcPts val="0"/>
              </a:spcBef>
              <a:spcAft>
                <a:spcPts val="0"/>
              </a:spcAft>
              <a:buClr>
                <a:srgbClr val="000000"/>
              </a:buClr>
              <a:buSzPts val="1200"/>
              <a:buChar char="●"/>
            </a:pPr>
            <a:r>
              <a:rPr lang="en-GB" sz="1200">
                <a:solidFill>
                  <a:srgbClr val="000000"/>
                </a:solidFill>
              </a:rPr>
              <a:t>After fine tuning of the dimensions, we set the component number to 15</a:t>
            </a:r>
            <a:endParaRPr sz="12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