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78"/>
  </p:notesMasterIdLst>
  <p:handoutMasterIdLst>
    <p:handoutMasterId r:id="rId7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331"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2" r:id="rId76"/>
    <p:sldId id="333" r:id="rId7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0" roundtripDataSignature="AMtx7mgTVnpF5u/L8Ok2C5+gKOsdXFXiM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1CD6CD-9DDC-47EC-87B2-A702A7579EEF}" type="datetimeFigureOut">
              <a:rPr lang="en-US" smtClean="0"/>
              <a:t>3/15/2024</a:t>
            </a:fld>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6CC49D-FB41-4841-9139-E30782E402B1}" type="slidenum">
              <a:rPr lang="en-US" smtClean="0"/>
              <a:t>‹#›</a:t>
            </a:fld>
            <a:endParaRPr lang="en-US"/>
          </a:p>
        </p:txBody>
      </p:sp>
      <p:sp>
        <p:nvSpPr>
          <p:cNvPr id="6" name="Footer Placeholder 5"/>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9019441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026377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 name="Google Shape;2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7649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980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611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1612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6902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6327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06569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44673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35676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54524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903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52984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02327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109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10456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smtClean="0"/>
              <a:t>Statement is an instruction for the computer to do something</a:t>
            </a:r>
          </a:p>
          <a:p>
            <a:pPr marL="0" lvl="0" indent="0" algn="l" rtl="0">
              <a:spcBef>
                <a:spcPts val="0"/>
              </a:spcBef>
              <a:spcAft>
                <a:spcPts val="0"/>
              </a:spcAft>
              <a:buNone/>
            </a:pPr>
            <a:endParaRPr dirty="0"/>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77100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smtClean="0"/>
              <a:t>Statement is an instruction for the computer to do something</a:t>
            </a:r>
          </a:p>
          <a:p>
            <a:pPr marL="0" lvl="0" indent="0" algn="l" rtl="0">
              <a:spcBef>
                <a:spcPts val="0"/>
              </a:spcBef>
              <a:spcAft>
                <a:spcPts val="0"/>
              </a:spcAft>
              <a:buNone/>
            </a:pPr>
            <a:endParaRPr dirty="0"/>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85295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smtClean="0"/>
              <a:t>Statement is an instruction for the computer to do something</a:t>
            </a:r>
          </a:p>
          <a:p>
            <a:pPr marL="0" lvl="0" indent="0" algn="l" rtl="0">
              <a:spcBef>
                <a:spcPts val="0"/>
              </a:spcBef>
              <a:spcAft>
                <a:spcPts val="0"/>
              </a:spcAft>
              <a:buNone/>
            </a:pPr>
            <a:endParaRPr dirty="0"/>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78666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smtClean="0"/>
              <a:t>Statement is an instruction for the computer to do something</a:t>
            </a:r>
          </a:p>
          <a:p>
            <a:pPr marL="0" lvl="0" indent="0" algn="l" rtl="0">
              <a:spcBef>
                <a:spcPts val="0"/>
              </a:spcBef>
              <a:spcAft>
                <a:spcPts val="0"/>
              </a:spcAft>
              <a:buNone/>
            </a:pPr>
            <a:endParaRPr dirty="0"/>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81712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smtClean="0"/>
              <a:t>Statement is an instruction for the computer to do something</a:t>
            </a:r>
          </a:p>
          <a:p>
            <a:pPr marL="0" lvl="0" indent="0" algn="l" rtl="0">
              <a:spcBef>
                <a:spcPts val="0"/>
              </a:spcBef>
              <a:spcAft>
                <a:spcPts val="0"/>
              </a:spcAft>
              <a:buNone/>
            </a:pPr>
            <a:endParaRPr dirty="0"/>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4817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smtClean="0"/>
              <a:t>Statement is an instruction for the computer to do something</a:t>
            </a:r>
          </a:p>
          <a:p>
            <a:pPr marL="0" lvl="0" indent="0" algn="l" rtl="0">
              <a:spcBef>
                <a:spcPts val="0"/>
              </a:spcBef>
              <a:spcAft>
                <a:spcPts val="0"/>
              </a:spcAft>
              <a:buNone/>
            </a:pPr>
            <a:endParaRPr dirty="0"/>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92228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 name="Google Shape;2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353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74080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86427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18283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2834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56626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64374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45036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25714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35661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23815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155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64822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3527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40792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95028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69353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72930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 name="Google Shape;2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54400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96356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83091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24894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7640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30963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07901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97441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80743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62226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14625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41235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524987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832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04779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5831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42663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85334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46123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322461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05102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550949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07953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130070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253457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45204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6523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413125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608762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942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2143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 name="Google Shape;2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0234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3"/>
        <p:cNvGrpSpPr/>
        <p:nvPr/>
      </p:nvGrpSpPr>
      <p:grpSpPr>
        <a:xfrm>
          <a:off x="0" y="0"/>
          <a:ext cx="0" cy="0"/>
          <a:chOff x="0" y="0"/>
          <a:chExt cx="0" cy="0"/>
        </a:xfrm>
      </p:grpSpPr>
      <p:sp>
        <p:nvSpPr>
          <p:cNvPr id="14" name="Google Shape;14;p7"/>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rgbClr val="002060"/>
              </a:buClr>
              <a:buSzPts val="3600"/>
              <a:buFont typeface="Times New Roman"/>
              <a:buNone/>
              <a:defRPr sz="3600" b="1" i="0" u="none" strike="noStrike" cap="none">
                <a:solidFill>
                  <a:srgbClr val="002060"/>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7"/>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002060"/>
              </a:buClr>
              <a:buSzPts val="3200"/>
              <a:buFont typeface="Arial"/>
              <a:buNone/>
              <a:defRPr sz="3200" b="1" i="0" u="none" strike="noStrike" cap="none">
                <a:solidFill>
                  <a:srgbClr val="002060"/>
                </a:solidFill>
                <a:latin typeface="Times New Roman"/>
                <a:ea typeface="Times New Roman"/>
                <a:cs typeface="Times New Roman"/>
                <a:sym typeface="Times New Roma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6" name="Google Shape;16;p7"/>
          <p:cNvSpPr txBox="1">
            <a:spLocks noGrp="1"/>
          </p:cNvSpPr>
          <p:nvPr>
            <p:ph type="dt" idx="10"/>
          </p:nvPr>
        </p:nvSpPr>
        <p:spPr>
          <a:xfrm>
            <a:off x="228600" y="6447790"/>
            <a:ext cx="1709569"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1" i="1"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7" name="Google Shape;17;p7"/>
          <p:cNvSpPr txBox="1">
            <a:spLocks noGrp="1"/>
          </p:cNvSpPr>
          <p:nvPr>
            <p:ph type="sldNum" idx="12"/>
          </p:nvPr>
        </p:nvSpPr>
        <p:spPr>
          <a:xfrm>
            <a:off x="10253830" y="6503776"/>
            <a:ext cx="168715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1" i="0" u="none" strike="noStrike" cap="none">
                <a:solidFill>
                  <a:schemeClr val="lt1"/>
                </a:solidFill>
                <a:latin typeface="Times New Roman"/>
                <a:ea typeface="Times New Roman"/>
                <a:cs typeface="Times New Roman"/>
                <a:sym typeface="Times New Roman"/>
              </a:defRPr>
            </a:lvl1pPr>
            <a:lvl2pPr marL="0" lvl="1" indent="0" algn="r">
              <a:spcBef>
                <a:spcPts val="0"/>
              </a:spcBef>
              <a:buNone/>
              <a:defRPr sz="1000" b="1" i="0" u="none" strike="noStrike" cap="none">
                <a:solidFill>
                  <a:schemeClr val="lt1"/>
                </a:solidFill>
                <a:latin typeface="Times New Roman"/>
                <a:ea typeface="Times New Roman"/>
                <a:cs typeface="Times New Roman"/>
                <a:sym typeface="Times New Roman"/>
              </a:defRPr>
            </a:lvl2pPr>
            <a:lvl3pPr marL="0" lvl="2" indent="0" algn="r">
              <a:spcBef>
                <a:spcPts val="0"/>
              </a:spcBef>
              <a:buNone/>
              <a:defRPr sz="1000" b="1" i="0" u="none" strike="noStrike" cap="none">
                <a:solidFill>
                  <a:schemeClr val="lt1"/>
                </a:solidFill>
                <a:latin typeface="Times New Roman"/>
                <a:ea typeface="Times New Roman"/>
                <a:cs typeface="Times New Roman"/>
                <a:sym typeface="Times New Roman"/>
              </a:defRPr>
            </a:lvl3pPr>
            <a:lvl4pPr marL="0" lvl="3" indent="0" algn="r">
              <a:spcBef>
                <a:spcPts val="0"/>
              </a:spcBef>
              <a:buNone/>
              <a:defRPr sz="1000" b="1" i="0" u="none" strike="noStrike" cap="none">
                <a:solidFill>
                  <a:schemeClr val="lt1"/>
                </a:solidFill>
                <a:latin typeface="Times New Roman"/>
                <a:ea typeface="Times New Roman"/>
                <a:cs typeface="Times New Roman"/>
                <a:sym typeface="Times New Roman"/>
              </a:defRPr>
            </a:lvl4pPr>
            <a:lvl5pPr marL="0" lvl="4" indent="0" algn="r">
              <a:spcBef>
                <a:spcPts val="0"/>
              </a:spcBef>
              <a:buNone/>
              <a:defRPr sz="1000" b="1" i="0" u="none" strike="noStrike" cap="none">
                <a:solidFill>
                  <a:schemeClr val="lt1"/>
                </a:solidFill>
                <a:latin typeface="Times New Roman"/>
                <a:ea typeface="Times New Roman"/>
                <a:cs typeface="Times New Roman"/>
                <a:sym typeface="Times New Roman"/>
              </a:defRPr>
            </a:lvl5pPr>
            <a:lvl6pPr marL="0" lvl="5" indent="0" algn="r">
              <a:spcBef>
                <a:spcPts val="0"/>
              </a:spcBef>
              <a:buNone/>
              <a:defRPr sz="1000" b="1" i="0" u="none" strike="noStrike" cap="none">
                <a:solidFill>
                  <a:schemeClr val="lt1"/>
                </a:solidFill>
                <a:latin typeface="Times New Roman"/>
                <a:ea typeface="Times New Roman"/>
                <a:cs typeface="Times New Roman"/>
                <a:sym typeface="Times New Roman"/>
              </a:defRPr>
            </a:lvl6pPr>
            <a:lvl7pPr marL="0" lvl="6" indent="0" algn="r">
              <a:spcBef>
                <a:spcPts val="0"/>
              </a:spcBef>
              <a:buNone/>
              <a:defRPr sz="1000" b="1" i="0" u="none" strike="noStrike" cap="none">
                <a:solidFill>
                  <a:schemeClr val="lt1"/>
                </a:solidFill>
                <a:latin typeface="Times New Roman"/>
                <a:ea typeface="Times New Roman"/>
                <a:cs typeface="Times New Roman"/>
                <a:sym typeface="Times New Roman"/>
              </a:defRPr>
            </a:lvl7pPr>
            <a:lvl8pPr marL="0" lvl="7" indent="0" algn="r">
              <a:spcBef>
                <a:spcPts val="0"/>
              </a:spcBef>
              <a:buNone/>
              <a:defRPr sz="1000" b="1" i="0" u="none" strike="noStrike" cap="none">
                <a:solidFill>
                  <a:schemeClr val="lt1"/>
                </a:solidFill>
                <a:latin typeface="Times New Roman"/>
                <a:ea typeface="Times New Roman"/>
                <a:cs typeface="Times New Roman"/>
                <a:sym typeface="Times New Roman"/>
              </a:defRPr>
            </a:lvl8pPr>
            <a:lvl9pPr marL="0" lvl="8" indent="0" algn="r">
              <a:spcBef>
                <a:spcPts val="0"/>
              </a:spcBef>
              <a:buNone/>
              <a:defRPr sz="1000" b="1" i="0" u="none" strike="noStrike" cap="none">
                <a:solidFill>
                  <a:schemeClr val="lt1"/>
                </a:solidFill>
                <a:latin typeface="Times New Roman"/>
                <a:ea typeface="Times New Roman"/>
                <a:cs typeface="Times New Roman"/>
                <a:sym typeface="Times New Roman"/>
              </a:defRPr>
            </a:lvl9pPr>
          </a:lstStyle>
          <a:p>
            <a:fld id="{D72163EE-E9DB-4233-A6CF-7611D36CEA40}" type="slidenum">
              <a:rPr lang="en-IN" smtClean="0"/>
              <a:pPr/>
              <a:t>‹#›</a:t>
            </a:fld>
            <a:endParaRPr lang="en-IN" dirty="0"/>
          </a:p>
        </p:txBody>
      </p:sp>
    </p:spTree>
    <p:extLst>
      <p:ext uri="{BB962C8B-B14F-4D97-AF65-F5344CB8AC3E}">
        <p14:creationId xmlns:p14="http://schemas.microsoft.com/office/powerpoint/2010/main" val="22208337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Line Title and  Non-Bullete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0875" y="186920"/>
            <a:ext cx="11151917" cy="782778"/>
          </a:xfrm>
          <a:prstGeom prst="rect">
            <a:avLst/>
          </a:prstGeom>
        </p:spPr>
        <p:txBody>
          <a:bodyPr/>
          <a:lstStyle>
            <a:lvl1pPr>
              <a:defRPr sz="2800"/>
            </a:lvl1pPr>
          </a:lstStyle>
          <a:p>
            <a:r>
              <a:rPr lang="en-US" dirty="0"/>
              <a:t>Title Line One</a:t>
            </a:r>
            <a:br>
              <a:rPr lang="en-US" dirty="0"/>
            </a:br>
            <a:r>
              <a:rPr lang="en-US" dirty="0"/>
              <a:t>Title Line Two</a:t>
            </a:r>
          </a:p>
        </p:txBody>
      </p:sp>
      <p:sp>
        <p:nvSpPr>
          <p:cNvPr id="5" name="Text Placeholder 4"/>
          <p:cNvSpPr>
            <a:spLocks noGrp="1"/>
          </p:cNvSpPr>
          <p:nvPr>
            <p:ph type="body" sz="quarter" idx="10" hasCustomPrompt="1"/>
          </p:nvPr>
        </p:nvSpPr>
        <p:spPr>
          <a:xfrm>
            <a:off x="410874" y="1451223"/>
            <a:ext cx="11378959" cy="868315"/>
          </a:xfrm>
          <a:prstGeom prst="rect">
            <a:avLst/>
          </a:prstGeom>
        </p:spPr>
        <p:txBody>
          <a:bodyPr/>
          <a:lstStyle>
            <a:lvl1pPr marL="0" indent="0">
              <a:spcBef>
                <a:spcPts val="0"/>
              </a:spcBef>
              <a:spcAft>
                <a:spcPts val="675"/>
              </a:spcAft>
              <a:buNone/>
              <a:defRPr sz="3200" spc="-100" baseline="0">
                <a:latin typeface="Segoe UI Light"/>
                <a:cs typeface="Segoe UI Light"/>
              </a:defRPr>
            </a:lvl1pPr>
            <a:lvl2pPr marL="0" indent="0">
              <a:spcBef>
                <a:spcPts val="0"/>
              </a:spcBef>
              <a:spcAft>
                <a:spcPts val="300"/>
              </a:spcAft>
              <a:buNone/>
              <a:defRPr sz="2400" spc="-50" baseline="0">
                <a:latin typeface="Segoe UI Light"/>
                <a:cs typeface="Segoe UI Light"/>
              </a:defRPr>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dirty="0"/>
              <a:t>Click to edit Master text styles 32pt</a:t>
            </a:r>
          </a:p>
          <a:p>
            <a:pPr lvl="1"/>
            <a:r>
              <a:rPr lang="en-US" dirty="0"/>
              <a:t>Second level 24pt</a:t>
            </a:r>
          </a:p>
        </p:txBody>
      </p:sp>
    </p:spTree>
    <p:extLst>
      <p:ext uri="{BB962C8B-B14F-4D97-AF65-F5344CB8AC3E}">
        <p14:creationId xmlns:p14="http://schemas.microsoft.com/office/powerpoint/2010/main" val="1253456009"/>
      </p:ext>
    </p:extLst>
  </p:cSld>
  <p:clrMapOvr>
    <a:masterClrMapping/>
  </p:clrMapOvr>
  <p:transition advClick="0">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1" name="Google Shape;11;p6"/>
          <p:cNvSpPr/>
          <p:nvPr/>
        </p:nvSpPr>
        <p:spPr>
          <a:xfrm>
            <a:off x="0" y="6531427"/>
            <a:ext cx="12192000" cy="279918"/>
          </a:xfrm>
          <a:prstGeom prst="roundRect">
            <a:avLst>
              <a:gd name="adj" fmla="val 0"/>
            </a:avLst>
          </a:prstGeom>
          <a:solidFill>
            <a:srgbClr val="EF7F1B"/>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200" b="0" i="0" u="none" strike="noStrike" cap="none" dirty="0">
                <a:solidFill>
                  <a:schemeClr val="lt1"/>
                </a:solidFill>
                <a:latin typeface="Georgia"/>
                <a:ea typeface="Georgia"/>
                <a:cs typeface="Georgia"/>
                <a:sym typeface="Georgia"/>
              </a:rPr>
              <a:t>			| 	Course: </a:t>
            </a:r>
            <a:r>
              <a:rPr lang="en-IN" sz="1200" b="0" i="0" u="none" strike="noStrike" cap="none" dirty="0" smtClean="0">
                <a:solidFill>
                  <a:schemeClr val="lt1"/>
                </a:solidFill>
                <a:latin typeface="Georgia"/>
                <a:ea typeface="Georgia"/>
                <a:cs typeface="Georgia"/>
                <a:sym typeface="Georgia"/>
              </a:rPr>
              <a:t>Introduction</a:t>
            </a:r>
            <a:r>
              <a:rPr lang="en-IN" sz="1200" b="0" i="0" u="none" strike="noStrike" cap="none" baseline="0" dirty="0" smtClean="0">
                <a:solidFill>
                  <a:schemeClr val="lt1"/>
                </a:solidFill>
                <a:latin typeface="Georgia"/>
                <a:ea typeface="Georgia"/>
                <a:cs typeface="Georgia"/>
                <a:sym typeface="Georgia"/>
              </a:rPr>
              <a:t> to Python Programming</a:t>
            </a:r>
            <a:r>
              <a:rPr lang="en-IN" sz="1200" b="0" i="0" u="none" strike="noStrike" cap="none" dirty="0">
                <a:solidFill>
                  <a:schemeClr val="lt1"/>
                </a:solidFill>
                <a:latin typeface="Georgia"/>
                <a:ea typeface="Georgia"/>
                <a:cs typeface="Georgia"/>
                <a:sym typeface="Georgia"/>
              </a:rPr>
              <a:t>	|  </a:t>
            </a:r>
            <a:endParaRPr dirty="0"/>
          </a:p>
        </p:txBody>
      </p:sp>
      <p:sp>
        <p:nvSpPr>
          <p:cNvPr id="12" name="Google Shape;12;p6"/>
          <p:cNvSpPr txBox="1">
            <a:spLocks noGrp="1"/>
          </p:cNvSpPr>
          <p:nvPr>
            <p:ph type="sldNum" idx="12"/>
          </p:nvPr>
        </p:nvSpPr>
        <p:spPr>
          <a:xfrm>
            <a:off x="10991461" y="6606075"/>
            <a:ext cx="979715" cy="279918"/>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1" i="0" u="none" strike="noStrike" cap="none">
                <a:solidFill>
                  <a:schemeClr val="lt1"/>
                </a:solidFill>
                <a:latin typeface="Times New Roman"/>
                <a:ea typeface="Times New Roman"/>
                <a:cs typeface="Times New Roman"/>
                <a:sym typeface="Times New Roman"/>
              </a:defRPr>
            </a:lvl1pPr>
            <a:lvl2pPr marL="0" marR="0" lvl="1" indent="0" algn="r" rtl="0">
              <a:spcBef>
                <a:spcPts val="0"/>
              </a:spcBef>
              <a:buNone/>
              <a:defRPr sz="1000" b="1" i="0" u="none" strike="noStrike" cap="none">
                <a:solidFill>
                  <a:schemeClr val="lt1"/>
                </a:solidFill>
                <a:latin typeface="Times New Roman"/>
                <a:ea typeface="Times New Roman"/>
                <a:cs typeface="Times New Roman"/>
                <a:sym typeface="Times New Roman"/>
              </a:defRPr>
            </a:lvl2pPr>
            <a:lvl3pPr marL="0" marR="0" lvl="2" indent="0" algn="r" rtl="0">
              <a:spcBef>
                <a:spcPts val="0"/>
              </a:spcBef>
              <a:buNone/>
              <a:defRPr sz="1000" b="1" i="0" u="none" strike="noStrike" cap="none">
                <a:solidFill>
                  <a:schemeClr val="lt1"/>
                </a:solidFill>
                <a:latin typeface="Times New Roman"/>
                <a:ea typeface="Times New Roman"/>
                <a:cs typeface="Times New Roman"/>
                <a:sym typeface="Times New Roman"/>
              </a:defRPr>
            </a:lvl3pPr>
            <a:lvl4pPr marL="0" marR="0" lvl="3" indent="0" algn="r" rtl="0">
              <a:spcBef>
                <a:spcPts val="0"/>
              </a:spcBef>
              <a:buNone/>
              <a:defRPr sz="1000" b="1" i="0" u="none" strike="noStrike" cap="none">
                <a:solidFill>
                  <a:schemeClr val="lt1"/>
                </a:solidFill>
                <a:latin typeface="Times New Roman"/>
                <a:ea typeface="Times New Roman"/>
                <a:cs typeface="Times New Roman"/>
                <a:sym typeface="Times New Roman"/>
              </a:defRPr>
            </a:lvl4pPr>
            <a:lvl5pPr marL="0" marR="0" lvl="4" indent="0" algn="r" rtl="0">
              <a:spcBef>
                <a:spcPts val="0"/>
              </a:spcBef>
              <a:buNone/>
              <a:defRPr sz="1000" b="1" i="0" u="none" strike="noStrike" cap="none">
                <a:solidFill>
                  <a:schemeClr val="lt1"/>
                </a:solidFill>
                <a:latin typeface="Times New Roman"/>
                <a:ea typeface="Times New Roman"/>
                <a:cs typeface="Times New Roman"/>
                <a:sym typeface="Times New Roman"/>
              </a:defRPr>
            </a:lvl5pPr>
            <a:lvl6pPr marL="0" marR="0" lvl="5" indent="0" algn="r" rtl="0">
              <a:spcBef>
                <a:spcPts val="0"/>
              </a:spcBef>
              <a:buNone/>
              <a:defRPr sz="1000" b="1" i="0" u="none" strike="noStrike" cap="none">
                <a:solidFill>
                  <a:schemeClr val="lt1"/>
                </a:solidFill>
                <a:latin typeface="Times New Roman"/>
                <a:ea typeface="Times New Roman"/>
                <a:cs typeface="Times New Roman"/>
                <a:sym typeface="Times New Roman"/>
              </a:defRPr>
            </a:lvl6pPr>
            <a:lvl7pPr marL="0" marR="0" lvl="6" indent="0" algn="r" rtl="0">
              <a:spcBef>
                <a:spcPts val="0"/>
              </a:spcBef>
              <a:buNone/>
              <a:defRPr sz="1000" b="1" i="0" u="none" strike="noStrike" cap="none">
                <a:solidFill>
                  <a:schemeClr val="lt1"/>
                </a:solidFill>
                <a:latin typeface="Times New Roman"/>
                <a:ea typeface="Times New Roman"/>
                <a:cs typeface="Times New Roman"/>
                <a:sym typeface="Times New Roman"/>
              </a:defRPr>
            </a:lvl7pPr>
            <a:lvl8pPr marL="0" marR="0" lvl="7" indent="0" algn="r" rtl="0">
              <a:spcBef>
                <a:spcPts val="0"/>
              </a:spcBef>
              <a:buNone/>
              <a:defRPr sz="1000" b="1" i="0" u="none" strike="noStrike" cap="none">
                <a:solidFill>
                  <a:schemeClr val="lt1"/>
                </a:solidFill>
                <a:latin typeface="Times New Roman"/>
                <a:ea typeface="Times New Roman"/>
                <a:cs typeface="Times New Roman"/>
                <a:sym typeface="Times New Roman"/>
              </a:defRPr>
            </a:lvl8pPr>
            <a:lvl9pPr marL="0" marR="0" lvl="8" indent="0" algn="r" rtl="0">
              <a:spcBef>
                <a:spcPts val="0"/>
              </a:spcBef>
              <a:buNone/>
              <a:defRPr sz="1000" b="1" i="0" u="none" strike="noStrike" cap="none">
                <a:solidFill>
                  <a:schemeClr val="lt1"/>
                </a:solidFill>
                <a:latin typeface="Times New Roman"/>
                <a:ea typeface="Times New Roman"/>
                <a:cs typeface="Times New Roman"/>
                <a:sym typeface="Times New Roman"/>
              </a:defRPr>
            </a:lvl9pPr>
          </a:lstStyle>
          <a:p>
            <a:r>
              <a:rPr lang="en-IN" dirty="0" err="1" smtClean="0"/>
              <a:t>SlideNo</a:t>
            </a:r>
            <a:r>
              <a:rPr lang="en-IN" dirty="0" smtClean="0"/>
              <a:t>.</a:t>
            </a:r>
            <a:fld id="{7367ABE8-0774-43C0-A272-134A001C0C0D}" type="slidenum">
              <a:rPr lang="en-IN" smtClean="0"/>
              <a:pPr/>
              <a:t>‹#›</a:t>
            </a:fld>
            <a:fld id="{00000000-1234-1234-1234-123412341234}" type="slidenum">
              <a:rPr lang="en-IN" smtClean="0"/>
              <a:pPr/>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7.xml"/><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7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0.xml"/><Relationship Id="rId1" Type="http://schemas.openxmlformats.org/officeDocument/2006/relationships/slideLayout" Target="../slideLayouts/slideLayout1.xml"/><Relationship Id="rId4" Type="http://schemas.openxmlformats.org/officeDocument/2006/relationships/image" Target="../media/image55.png"/></Relationships>
</file>

<file path=ppt/slides/_rels/slide7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1.xml"/><Relationship Id="rId1" Type="http://schemas.openxmlformats.org/officeDocument/2006/relationships/slideLayout" Target="../slideLayouts/slideLayout1.xml"/><Relationship Id="rId4" Type="http://schemas.openxmlformats.org/officeDocument/2006/relationships/image" Target="../media/image57.png"/></Relationships>
</file>

<file path=ppt/slides/_rels/slide7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Clr>
                <a:srgbClr val="002060"/>
              </a:buClr>
              <a:buSzPts val="4000"/>
              <a:buFont typeface="Times New Roman"/>
              <a:buNone/>
            </a:pPr>
            <a:endParaRPr dirty="0"/>
          </a:p>
        </p:txBody>
      </p:sp>
      <p:sp>
        <p:nvSpPr>
          <p:cNvPr id="23" name="Google Shape;23;p1"/>
          <p:cNvSpPr txBox="1">
            <a:spLocks noGrp="1"/>
          </p:cNvSpPr>
          <p:nvPr>
            <p:ph type="body" idx="1"/>
          </p:nvPr>
        </p:nvSpPr>
        <p:spPr>
          <a:xfrm>
            <a:off x="149087" y="1262271"/>
            <a:ext cx="11798137" cy="815008"/>
          </a:xfrm>
          <a:prstGeom prst="rect">
            <a:avLst/>
          </a:prstGeom>
          <a:solidFill>
            <a:srgbClr val="000050"/>
          </a:solidFill>
          <a:ln>
            <a:noFill/>
          </a:ln>
        </p:spPr>
        <p:txBody>
          <a:bodyPr spcFirstLastPara="1" wrap="square" lIns="91425" tIns="45700" rIns="91425" bIns="45700" anchor="t" anchorCtr="0">
            <a:noAutofit/>
          </a:bodyPr>
          <a:lstStyle/>
          <a:p>
            <a:pPr marL="0" indent="0" algn="ctr">
              <a:spcBef>
                <a:spcPts val="0"/>
              </a:spcBef>
              <a:buClr>
                <a:schemeClr val="lt1"/>
              </a:buClr>
              <a:buSzPts val="4800"/>
            </a:pPr>
            <a:r>
              <a:rPr lang="en-US" sz="4400" dirty="0" smtClean="0">
                <a:solidFill>
                  <a:schemeClr val="bg1"/>
                </a:solidFill>
              </a:rPr>
              <a:t>Introduction to Python Programming</a:t>
            </a:r>
            <a:endParaRPr lang="en-US" sz="4400" dirty="0">
              <a:solidFill>
                <a:schemeClr val="bg1"/>
              </a:solidFill>
            </a:endParaRPr>
          </a:p>
          <a:p>
            <a:pPr marL="0" lvl="0" indent="0" algn="ctr" rtl="0">
              <a:lnSpc>
                <a:spcPct val="90000"/>
              </a:lnSpc>
              <a:spcBef>
                <a:spcPts val="0"/>
              </a:spcBef>
              <a:spcAft>
                <a:spcPts val="0"/>
              </a:spcAft>
              <a:buClr>
                <a:schemeClr val="lt1"/>
              </a:buClr>
              <a:buSzPts val="4800"/>
              <a:buNone/>
            </a:pPr>
            <a:endParaRPr dirty="0"/>
          </a:p>
        </p:txBody>
      </p:sp>
      <p:sp>
        <p:nvSpPr>
          <p:cNvPr id="24" name="Google Shape;24;p1"/>
          <p:cNvSpPr txBox="1"/>
          <p:nvPr/>
        </p:nvSpPr>
        <p:spPr>
          <a:xfrm>
            <a:off x="4920649" y="5463883"/>
            <a:ext cx="2350651" cy="416590"/>
          </a:xfrm>
          <a:prstGeom prst="rect">
            <a:avLst/>
          </a:prstGeom>
          <a:noFill/>
          <a:ln w="9525" cap="flat" cmpd="sng">
            <a:solidFill>
              <a:srgbClr val="FF6F0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50"/>
              </a:buClr>
              <a:buSzPts val="2000"/>
              <a:buFont typeface="Times New Roman"/>
              <a:buNone/>
            </a:pPr>
            <a:r>
              <a:rPr lang="en-US" sz="2000" b="1" i="0" u="none" strike="noStrike" cap="none" dirty="0" smtClean="0">
                <a:solidFill>
                  <a:srgbClr val="000050"/>
                </a:solidFill>
                <a:latin typeface="Times New Roman"/>
                <a:ea typeface="Times New Roman"/>
                <a:cs typeface="Times New Roman"/>
                <a:sym typeface="Times New Roman"/>
              </a:rPr>
              <a:t>Ms. Shital H. </a:t>
            </a:r>
            <a:r>
              <a:rPr lang="en-US" sz="2000" b="1" dirty="0" err="1" smtClean="0">
                <a:solidFill>
                  <a:srgbClr val="000050"/>
                </a:solidFill>
                <a:latin typeface="Times New Roman"/>
                <a:ea typeface="Times New Roman"/>
                <a:cs typeface="Times New Roman"/>
                <a:sym typeface="Times New Roman"/>
              </a:rPr>
              <a:t>D</a:t>
            </a:r>
            <a:r>
              <a:rPr lang="en-US" sz="2000" b="1" i="0" u="none" strike="noStrike" cap="none" dirty="0" err="1" smtClean="0">
                <a:solidFill>
                  <a:srgbClr val="000050"/>
                </a:solidFill>
                <a:latin typeface="Times New Roman"/>
                <a:ea typeface="Times New Roman"/>
                <a:cs typeface="Times New Roman"/>
                <a:sym typeface="Times New Roman"/>
              </a:rPr>
              <a:t>inde</a:t>
            </a:r>
            <a:endParaRPr dirty="0"/>
          </a:p>
        </p:txBody>
      </p:sp>
      <p:sp>
        <p:nvSpPr>
          <p:cNvPr id="25" name="Google Shape;25;p1"/>
          <p:cNvSpPr txBox="1"/>
          <p:nvPr/>
        </p:nvSpPr>
        <p:spPr>
          <a:xfrm>
            <a:off x="244775" y="2329351"/>
            <a:ext cx="11702400" cy="12921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50"/>
              </a:buClr>
              <a:buSzPts val="4000"/>
              <a:buFont typeface="Times New Roman"/>
              <a:buNone/>
            </a:pPr>
            <a:r>
              <a:rPr lang="en-IN" sz="4000" b="1" i="0" u="none" strike="noStrike" cap="none" dirty="0" smtClean="0">
                <a:solidFill>
                  <a:srgbClr val="000050"/>
                </a:solidFill>
                <a:latin typeface="Times New Roman"/>
                <a:ea typeface="Times New Roman"/>
                <a:cs typeface="Times New Roman"/>
                <a:sym typeface="Times New Roman"/>
              </a:rPr>
              <a:t>Introduction to Python</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3178" y="3082226"/>
            <a:ext cx="1769951" cy="1837077"/>
          </a:xfrm>
          <a:prstGeom prst="rect">
            <a:avLst/>
          </a:prstGeom>
        </p:spPr>
      </p:pic>
    </p:spTree>
    <p:extLst>
      <p:ext uri="{BB962C8B-B14F-4D97-AF65-F5344CB8AC3E}">
        <p14:creationId xmlns:p14="http://schemas.microsoft.com/office/powerpoint/2010/main" val="25722669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r>
              <a:rPr lang="en-US" dirty="0"/>
              <a:t>Application Areas</a:t>
            </a:r>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indent="-342900" algn="just">
              <a:spcBef>
                <a:spcPts val="0"/>
              </a:spcBef>
              <a:buClr>
                <a:srgbClr val="FF0000"/>
              </a:buClr>
              <a:buSzPts val="1920"/>
              <a:buFont typeface="Noto Sans Symbols"/>
              <a:buChar char="❑"/>
            </a:pPr>
            <a:r>
              <a:rPr lang="en-US" dirty="0" smtClean="0"/>
              <a:t>Data Science</a:t>
            </a:r>
          </a:p>
          <a:p>
            <a:pPr marL="342900" indent="-342900" algn="just">
              <a:spcBef>
                <a:spcPts val="0"/>
              </a:spcBef>
              <a:buClr>
                <a:srgbClr val="FF0000"/>
              </a:buClr>
              <a:buSzPts val="1920"/>
              <a:buFont typeface="Noto Sans Symbols"/>
              <a:buChar char="❑"/>
            </a:pPr>
            <a:endParaRPr lang="en-US" dirty="0" smtClean="0"/>
          </a:p>
          <a:p>
            <a:pPr marL="342900" indent="-342900" algn="just">
              <a:spcBef>
                <a:spcPts val="0"/>
              </a:spcBef>
              <a:buClr>
                <a:srgbClr val="FF0000"/>
              </a:buClr>
              <a:buSzPts val="1920"/>
              <a:buFont typeface="Noto Sans Symbols"/>
              <a:buChar char="❑"/>
            </a:pPr>
            <a:r>
              <a:rPr lang="en-US" dirty="0"/>
              <a:t>Machine </a:t>
            </a:r>
            <a:r>
              <a:rPr lang="en-US" dirty="0" smtClean="0"/>
              <a:t>Learning</a:t>
            </a:r>
          </a:p>
          <a:p>
            <a:pPr marL="342900" indent="-342900" algn="just">
              <a:spcBef>
                <a:spcPts val="0"/>
              </a:spcBef>
              <a:buClr>
                <a:srgbClr val="FF0000"/>
              </a:buClr>
              <a:buSzPts val="1920"/>
              <a:buFont typeface="Noto Sans Symbols"/>
              <a:buChar char="❑"/>
            </a:pPr>
            <a:endParaRPr lang="en-US" dirty="0"/>
          </a:p>
          <a:p>
            <a:pPr marL="342900" indent="-342900" algn="just">
              <a:spcBef>
                <a:spcPts val="0"/>
              </a:spcBef>
              <a:buClr>
                <a:srgbClr val="FF0000"/>
              </a:buClr>
              <a:buSzPts val="1920"/>
              <a:buFont typeface="Noto Sans Symbols"/>
              <a:buChar char="❑"/>
            </a:pPr>
            <a:r>
              <a:rPr lang="en-US" dirty="0"/>
              <a:t>Web </a:t>
            </a:r>
            <a:r>
              <a:rPr lang="en-US" dirty="0" smtClean="0"/>
              <a:t>Development</a:t>
            </a:r>
          </a:p>
          <a:p>
            <a:pPr marL="342900" indent="-342900" algn="just">
              <a:spcBef>
                <a:spcPts val="0"/>
              </a:spcBef>
              <a:buClr>
                <a:srgbClr val="FF0000"/>
              </a:buClr>
              <a:buSzPts val="1920"/>
              <a:buFont typeface="Noto Sans Symbols"/>
              <a:buChar char="❑"/>
            </a:pPr>
            <a:endParaRPr lang="en-US" dirty="0"/>
          </a:p>
          <a:p>
            <a:pPr marL="342900" indent="-342900" algn="just">
              <a:spcBef>
                <a:spcPts val="0"/>
              </a:spcBef>
              <a:buClr>
                <a:srgbClr val="FF0000"/>
              </a:buClr>
              <a:buSzPts val="1920"/>
              <a:buFont typeface="Noto Sans Symbols"/>
              <a:buChar char="❑"/>
            </a:pPr>
            <a:r>
              <a:rPr lang="en-US" dirty="0"/>
              <a:t>Computer Vision and Image </a:t>
            </a:r>
            <a:r>
              <a:rPr lang="en-US" dirty="0" smtClean="0"/>
              <a:t>processing</a:t>
            </a:r>
          </a:p>
          <a:p>
            <a:pPr marL="342900" indent="-342900" algn="just">
              <a:spcBef>
                <a:spcPts val="0"/>
              </a:spcBef>
              <a:buClr>
                <a:srgbClr val="FF0000"/>
              </a:buClr>
              <a:buSzPts val="1920"/>
              <a:buFont typeface="Noto Sans Symbols"/>
              <a:buChar char="❑"/>
            </a:pPr>
            <a:endParaRPr lang="en-US" dirty="0"/>
          </a:p>
          <a:p>
            <a:pPr marL="342900" indent="-342900" algn="just">
              <a:spcBef>
                <a:spcPts val="0"/>
              </a:spcBef>
              <a:buClr>
                <a:srgbClr val="FF0000"/>
              </a:buClr>
              <a:buSzPts val="1920"/>
              <a:buFont typeface="Noto Sans Symbols"/>
              <a:buChar char="❑"/>
            </a:pPr>
            <a:r>
              <a:rPr lang="en-US" dirty="0"/>
              <a:t>Embedded Systems and </a:t>
            </a:r>
            <a:r>
              <a:rPr lang="en-US" dirty="0" smtClean="0"/>
              <a:t>IoT</a:t>
            </a:r>
          </a:p>
          <a:p>
            <a:pPr marL="342900" indent="-342900" algn="just">
              <a:spcBef>
                <a:spcPts val="0"/>
              </a:spcBef>
              <a:buClr>
                <a:srgbClr val="FF0000"/>
              </a:buClr>
              <a:buSzPts val="1920"/>
              <a:buFont typeface="Noto Sans Symbols"/>
              <a:buChar char="❑"/>
            </a:pPr>
            <a:endParaRPr lang="en-US" dirty="0"/>
          </a:p>
          <a:p>
            <a:pPr marL="342900" indent="-342900" algn="just">
              <a:spcBef>
                <a:spcPts val="0"/>
              </a:spcBef>
              <a:buClr>
                <a:srgbClr val="FF0000"/>
              </a:buClr>
              <a:buSzPts val="1920"/>
              <a:buFont typeface="Noto Sans Symbols"/>
              <a:buChar char="❑"/>
            </a:pPr>
            <a:r>
              <a:rPr lang="en-US" dirty="0"/>
              <a:t>Job Scheduling and Automation</a:t>
            </a:r>
          </a:p>
          <a:p>
            <a:pPr marL="342900" indent="-342900" algn="just">
              <a:spcBef>
                <a:spcPts val="0"/>
              </a:spcBef>
              <a:buClr>
                <a:srgbClr val="FF0000"/>
              </a:buClr>
              <a:buSzPts val="1920"/>
              <a:buFont typeface="Noto Sans Symbols"/>
              <a:buChar char="❑"/>
            </a:pPr>
            <a:endParaRPr lang="en-US"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smtClean="0"/>
          </a:p>
          <a:p>
            <a:pPr marL="0" lvl="0" indent="0" algn="just">
              <a:spcBef>
                <a:spcPts val="0"/>
              </a:spcBef>
              <a:buClr>
                <a:srgbClr val="FF0000"/>
              </a:buClr>
              <a:buSzPts val="1920"/>
            </a:pPr>
            <a:r>
              <a:rPr lang="en-US" b="0" dirty="0"/>
              <a:t>	</a:t>
            </a:r>
          </a:p>
          <a:p>
            <a:pPr marL="342900" lvl="0" indent="-342900">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spTree>
    <p:extLst>
      <p:ext uri="{BB962C8B-B14F-4D97-AF65-F5344CB8AC3E}">
        <p14:creationId xmlns:p14="http://schemas.microsoft.com/office/powerpoint/2010/main" val="4159463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1064311" y="282480"/>
            <a:ext cx="9431053" cy="659448"/>
          </a:xfrm>
          <a:prstGeom prst="rect">
            <a:avLst/>
          </a:prstGeom>
          <a:noFill/>
          <a:ln>
            <a:noFill/>
          </a:ln>
        </p:spPr>
        <p:txBody>
          <a:bodyPr spcFirstLastPara="1" wrap="square" lIns="91425" tIns="45700" rIns="91425" bIns="45700" anchor="t" anchorCtr="0">
            <a:noAutofit/>
          </a:bodyPr>
          <a:lstStyle/>
          <a:p>
            <a:r>
              <a:rPr lang="en-US" dirty="0" smtClean="0"/>
              <a:t>Steps to install the python interpreter </a:t>
            </a:r>
            <a:endParaRPr lang="en-US"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indent="-342900" algn="just">
              <a:spcBef>
                <a:spcPts val="0"/>
              </a:spcBef>
              <a:buClr>
                <a:srgbClr val="FF0000"/>
              </a:buClr>
              <a:buSzPts val="1920"/>
              <a:buFont typeface="Noto Sans Symbols"/>
              <a:buChar char="❑"/>
            </a:pPr>
            <a:endParaRPr lang="en-US" dirty="0" smtClean="0"/>
          </a:p>
          <a:p>
            <a:pPr marL="342900" indent="-342900" algn="just">
              <a:spcBef>
                <a:spcPts val="0"/>
              </a:spcBef>
              <a:buClr>
                <a:srgbClr val="FF0000"/>
              </a:buClr>
              <a:buSzPts val="1920"/>
              <a:buFont typeface="Noto Sans Symbols"/>
              <a:buChar char="❑"/>
            </a:pPr>
            <a:r>
              <a:rPr lang="en-US" dirty="0" smtClean="0"/>
              <a:t>Visit the official website </a:t>
            </a:r>
            <a:r>
              <a:rPr lang="en-US" dirty="0"/>
              <a:t>: </a:t>
            </a:r>
            <a:r>
              <a:rPr lang="en-US" dirty="0">
                <a:hlinkClick r:id="rId3"/>
              </a:rPr>
              <a:t>https://www.python.org/downloads</a:t>
            </a:r>
            <a:r>
              <a:rPr lang="en-US" dirty="0" smtClean="0">
                <a:hlinkClick r:id="rId3"/>
              </a:rPr>
              <a:t>/</a:t>
            </a:r>
            <a:r>
              <a:rPr lang="en-US" dirty="0" smtClean="0"/>
              <a:t> </a:t>
            </a:r>
          </a:p>
          <a:p>
            <a:pPr marL="342900" indent="-342900" algn="just">
              <a:spcBef>
                <a:spcPts val="0"/>
              </a:spcBef>
              <a:buClr>
                <a:srgbClr val="FF0000"/>
              </a:buClr>
              <a:buSzPts val="1920"/>
              <a:buFont typeface="Noto Sans Symbols"/>
              <a:buChar char="❑"/>
            </a:pPr>
            <a:endParaRPr lang="en-US" dirty="0"/>
          </a:p>
          <a:p>
            <a:pPr marL="342900" indent="-342900" algn="just">
              <a:spcBef>
                <a:spcPts val="0"/>
              </a:spcBef>
              <a:buClr>
                <a:srgbClr val="FF0000"/>
              </a:buClr>
              <a:buSzPts val="1920"/>
              <a:buFont typeface="Noto Sans Symbols"/>
              <a:buChar char="❑"/>
            </a:pPr>
            <a:r>
              <a:rPr lang="en-US" dirty="0" smtClean="0"/>
              <a:t>Download the latest version of python from website</a:t>
            </a:r>
          </a:p>
          <a:p>
            <a:pPr marL="342900" indent="-342900" algn="just">
              <a:spcBef>
                <a:spcPts val="0"/>
              </a:spcBef>
              <a:buClr>
                <a:srgbClr val="FF0000"/>
              </a:buClr>
              <a:buSzPts val="1920"/>
              <a:buFont typeface="Noto Sans Symbols"/>
              <a:buChar char="❑"/>
            </a:pPr>
            <a:endParaRPr lang="en-US" dirty="0"/>
          </a:p>
          <a:p>
            <a:pPr marL="342900" indent="-342900" algn="just">
              <a:spcBef>
                <a:spcPts val="0"/>
              </a:spcBef>
              <a:buClr>
                <a:srgbClr val="FF0000"/>
              </a:buClr>
              <a:buSzPts val="1920"/>
              <a:buFont typeface="Noto Sans Symbols"/>
              <a:buChar char="❑"/>
            </a:pPr>
            <a:r>
              <a:rPr lang="en-US" dirty="0" smtClean="0"/>
              <a:t>Open the executable and follow the instructions as shown </a:t>
            </a:r>
          </a:p>
          <a:p>
            <a:pPr marL="342900" indent="-342900" algn="just">
              <a:spcBef>
                <a:spcPts val="0"/>
              </a:spcBef>
              <a:buClr>
                <a:srgbClr val="FF0000"/>
              </a:buClr>
              <a:buSzPts val="1920"/>
              <a:buFont typeface="Noto Sans Symbols"/>
              <a:buChar char="❑"/>
            </a:pPr>
            <a:endParaRPr lang="en-US" dirty="0" smtClean="0"/>
          </a:p>
          <a:p>
            <a:pPr marL="342900" indent="-342900" algn="just">
              <a:spcBef>
                <a:spcPts val="0"/>
              </a:spcBef>
              <a:buClr>
                <a:srgbClr val="FF0000"/>
              </a:buClr>
              <a:buSzPts val="1920"/>
              <a:buFont typeface="Noto Sans Symbols"/>
              <a:buChar char="❑"/>
            </a:pPr>
            <a:endParaRPr lang="en-US"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smtClean="0"/>
          </a:p>
          <a:p>
            <a:pPr marL="0" lvl="0" indent="0" algn="just">
              <a:spcBef>
                <a:spcPts val="0"/>
              </a:spcBef>
              <a:buClr>
                <a:srgbClr val="FF0000"/>
              </a:buClr>
              <a:buSzPts val="1920"/>
            </a:pPr>
            <a:r>
              <a:rPr lang="en-US" b="0" dirty="0"/>
              <a:t>	</a:t>
            </a:r>
          </a:p>
          <a:p>
            <a:pPr marL="342900" lvl="0" indent="-342900">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spTree>
    <p:extLst>
      <p:ext uri="{BB962C8B-B14F-4D97-AF65-F5344CB8AC3E}">
        <p14:creationId xmlns:p14="http://schemas.microsoft.com/office/powerpoint/2010/main" val="23411566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1107854" y="197653"/>
            <a:ext cx="9431053" cy="659448"/>
          </a:xfrm>
          <a:prstGeom prst="rect">
            <a:avLst/>
          </a:prstGeom>
          <a:noFill/>
          <a:ln>
            <a:noFill/>
          </a:ln>
        </p:spPr>
        <p:txBody>
          <a:bodyPr spcFirstLastPara="1" wrap="square" lIns="91425" tIns="45700" rIns="91425" bIns="45700" anchor="t" anchorCtr="0">
            <a:noAutofit/>
          </a:bodyPr>
          <a:lstStyle/>
          <a:p>
            <a:r>
              <a:rPr lang="en-US" dirty="0" smtClean="0"/>
              <a:t>Write and execute python program in </a:t>
            </a:r>
            <a:r>
              <a:rPr lang="en-US" dirty="0" err="1" smtClean="0"/>
              <a:t>vscode</a:t>
            </a:r>
            <a:endParaRPr lang="en-US"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indent="-342900" algn="just">
              <a:spcBef>
                <a:spcPts val="0"/>
              </a:spcBef>
              <a:buClr>
                <a:srgbClr val="FF0000"/>
              </a:buClr>
              <a:buSzPts val="1920"/>
              <a:buFont typeface="Noto Sans Symbols"/>
              <a:buChar char="❑"/>
            </a:pPr>
            <a:r>
              <a:rPr lang="en-US" dirty="0" smtClean="0"/>
              <a:t>First way </a:t>
            </a:r>
          </a:p>
          <a:p>
            <a:pPr marL="800100" lvl="1" indent="-342900" algn="just">
              <a:spcBef>
                <a:spcPts val="0"/>
              </a:spcBef>
              <a:buClr>
                <a:srgbClr val="FF0000"/>
              </a:buClr>
              <a:buSzPts val="1920"/>
              <a:buFont typeface="Noto Sans Symbols"/>
              <a:buChar char="❑"/>
            </a:pPr>
            <a:r>
              <a:rPr lang="en-US" dirty="0" smtClean="0"/>
              <a:t>Write a python program in </a:t>
            </a:r>
            <a:r>
              <a:rPr lang="en-US" dirty="0" err="1" smtClean="0"/>
              <a:t>vscode</a:t>
            </a:r>
            <a:r>
              <a:rPr lang="en-US" dirty="0" smtClean="0"/>
              <a:t> </a:t>
            </a:r>
          </a:p>
          <a:p>
            <a:pPr marL="800100" lvl="1" indent="-342900" algn="just">
              <a:spcBef>
                <a:spcPts val="0"/>
              </a:spcBef>
              <a:buClr>
                <a:srgbClr val="FF0000"/>
              </a:buClr>
              <a:buSzPts val="1920"/>
              <a:buFont typeface="Noto Sans Symbols"/>
              <a:buChar char="❑"/>
            </a:pPr>
            <a:r>
              <a:rPr lang="en-US" dirty="0" smtClean="0"/>
              <a:t>Open terminal</a:t>
            </a:r>
          </a:p>
          <a:p>
            <a:pPr marL="800100" lvl="1" indent="-342900" algn="just">
              <a:spcBef>
                <a:spcPts val="0"/>
              </a:spcBef>
              <a:buClr>
                <a:srgbClr val="FF0000"/>
              </a:buClr>
              <a:buSzPts val="1920"/>
              <a:buFont typeface="Noto Sans Symbols"/>
              <a:buChar char="❑"/>
            </a:pPr>
            <a:r>
              <a:rPr lang="en-US" dirty="0" smtClean="0"/>
              <a:t>Type command   </a:t>
            </a:r>
            <a:r>
              <a:rPr lang="en-US" b="1" dirty="0" smtClean="0"/>
              <a:t>python filename.py</a:t>
            </a:r>
          </a:p>
          <a:p>
            <a:pPr marL="342900" indent="-342900" algn="just">
              <a:spcBef>
                <a:spcPts val="0"/>
              </a:spcBef>
              <a:buClr>
                <a:srgbClr val="FF0000"/>
              </a:buClr>
              <a:buSzPts val="1920"/>
              <a:buFont typeface="Noto Sans Symbols"/>
              <a:buChar char="❑"/>
            </a:pPr>
            <a:endParaRPr lang="en-US" dirty="0" smtClean="0"/>
          </a:p>
          <a:p>
            <a:pPr marL="342900" indent="-342900" algn="just">
              <a:spcBef>
                <a:spcPts val="0"/>
              </a:spcBef>
              <a:buClr>
                <a:srgbClr val="FF0000"/>
              </a:buClr>
              <a:buSzPts val="1920"/>
              <a:buFont typeface="Noto Sans Symbols"/>
              <a:buChar char="❑"/>
            </a:pPr>
            <a:r>
              <a:rPr lang="en-US" dirty="0" smtClean="0"/>
              <a:t>Second way </a:t>
            </a:r>
          </a:p>
          <a:p>
            <a:pPr marL="800100" lvl="1" indent="-342900" algn="just">
              <a:spcBef>
                <a:spcPts val="0"/>
              </a:spcBef>
              <a:buClr>
                <a:srgbClr val="FF0000"/>
              </a:buClr>
              <a:buSzPts val="1920"/>
              <a:buFont typeface="Noto Sans Symbols"/>
              <a:buChar char="❑"/>
            </a:pPr>
            <a:r>
              <a:rPr lang="en-US" dirty="0" smtClean="0"/>
              <a:t>Install the python extension </a:t>
            </a:r>
          </a:p>
          <a:p>
            <a:pPr marL="800100" lvl="1" indent="-342900" algn="just">
              <a:spcBef>
                <a:spcPts val="0"/>
              </a:spcBef>
              <a:buClr>
                <a:srgbClr val="FF0000"/>
              </a:buClr>
              <a:buSzPts val="1920"/>
              <a:buFont typeface="Noto Sans Symbols"/>
              <a:buChar char="❑"/>
            </a:pPr>
            <a:endParaRPr lang="en-US" dirty="0"/>
          </a:p>
          <a:p>
            <a:pPr marL="800100" lvl="1" indent="-342900" algn="just">
              <a:spcBef>
                <a:spcPts val="0"/>
              </a:spcBef>
              <a:buClr>
                <a:srgbClr val="FF0000"/>
              </a:buClr>
              <a:buSzPts val="1920"/>
              <a:buFont typeface="Noto Sans Symbols"/>
              <a:buChar char="❑"/>
            </a:pPr>
            <a:endParaRPr lang="en-US" dirty="0" smtClean="0"/>
          </a:p>
          <a:p>
            <a:pPr marL="800100" lvl="1" indent="-342900" algn="just">
              <a:spcBef>
                <a:spcPts val="0"/>
              </a:spcBef>
              <a:buClr>
                <a:srgbClr val="FF0000"/>
              </a:buClr>
              <a:buSzPts val="1920"/>
              <a:buFont typeface="Noto Sans Symbols"/>
              <a:buChar char="❑"/>
            </a:pPr>
            <a:r>
              <a:rPr lang="en-US" dirty="0" smtClean="0"/>
              <a:t>Install code runner extension</a:t>
            </a:r>
            <a:endParaRPr lang="en-US"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smtClean="0"/>
          </a:p>
          <a:p>
            <a:pPr marL="0" lvl="0" indent="0" algn="just">
              <a:spcBef>
                <a:spcPts val="0"/>
              </a:spcBef>
              <a:buClr>
                <a:srgbClr val="FF0000"/>
              </a:buClr>
              <a:buSzPts val="1920"/>
            </a:pPr>
            <a:r>
              <a:rPr lang="en-US" b="0" dirty="0"/>
              <a:t>	</a:t>
            </a:r>
          </a:p>
          <a:p>
            <a:pPr marL="342900" lvl="0" indent="-342900">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2" name="Picture 1"/>
          <p:cNvPicPr>
            <a:picLocks noChangeAspect="1"/>
          </p:cNvPicPr>
          <p:nvPr/>
        </p:nvPicPr>
        <p:blipFill>
          <a:blip r:embed="rId3"/>
          <a:stretch>
            <a:fillRect/>
          </a:stretch>
        </p:blipFill>
        <p:spPr>
          <a:xfrm>
            <a:off x="4863579" y="2950760"/>
            <a:ext cx="6245699" cy="1007091"/>
          </a:xfrm>
          <a:prstGeom prst="rect">
            <a:avLst/>
          </a:prstGeom>
        </p:spPr>
      </p:pic>
      <p:pic>
        <p:nvPicPr>
          <p:cNvPr id="3" name="Picture 2"/>
          <p:cNvPicPr>
            <a:picLocks noChangeAspect="1"/>
          </p:cNvPicPr>
          <p:nvPr/>
        </p:nvPicPr>
        <p:blipFill>
          <a:blip r:embed="rId4"/>
          <a:stretch>
            <a:fillRect/>
          </a:stretch>
        </p:blipFill>
        <p:spPr>
          <a:xfrm>
            <a:off x="4958829" y="4287601"/>
            <a:ext cx="6164097" cy="830310"/>
          </a:xfrm>
          <a:prstGeom prst="rect">
            <a:avLst/>
          </a:prstGeom>
        </p:spPr>
      </p:pic>
    </p:spTree>
    <p:extLst>
      <p:ext uri="{BB962C8B-B14F-4D97-AF65-F5344CB8AC3E}">
        <p14:creationId xmlns:p14="http://schemas.microsoft.com/office/powerpoint/2010/main" val="22591187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smtClean="0"/>
              <a:t>Just click on the button to execute the code</a:t>
            </a:r>
            <a:endParaRPr lang="en-US" dirty="0"/>
          </a:p>
        </p:txBody>
      </p:sp>
      <p:pic>
        <p:nvPicPr>
          <p:cNvPr id="4" name="Picture 3"/>
          <p:cNvPicPr>
            <a:picLocks noChangeAspect="1"/>
          </p:cNvPicPr>
          <p:nvPr/>
        </p:nvPicPr>
        <p:blipFill>
          <a:blip r:embed="rId2"/>
          <a:stretch>
            <a:fillRect/>
          </a:stretch>
        </p:blipFill>
        <p:spPr>
          <a:xfrm>
            <a:off x="285609" y="1830505"/>
            <a:ext cx="11213274" cy="3915202"/>
          </a:xfrm>
          <a:prstGeom prst="rect">
            <a:avLst/>
          </a:prstGeom>
        </p:spPr>
      </p:pic>
    </p:spTree>
    <p:extLst>
      <p:ext uri="{BB962C8B-B14F-4D97-AF65-F5344CB8AC3E}">
        <p14:creationId xmlns:p14="http://schemas.microsoft.com/office/powerpoint/2010/main" val="32715194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pPr marL="0" lvl="0" indent="0" rtl="0">
              <a:lnSpc>
                <a:spcPct val="90000"/>
              </a:lnSpc>
              <a:spcBef>
                <a:spcPts val="0"/>
              </a:spcBef>
              <a:spcAft>
                <a:spcPts val="0"/>
              </a:spcAft>
              <a:buClr>
                <a:srgbClr val="002060"/>
              </a:buClr>
              <a:buSzPts val="3600"/>
              <a:buFont typeface="Times New Roman"/>
              <a:buNone/>
            </a:pPr>
            <a:r>
              <a:rPr lang="en-US" smtClean="0"/>
              <a:t>First Python Program</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indent="-342900">
              <a:spcBef>
                <a:spcPts val="0"/>
              </a:spcBef>
              <a:buClr>
                <a:srgbClr val="FF0000"/>
              </a:buClr>
              <a:buSzPts val="1920"/>
              <a:buFont typeface="Noto Sans Symbols"/>
              <a:buChar char="❑"/>
            </a:pPr>
            <a:r>
              <a:rPr lang="en-US" dirty="0" smtClean="0"/>
              <a:t>Python </a:t>
            </a:r>
            <a:r>
              <a:rPr lang="en-US" dirty="0"/>
              <a:t>- Interactive Mode Programming</a:t>
            </a:r>
          </a:p>
          <a:p>
            <a:pPr marL="800100" lvl="1" indent="-342900">
              <a:spcBef>
                <a:spcPts val="0"/>
              </a:spcBef>
              <a:buClr>
                <a:srgbClr val="FF0000"/>
              </a:buClr>
              <a:buSzPts val="1920"/>
              <a:buFont typeface="Noto Sans Symbols"/>
              <a:buChar char="❑"/>
            </a:pPr>
            <a:r>
              <a:rPr lang="en-US" dirty="0"/>
              <a:t>invoke a Python interpreter from command line by typing </a:t>
            </a:r>
            <a:r>
              <a:rPr lang="en-US" b="1" dirty="0"/>
              <a:t>python</a:t>
            </a:r>
            <a:r>
              <a:rPr lang="en-US" dirty="0"/>
              <a:t> at the command prompt </a:t>
            </a:r>
            <a:endParaRPr lang="en-US" dirty="0" smtClean="0"/>
          </a:p>
          <a:p>
            <a:pPr marL="800100" lvl="1" indent="-342900">
              <a:spcBef>
                <a:spcPts val="0"/>
              </a:spcBef>
              <a:buClr>
                <a:srgbClr val="FF0000"/>
              </a:buClr>
              <a:buSzPts val="1920"/>
              <a:buFont typeface="Noto Sans Symbols"/>
              <a:buChar char="❑"/>
            </a:pPr>
            <a:r>
              <a:rPr lang="en-US" b="1" dirty="0"/>
              <a:t>&gt;&gt;&gt;</a:t>
            </a:r>
            <a:r>
              <a:rPr lang="en-US" dirty="0"/>
              <a:t> denotes a Python Command Prompt where you can type your </a:t>
            </a:r>
            <a:r>
              <a:rPr lang="en-US" dirty="0" smtClean="0"/>
              <a:t>commands</a:t>
            </a:r>
          </a:p>
          <a:p>
            <a:pPr marL="800100" lvl="1" indent="-342900">
              <a:spcBef>
                <a:spcPts val="0"/>
              </a:spcBef>
              <a:buClr>
                <a:srgbClr val="FF0000"/>
              </a:buClr>
              <a:buSzPts val="1920"/>
              <a:buFont typeface="Noto Sans Symbols"/>
              <a:buChar char="❑"/>
            </a:pPr>
            <a:r>
              <a:rPr lang="en-US" dirty="0"/>
              <a:t>print ("Hello, World</a:t>
            </a:r>
            <a:r>
              <a:rPr lang="en-US" dirty="0" smtClean="0"/>
              <a:t>!")</a:t>
            </a:r>
          </a:p>
          <a:p>
            <a:pPr marL="800100" lvl="1" indent="-342900">
              <a:spcBef>
                <a:spcPts val="0"/>
              </a:spcBef>
              <a:buClr>
                <a:srgbClr val="FF0000"/>
              </a:buClr>
              <a:buSzPts val="1920"/>
              <a:buFont typeface="Noto Sans Symbols"/>
              <a:buChar char="❑"/>
            </a:pPr>
            <a:endParaRPr lang="en-US" dirty="0"/>
          </a:p>
          <a:p>
            <a:pPr marL="800100" lvl="1" indent="-342900">
              <a:spcBef>
                <a:spcPts val="0"/>
              </a:spcBef>
              <a:buClr>
                <a:srgbClr val="FF0000"/>
              </a:buClr>
              <a:buSzPts val="1920"/>
              <a:buFont typeface="Noto Sans Symbols"/>
              <a:buChar char="❑"/>
            </a:pPr>
            <a:endParaRPr lang="en-US" dirty="0" smtClean="0"/>
          </a:p>
          <a:p>
            <a:pPr marL="342900" indent="-342900">
              <a:spcBef>
                <a:spcPts val="0"/>
              </a:spcBef>
              <a:buClr>
                <a:srgbClr val="FF0000"/>
              </a:buClr>
              <a:buSzPts val="1920"/>
              <a:buFont typeface="Noto Sans Symbols"/>
              <a:buChar char="❑"/>
            </a:pPr>
            <a:r>
              <a:rPr lang="en-US" dirty="0"/>
              <a:t>Script Mode </a:t>
            </a:r>
            <a:r>
              <a:rPr lang="en-US" dirty="0" smtClean="0"/>
              <a:t>Programming</a:t>
            </a:r>
          </a:p>
          <a:p>
            <a:pPr marL="800100" lvl="1" indent="-342900">
              <a:spcBef>
                <a:spcPts val="0"/>
              </a:spcBef>
              <a:buClr>
                <a:srgbClr val="FF0000"/>
              </a:buClr>
              <a:buSzPts val="1920"/>
              <a:buFont typeface="Noto Sans Symbols"/>
              <a:buChar char="❑"/>
            </a:pPr>
            <a:r>
              <a:rPr lang="en-US" dirty="0"/>
              <a:t>write a simple Python program in a script which is simple text file. </a:t>
            </a:r>
            <a:endParaRPr lang="en-US" dirty="0" smtClean="0"/>
          </a:p>
          <a:p>
            <a:pPr marL="800100" lvl="1" indent="-342900">
              <a:spcBef>
                <a:spcPts val="0"/>
              </a:spcBef>
              <a:buClr>
                <a:srgbClr val="FF0000"/>
              </a:buClr>
              <a:buSzPts val="1920"/>
              <a:buFont typeface="Noto Sans Symbols"/>
              <a:buChar char="❑"/>
            </a:pPr>
            <a:r>
              <a:rPr lang="en-US" b="1" dirty="0"/>
              <a:t>print ("Hello World")</a:t>
            </a:r>
          </a:p>
          <a:p>
            <a:pPr marL="800100" lvl="1" indent="-342900">
              <a:spcBef>
                <a:spcPts val="0"/>
              </a:spcBef>
              <a:buClr>
                <a:srgbClr val="FF0000"/>
              </a:buClr>
              <a:buSzPts val="1920"/>
              <a:buFont typeface="Noto Sans Symbols"/>
              <a:buChar char="❑"/>
            </a:pPr>
            <a:r>
              <a:rPr lang="en-US" dirty="0" smtClean="0"/>
              <a:t>Write this code and save file with .</a:t>
            </a:r>
            <a:r>
              <a:rPr lang="en-US" dirty="0" err="1" smtClean="0"/>
              <a:t>py</a:t>
            </a:r>
            <a:r>
              <a:rPr lang="en-US" dirty="0" smtClean="0"/>
              <a:t> extension </a:t>
            </a:r>
          </a:p>
          <a:p>
            <a:pPr marL="800100" lvl="1" indent="-342900">
              <a:spcBef>
                <a:spcPts val="0"/>
              </a:spcBef>
              <a:buClr>
                <a:srgbClr val="FF0000"/>
              </a:buClr>
              <a:buSzPts val="1920"/>
              <a:buFont typeface="Noto Sans Symbols"/>
              <a:buChar char="❑"/>
            </a:pPr>
            <a:r>
              <a:rPr lang="en-US" dirty="0" smtClean="0"/>
              <a:t>to </a:t>
            </a:r>
            <a:r>
              <a:rPr lang="en-US" dirty="0"/>
              <a:t>run this program      </a:t>
            </a:r>
            <a:r>
              <a:rPr lang="en-US" b="1" dirty="0" smtClean="0"/>
              <a:t>python </a:t>
            </a:r>
            <a:r>
              <a:rPr lang="en-US" b="1" dirty="0"/>
              <a:t>test.py</a:t>
            </a:r>
          </a:p>
          <a:p>
            <a:pPr marL="342900" lvl="0" indent="-342900">
              <a:spcBef>
                <a:spcPts val="0"/>
              </a:spcBef>
              <a:buClr>
                <a:srgbClr val="FF0000"/>
              </a:buClr>
              <a:buSzPts val="1920"/>
              <a:buFont typeface="Noto Sans Symbols"/>
              <a:buChar char="❑"/>
            </a:pPr>
            <a:endParaRPr lang="en-US" dirty="0" smtClean="0"/>
          </a:p>
          <a:p>
            <a:pPr marL="0" lvl="0" indent="0">
              <a:spcBef>
                <a:spcPts val="0"/>
              </a:spcBef>
              <a:buClr>
                <a:srgbClr val="FF0000"/>
              </a:buClr>
              <a:buSzPts val="1920"/>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spTree>
    <p:extLst>
      <p:ext uri="{BB962C8B-B14F-4D97-AF65-F5344CB8AC3E}">
        <p14:creationId xmlns:p14="http://schemas.microsoft.com/office/powerpoint/2010/main" val="25012001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pPr marL="0" lvl="0" indent="0" rtl="0">
              <a:lnSpc>
                <a:spcPct val="90000"/>
              </a:lnSpc>
              <a:spcBef>
                <a:spcPts val="0"/>
              </a:spcBef>
              <a:spcAft>
                <a:spcPts val="0"/>
              </a:spcAft>
              <a:buClr>
                <a:srgbClr val="002060"/>
              </a:buClr>
              <a:buSzPts val="3600"/>
              <a:buFont typeface="Times New Roman"/>
              <a:buNone/>
            </a:pPr>
            <a:r>
              <a:rPr lang="en-US" dirty="0" smtClean="0"/>
              <a:t>How to see the byte code</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b="0" dirty="0" smtClean="0"/>
              <a:t>Open </a:t>
            </a:r>
            <a:r>
              <a:rPr lang="en-US" b="0" dirty="0" err="1" smtClean="0"/>
              <a:t>cmd</a:t>
            </a:r>
            <a:endParaRPr lang="en-US" b="0" dirty="0" smtClean="0"/>
          </a:p>
          <a:p>
            <a:pPr marL="342900" lvl="0" indent="-342900" algn="just">
              <a:spcBef>
                <a:spcPts val="0"/>
              </a:spcBef>
              <a:buClr>
                <a:srgbClr val="FF0000"/>
              </a:buClr>
              <a:buSzPts val="1920"/>
              <a:buFont typeface="Noto Sans Symbols"/>
              <a:buChar char="❑"/>
            </a:pPr>
            <a:r>
              <a:rPr lang="en-US" b="0" dirty="0" smtClean="0"/>
              <a:t>Open interactive shell of python</a:t>
            </a:r>
          </a:p>
          <a:p>
            <a:pPr marL="800100" lvl="1" indent="-342900" algn="just">
              <a:spcBef>
                <a:spcPts val="0"/>
              </a:spcBef>
              <a:buClr>
                <a:srgbClr val="FF0000"/>
              </a:buClr>
              <a:buSzPts val="1920"/>
              <a:buFont typeface="Noto Sans Symbols"/>
              <a:buChar char="❑"/>
            </a:pPr>
            <a:r>
              <a:rPr lang="en-US" b="0" dirty="0" smtClean="0"/>
              <a:t>Python</a:t>
            </a:r>
          </a:p>
          <a:p>
            <a:pPr marL="800100" lvl="1" indent="-342900" algn="just">
              <a:spcBef>
                <a:spcPts val="0"/>
              </a:spcBef>
              <a:buClr>
                <a:srgbClr val="FF0000"/>
              </a:buClr>
              <a:buSzPts val="1920"/>
              <a:buFont typeface="Noto Sans Symbols"/>
              <a:buChar char="❑"/>
            </a:pPr>
            <a:endParaRPr lang="en-US" b="0" dirty="0"/>
          </a:p>
          <a:p>
            <a:pPr marL="0" lvl="0" indent="0" algn="just">
              <a:spcBef>
                <a:spcPts val="0"/>
              </a:spcBef>
              <a:buClr>
                <a:srgbClr val="FF0000"/>
              </a:buClr>
              <a:buSzPts val="1920"/>
            </a:pPr>
            <a:r>
              <a:rPr lang="en-US" b="0" dirty="0" smtClean="0"/>
              <a:t>&gt;&gt;&gt;import </a:t>
            </a:r>
            <a:r>
              <a:rPr lang="en-US" b="0" dirty="0" err="1" smtClean="0"/>
              <a:t>py_compile</a:t>
            </a:r>
            <a:endParaRPr lang="en-US" b="0" dirty="0" smtClean="0"/>
          </a:p>
          <a:p>
            <a:pPr marL="0" lvl="0" indent="0" algn="just">
              <a:spcBef>
                <a:spcPts val="0"/>
              </a:spcBef>
              <a:buClr>
                <a:srgbClr val="FF0000"/>
              </a:buClr>
              <a:buSzPts val="1920"/>
            </a:pPr>
            <a:endParaRPr lang="en-US" b="0" dirty="0" smtClean="0"/>
          </a:p>
          <a:p>
            <a:pPr marL="0" lvl="0" indent="0" algn="just">
              <a:spcBef>
                <a:spcPts val="0"/>
              </a:spcBef>
              <a:buClr>
                <a:srgbClr val="FF0000"/>
              </a:buClr>
              <a:buSzPts val="1920"/>
            </a:pPr>
            <a:r>
              <a:rPr lang="en-US" b="0" dirty="0" smtClean="0"/>
              <a:t>&gt;&gt;&gt;</a:t>
            </a:r>
            <a:r>
              <a:rPr lang="en-US" b="0" dirty="0" err="1" smtClean="0"/>
              <a:t>py_compile.compile</a:t>
            </a:r>
            <a:r>
              <a:rPr lang="en-US" b="0" dirty="0" smtClean="0"/>
              <a:t>(‘file.py’)</a:t>
            </a:r>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smtClean="0"/>
          </a:p>
          <a:p>
            <a:pPr marL="0" lvl="0" indent="0" algn="just">
              <a:spcBef>
                <a:spcPts val="0"/>
              </a:spcBef>
              <a:buClr>
                <a:srgbClr val="FF0000"/>
              </a:buClr>
              <a:buSzPts val="1920"/>
            </a:pPr>
            <a:r>
              <a:rPr lang="en-US" b="0" dirty="0"/>
              <a:t>	</a:t>
            </a:r>
          </a:p>
          <a:p>
            <a:pPr marL="342900" lvl="0" indent="-342900">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spTree>
    <p:extLst>
      <p:ext uri="{BB962C8B-B14F-4D97-AF65-F5344CB8AC3E}">
        <p14:creationId xmlns:p14="http://schemas.microsoft.com/office/powerpoint/2010/main" val="650452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pPr marL="0" lvl="0" indent="0" rtl="0">
              <a:lnSpc>
                <a:spcPct val="90000"/>
              </a:lnSpc>
              <a:spcBef>
                <a:spcPts val="0"/>
              </a:spcBef>
              <a:spcAft>
                <a:spcPts val="0"/>
              </a:spcAft>
              <a:buClr>
                <a:srgbClr val="002060"/>
              </a:buClr>
              <a:buSzPts val="3600"/>
              <a:buFont typeface="Times New Roman"/>
              <a:buNone/>
            </a:pPr>
            <a:r>
              <a:rPr lang="en-US" dirty="0" smtClean="0"/>
              <a:t>Indentation in Python</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b="0" dirty="0" smtClean="0"/>
              <a:t>Indentation is a leading white space before any statement in python</a:t>
            </a:r>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r>
              <a:rPr lang="en-US" b="0" dirty="0" smtClean="0"/>
              <a:t>Purpose</a:t>
            </a:r>
          </a:p>
          <a:p>
            <a:pPr marL="800100" lvl="1" indent="-342900" algn="just">
              <a:spcBef>
                <a:spcPts val="0"/>
              </a:spcBef>
              <a:buClr>
                <a:srgbClr val="FF0000"/>
              </a:buClr>
              <a:buSzPts val="1920"/>
              <a:buFont typeface="Noto Sans Symbols"/>
              <a:buChar char="❑"/>
            </a:pPr>
            <a:r>
              <a:rPr lang="en-US" b="0" dirty="0" smtClean="0"/>
              <a:t>Improves readability</a:t>
            </a:r>
          </a:p>
          <a:p>
            <a:pPr marL="800100" lvl="1" indent="-342900" algn="just">
              <a:spcBef>
                <a:spcPts val="0"/>
              </a:spcBef>
              <a:buClr>
                <a:srgbClr val="FF0000"/>
              </a:buClr>
              <a:buSzPts val="1920"/>
              <a:buFont typeface="Noto Sans Symbols"/>
              <a:buChar char="❑"/>
            </a:pPr>
            <a:r>
              <a:rPr lang="en-US" b="0" dirty="0" smtClean="0"/>
              <a:t>Helps in indicating block of code</a:t>
            </a:r>
          </a:p>
          <a:p>
            <a:pPr marL="800100" lvl="1" indent="-342900" algn="just">
              <a:spcBef>
                <a:spcPts val="0"/>
              </a:spcBef>
              <a:buClr>
                <a:srgbClr val="FF0000"/>
              </a:buClr>
              <a:buSzPts val="1920"/>
              <a:buFont typeface="Noto Sans Symbols"/>
              <a:buChar char="❑"/>
            </a:pPr>
            <a:endParaRPr lang="en-US" dirty="0"/>
          </a:p>
          <a:p>
            <a:pPr marL="800100" lvl="1"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smtClean="0"/>
          </a:p>
          <a:p>
            <a:pPr marL="0" lvl="0" indent="0" algn="just">
              <a:spcBef>
                <a:spcPts val="0"/>
              </a:spcBef>
              <a:buClr>
                <a:srgbClr val="FF0000"/>
              </a:buClr>
              <a:buSzPts val="1920"/>
            </a:pPr>
            <a:r>
              <a:rPr lang="en-US" b="0" dirty="0"/>
              <a:t>	</a:t>
            </a:r>
          </a:p>
          <a:p>
            <a:pPr marL="342900" lvl="0" indent="-342900">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2" name="Picture 1"/>
          <p:cNvPicPr>
            <a:picLocks noChangeAspect="1"/>
          </p:cNvPicPr>
          <p:nvPr/>
        </p:nvPicPr>
        <p:blipFill>
          <a:blip r:embed="rId3"/>
          <a:stretch>
            <a:fillRect/>
          </a:stretch>
        </p:blipFill>
        <p:spPr>
          <a:xfrm>
            <a:off x="1266256" y="3273542"/>
            <a:ext cx="7086173" cy="1837601"/>
          </a:xfrm>
          <a:prstGeom prst="rect">
            <a:avLst/>
          </a:prstGeom>
        </p:spPr>
      </p:pic>
    </p:spTree>
    <p:extLst>
      <p:ext uri="{BB962C8B-B14F-4D97-AF65-F5344CB8AC3E}">
        <p14:creationId xmlns:p14="http://schemas.microsoft.com/office/powerpoint/2010/main" val="37607418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pPr marL="0" lvl="0" indent="0" rtl="0">
              <a:lnSpc>
                <a:spcPct val="90000"/>
              </a:lnSpc>
              <a:spcBef>
                <a:spcPts val="0"/>
              </a:spcBef>
              <a:spcAft>
                <a:spcPts val="0"/>
              </a:spcAft>
              <a:buClr>
                <a:srgbClr val="002060"/>
              </a:buClr>
              <a:buSzPts val="3600"/>
              <a:buFont typeface="Times New Roman"/>
              <a:buNone/>
            </a:pPr>
            <a:r>
              <a:rPr lang="en-US" dirty="0" smtClean="0"/>
              <a:t>Indentation in Python</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dirty="0" smtClean="0"/>
              <a:t>Working of indentation</a:t>
            </a:r>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r>
              <a:rPr lang="en-US" dirty="0" smtClean="0"/>
              <a:t>Rules for Indentation</a:t>
            </a:r>
            <a:endParaRPr lang="en-US"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smtClean="0"/>
          </a:p>
          <a:p>
            <a:pPr marL="0" lvl="0" indent="0" algn="just">
              <a:spcBef>
                <a:spcPts val="0"/>
              </a:spcBef>
              <a:buClr>
                <a:srgbClr val="FF0000"/>
              </a:buClr>
              <a:buSzPts val="1920"/>
            </a:pPr>
            <a:r>
              <a:rPr lang="en-US" b="0" dirty="0"/>
              <a:t>	</a:t>
            </a:r>
          </a:p>
          <a:p>
            <a:pPr marL="342900" lvl="0" indent="-342900">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4" name="Picture 3"/>
          <p:cNvPicPr>
            <a:picLocks noChangeAspect="1"/>
          </p:cNvPicPr>
          <p:nvPr/>
        </p:nvPicPr>
        <p:blipFill>
          <a:blip r:embed="rId3"/>
          <a:stretch>
            <a:fillRect/>
          </a:stretch>
        </p:blipFill>
        <p:spPr>
          <a:xfrm>
            <a:off x="1744496" y="1623017"/>
            <a:ext cx="6717115" cy="1898106"/>
          </a:xfrm>
          <a:prstGeom prst="rect">
            <a:avLst/>
          </a:prstGeom>
        </p:spPr>
      </p:pic>
      <p:pic>
        <p:nvPicPr>
          <p:cNvPr id="5" name="Picture 4"/>
          <p:cNvPicPr>
            <a:picLocks noChangeAspect="1"/>
          </p:cNvPicPr>
          <p:nvPr/>
        </p:nvPicPr>
        <p:blipFill>
          <a:blip r:embed="rId4"/>
          <a:stretch>
            <a:fillRect/>
          </a:stretch>
        </p:blipFill>
        <p:spPr>
          <a:xfrm>
            <a:off x="804648" y="4270824"/>
            <a:ext cx="9390230" cy="1796023"/>
          </a:xfrm>
          <a:prstGeom prst="rect">
            <a:avLst/>
          </a:prstGeom>
        </p:spPr>
      </p:pic>
    </p:spTree>
    <p:extLst>
      <p:ext uri="{BB962C8B-B14F-4D97-AF65-F5344CB8AC3E}">
        <p14:creationId xmlns:p14="http://schemas.microsoft.com/office/powerpoint/2010/main" val="33272810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r>
              <a:rPr lang="en-US" dirty="0" smtClean="0"/>
              <a:t>	Python </a:t>
            </a:r>
            <a:r>
              <a:rPr lang="en-US" dirty="0"/>
              <a:t>Keywords</a:t>
            </a:r>
            <a:br>
              <a:rPr lang="en-US" dirty="0"/>
            </a:b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b="0" dirty="0"/>
              <a:t>Keywords are predefined, reserved words used in Python programming that have special </a:t>
            </a:r>
            <a:r>
              <a:rPr lang="en-US" b="0" dirty="0" smtClean="0"/>
              <a:t>meanings</a:t>
            </a:r>
          </a:p>
          <a:p>
            <a:pPr marL="342900" lvl="0" indent="-342900" algn="just">
              <a:spcBef>
                <a:spcPts val="0"/>
              </a:spcBef>
              <a:buClr>
                <a:srgbClr val="FF0000"/>
              </a:buClr>
              <a:buSzPts val="1920"/>
              <a:buFont typeface="Noto Sans Symbols"/>
              <a:buChar char="❑"/>
            </a:pPr>
            <a:r>
              <a:rPr lang="en-US" b="0" dirty="0"/>
              <a:t>All the keywords except True, False and None are in lowercase and they must be written as they are</a:t>
            </a: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4" name="Picture 3"/>
          <p:cNvPicPr>
            <a:picLocks noChangeAspect="1"/>
          </p:cNvPicPr>
          <p:nvPr/>
        </p:nvPicPr>
        <p:blipFill>
          <a:blip r:embed="rId3"/>
          <a:stretch>
            <a:fillRect/>
          </a:stretch>
        </p:blipFill>
        <p:spPr>
          <a:xfrm>
            <a:off x="2443803" y="2872924"/>
            <a:ext cx="6955588" cy="3541523"/>
          </a:xfrm>
          <a:prstGeom prst="rect">
            <a:avLst/>
          </a:prstGeom>
        </p:spPr>
      </p:pic>
    </p:spTree>
    <p:extLst>
      <p:ext uri="{BB962C8B-B14F-4D97-AF65-F5344CB8AC3E}">
        <p14:creationId xmlns:p14="http://schemas.microsoft.com/office/powerpoint/2010/main" val="12245696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r>
              <a:rPr lang="en-US" dirty="0" smtClean="0"/>
              <a:t>	Python </a:t>
            </a:r>
            <a:r>
              <a:rPr lang="en-US" dirty="0"/>
              <a:t>Identifiers</a:t>
            </a:r>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b="0" dirty="0"/>
              <a:t>Identifiers are the name given to variables, classes, methods, etc. </a:t>
            </a:r>
            <a:endParaRPr lang="en-US" b="0" dirty="0" smtClean="0"/>
          </a:p>
          <a:p>
            <a:pPr marL="342900" lvl="0" indent="-342900" algn="just">
              <a:spcBef>
                <a:spcPts val="0"/>
              </a:spcBef>
              <a:buClr>
                <a:srgbClr val="FF0000"/>
              </a:buClr>
              <a:buSzPts val="1920"/>
              <a:buFont typeface="Noto Sans Symbols"/>
              <a:buChar char="❑"/>
            </a:pPr>
            <a:endParaRPr lang="en-US" b="0" dirty="0" smtClean="0"/>
          </a:p>
          <a:p>
            <a:pPr marL="342900" indent="-342900" algn="just">
              <a:spcBef>
                <a:spcPts val="0"/>
              </a:spcBef>
              <a:buClr>
                <a:srgbClr val="FF0000"/>
              </a:buClr>
              <a:buSzPts val="1920"/>
              <a:buFont typeface="Noto Sans Symbols"/>
              <a:buChar char="❑"/>
            </a:pPr>
            <a:r>
              <a:rPr lang="en-US" b="0" dirty="0" smtClean="0"/>
              <a:t>For </a:t>
            </a:r>
            <a:r>
              <a:rPr lang="en-US" b="0" dirty="0"/>
              <a:t>example</a:t>
            </a:r>
            <a:r>
              <a:rPr lang="en-US" b="0" dirty="0" smtClean="0"/>
              <a:t>, </a:t>
            </a:r>
            <a:r>
              <a:rPr lang="en-US" dirty="0"/>
              <a:t>language = 'Python'</a:t>
            </a:r>
          </a:p>
          <a:p>
            <a:pPr marL="342900" lvl="0" indent="-342900" algn="just">
              <a:spcBef>
                <a:spcPts val="0"/>
              </a:spcBef>
              <a:buClr>
                <a:srgbClr val="FF0000"/>
              </a:buClr>
              <a:buSzPts val="1920"/>
              <a:buFont typeface="Noto Sans Symbols"/>
              <a:buChar char="❑"/>
            </a:pPr>
            <a:endParaRPr lang="en-US" b="0" dirty="0" smtClean="0"/>
          </a:p>
          <a:p>
            <a:pPr marL="342900" indent="-342900">
              <a:spcBef>
                <a:spcPts val="0"/>
              </a:spcBef>
              <a:buClr>
                <a:srgbClr val="FF0000"/>
              </a:buClr>
              <a:buSzPts val="1920"/>
              <a:buFont typeface="Noto Sans Symbols"/>
              <a:buChar char="❑"/>
            </a:pPr>
            <a:r>
              <a:rPr lang="en-US" dirty="0"/>
              <a:t>Rules for Naming an Identifier</a:t>
            </a:r>
          </a:p>
          <a:p>
            <a:pPr marL="800100" lvl="1" indent="-342900">
              <a:spcBef>
                <a:spcPts val="0"/>
              </a:spcBef>
              <a:buClr>
                <a:srgbClr val="FF0000"/>
              </a:buClr>
              <a:buSzPts val="1920"/>
              <a:buFont typeface="Noto Sans Symbols"/>
              <a:buChar char="❑"/>
            </a:pPr>
            <a:r>
              <a:rPr lang="en-US" b="0" dirty="0" smtClean="0"/>
              <a:t>Identifiers </a:t>
            </a:r>
            <a:r>
              <a:rPr lang="en-US" b="0" dirty="0"/>
              <a:t>cannot be a </a:t>
            </a:r>
            <a:r>
              <a:rPr lang="en-US" b="0" dirty="0" smtClean="0"/>
              <a:t>keyword.</a:t>
            </a:r>
          </a:p>
          <a:p>
            <a:pPr marL="800100" lvl="1" indent="-342900">
              <a:spcBef>
                <a:spcPts val="0"/>
              </a:spcBef>
              <a:buClr>
                <a:srgbClr val="FF0000"/>
              </a:buClr>
              <a:buSzPts val="1920"/>
              <a:buFont typeface="Noto Sans Symbols"/>
              <a:buChar char="❑"/>
            </a:pPr>
            <a:r>
              <a:rPr lang="en-US" b="0" dirty="0" smtClean="0"/>
              <a:t>Identifiers </a:t>
            </a:r>
            <a:r>
              <a:rPr lang="en-US" b="0" dirty="0"/>
              <a:t>are </a:t>
            </a:r>
            <a:r>
              <a:rPr lang="en-US" b="0" dirty="0" smtClean="0"/>
              <a:t>case-sensitive.</a:t>
            </a:r>
          </a:p>
          <a:p>
            <a:pPr marL="800100" lvl="1" indent="-342900">
              <a:spcBef>
                <a:spcPts val="0"/>
              </a:spcBef>
              <a:buClr>
                <a:srgbClr val="FF0000"/>
              </a:buClr>
              <a:buSzPts val="1920"/>
              <a:buFont typeface="Noto Sans Symbols"/>
              <a:buChar char="❑"/>
            </a:pPr>
            <a:r>
              <a:rPr lang="en-US" b="0" dirty="0" smtClean="0"/>
              <a:t>It </a:t>
            </a:r>
            <a:r>
              <a:rPr lang="en-US" b="0" dirty="0"/>
              <a:t>can have a sequence of letters and </a:t>
            </a:r>
            <a:r>
              <a:rPr lang="en-US" b="0" dirty="0" smtClean="0"/>
              <a:t>digits and _. </a:t>
            </a:r>
          </a:p>
          <a:p>
            <a:pPr marL="800100" lvl="1" indent="-342900">
              <a:spcBef>
                <a:spcPts val="0"/>
              </a:spcBef>
              <a:buClr>
                <a:srgbClr val="FF0000"/>
              </a:buClr>
              <a:buSzPts val="1920"/>
              <a:buFont typeface="Noto Sans Symbols"/>
              <a:buChar char="❑"/>
            </a:pPr>
            <a:r>
              <a:rPr lang="en-US" b="0" dirty="0" smtClean="0"/>
              <a:t>It's </a:t>
            </a:r>
            <a:r>
              <a:rPr lang="en-US" b="0" dirty="0"/>
              <a:t>a convention to start an identifier with a letter rather </a:t>
            </a:r>
            <a:r>
              <a:rPr lang="en-US" b="0" dirty="0" smtClean="0"/>
              <a:t>_.</a:t>
            </a:r>
          </a:p>
          <a:p>
            <a:pPr marL="800100" lvl="1" indent="-342900">
              <a:spcBef>
                <a:spcPts val="0"/>
              </a:spcBef>
              <a:buClr>
                <a:srgbClr val="FF0000"/>
              </a:buClr>
              <a:buSzPts val="1920"/>
              <a:buFont typeface="Noto Sans Symbols"/>
              <a:buChar char="❑"/>
            </a:pPr>
            <a:r>
              <a:rPr lang="en-US" b="0" dirty="0" smtClean="0"/>
              <a:t>Whitespaces </a:t>
            </a:r>
            <a:r>
              <a:rPr lang="en-US" b="0" dirty="0"/>
              <a:t>are not </a:t>
            </a:r>
            <a:r>
              <a:rPr lang="en-US" b="0" dirty="0" smtClean="0"/>
              <a:t>allowed.</a:t>
            </a:r>
          </a:p>
          <a:p>
            <a:pPr marL="800100" lvl="1" indent="-342900">
              <a:spcBef>
                <a:spcPts val="0"/>
              </a:spcBef>
              <a:buClr>
                <a:srgbClr val="FF0000"/>
              </a:buClr>
              <a:buSzPts val="1920"/>
              <a:buFont typeface="Noto Sans Symbols"/>
              <a:buChar char="❑"/>
            </a:pPr>
            <a:r>
              <a:rPr lang="en-US" b="0" dirty="0" smtClean="0"/>
              <a:t>We </a:t>
            </a:r>
            <a:r>
              <a:rPr lang="en-US" b="0" dirty="0"/>
              <a:t>cannot use special symbols like !, @, #, $, and so on.</a:t>
            </a:r>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spTree>
    <p:extLst>
      <p:ext uri="{BB962C8B-B14F-4D97-AF65-F5344CB8AC3E}">
        <p14:creationId xmlns:p14="http://schemas.microsoft.com/office/powerpoint/2010/main" val="3654499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968517" y="233017"/>
            <a:ext cx="9431053" cy="65944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2060"/>
              </a:buClr>
              <a:buSzPts val="3600"/>
              <a:buFont typeface="Times New Roman"/>
              <a:buNone/>
            </a:pPr>
            <a:r>
              <a:rPr lang="en-IN" sz="3600" b="1" dirty="0" smtClean="0">
                <a:solidFill>
                  <a:srgbClr val="002060"/>
                </a:solidFill>
                <a:latin typeface="Times New Roman"/>
                <a:ea typeface="Times New Roman"/>
                <a:cs typeface="Times New Roman"/>
                <a:sym typeface="Times New Roman"/>
              </a:rPr>
              <a:t>Definition</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b="0" dirty="0" smtClean="0"/>
              <a:t>Python is an interpreted general-purpose high-level programming language with easy syntax and dynamic semantics.</a:t>
            </a:r>
          </a:p>
          <a:p>
            <a:pPr marL="342900" lvl="0" indent="-342900" algn="just">
              <a:spcBef>
                <a:spcPts val="0"/>
              </a:spcBef>
              <a:buClr>
                <a:srgbClr val="FF0000"/>
              </a:buClr>
              <a:buSzPts val="1920"/>
              <a:buFont typeface="Noto Sans Symbols"/>
              <a:buChar char="❑"/>
            </a:pPr>
            <a:r>
              <a:rPr lang="en-US" dirty="0"/>
              <a:t>Monty Python's Flying Circus</a:t>
            </a:r>
            <a:endParaRPr lang="en-US" b="0" dirty="0"/>
          </a:p>
          <a:p>
            <a:pPr marL="342900" indent="-342900">
              <a:spcBef>
                <a:spcPts val="0"/>
              </a:spcBef>
              <a:buClr>
                <a:srgbClr val="FF0000"/>
              </a:buClr>
              <a:buSzPts val="1920"/>
              <a:buFont typeface="Noto Sans Symbols"/>
              <a:buChar char="❑"/>
            </a:pPr>
            <a:endParaRPr lang="en-US" b="0" dirty="0"/>
          </a:p>
          <a:p>
            <a:pPr marL="342900" lvl="0" indent="-342900">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2" name="Picture 1"/>
          <p:cNvPicPr>
            <a:picLocks noChangeAspect="1"/>
          </p:cNvPicPr>
          <p:nvPr/>
        </p:nvPicPr>
        <p:blipFill>
          <a:blip r:embed="rId3"/>
          <a:stretch>
            <a:fillRect/>
          </a:stretch>
        </p:blipFill>
        <p:spPr>
          <a:xfrm>
            <a:off x="4345153" y="2460712"/>
            <a:ext cx="3434097" cy="3789962"/>
          </a:xfrm>
          <a:prstGeom prst="rect">
            <a:avLst/>
          </a:prstGeom>
        </p:spPr>
      </p:pic>
    </p:spTree>
    <p:extLst>
      <p:ext uri="{BB962C8B-B14F-4D97-AF65-F5344CB8AC3E}">
        <p14:creationId xmlns:p14="http://schemas.microsoft.com/office/powerpoint/2010/main" val="17596138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r>
              <a:rPr lang="en-US" dirty="0"/>
              <a:t/>
            </a:r>
            <a:br>
              <a:rPr lang="en-US" dirty="0"/>
            </a:b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endParaRPr lang="en-US" b="0" dirty="0"/>
          </a:p>
          <a:p>
            <a:pPr marL="342900" lvl="0" indent="-342900">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2" name="Picture 1"/>
          <p:cNvPicPr>
            <a:picLocks noChangeAspect="1"/>
          </p:cNvPicPr>
          <p:nvPr/>
        </p:nvPicPr>
        <p:blipFill>
          <a:blip r:embed="rId3"/>
          <a:stretch>
            <a:fillRect/>
          </a:stretch>
        </p:blipFill>
        <p:spPr>
          <a:xfrm>
            <a:off x="1779183" y="1294049"/>
            <a:ext cx="9020843" cy="3591850"/>
          </a:xfrm>
          <a:prstGeom prst="rect">
            <a:avLst/>
          </a:prstGeom>
        </p:spPr>
      </p:pic>
    </p:spTree>
    <p:extLst>
      <p:ext uri="{BB962C8B-B14F-4D97-AF65-F5344CB8AC3E}">
        <p14:creationId xmlns:p14="http://schemas.microsoft.com/office/powerpoint/2010/main" val="13571794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r>
              <a:rPr lang="en-US" dirty="0" smtClean="0"/>
              <a:t>	Python </a:t>
            </a:r>
            <a:r>
              <a:rPr lang="en-US" dirty="0"/>
              <a:t>C</a:t>
            </a:r>
            <a:r>
              <a:rPr lang="en-US" dirty="0" smtClean="0"/>
              <a:t>omments</a:t>
            </a:r>
            <a:r>
              <a:rPr lang="en-US" dirty="0"/>
              <a:t/>
            </a:r>
            <a:br>
              <a:rPr lang="en-US" dirty="0"/>
            </a:b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b="0" dirty="0"/>
              <a:t>In computer programming, comments are hints that we use to make our code more understandable</a:t>
            </a:r>
            <a:r>
              <a:rPr lang="en-US" b="0" dirty="0" smtClean="0"/>
              <a:t>.</a:t>
            </a:r>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r>
              <a:rPr lang="en-US" b="0" dirty="0"/>
              <a:t>Comments are completely ignored by the interpreter. </a:t>
            </a: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2" name="Picture 1"/>
          <p:cNvPicPr>
            <a:picLocks noChangeAspect="1"/>
          </p:cNvPicPr>
          <p:nvPr/>
        </p:nvPicPr>
        <p:blipFill>
          <a:blip r:embed="rId3"/>
          <a:stretch>
            <a:fillRect/>
          </a:stretch>
        </p:blipFill>
        <p:spPr>
          <a:xfrm>
            <a:off x="1995131" y="3018998"/>
            <a:ext cx="8026665" cy="2440106"/>
          </a:xfrm>
          <a:prstGeom prst="rect">
            <a:avLst/>
          </a:prstGeom>
        </p:spPr>
      </p:pic>
    </p:spTree>
    <p:extLst>
      <p:ext uri="{BB962C8B-B14F-4D97-AF65-F5344CB8AC3E}">
        <p14:creationId xmlns:p14="http://schemas.microsoft.com/office/powerpoint/2010/main" val="18735498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r>
              <a:rPr lang="en-US" dirty="0"/>
              <a:t>Types of Comments in Python</a:t>
            </a:r>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indent="-342900">
              <a:spcBef>
                <a:spcPts val="0"/>
              </a:spcBef>
              <a:buClr>
                <a:srgbClr val="FF0000"/>
              </a:buClr>
              <a:buSzPts val="1920"/>
              <a:buFont typeface="Noto Sans Symbols"/>
              <a:buChar char="❑"/>
            </a:pPr>
            <a:endParaRPr lang="en-US" dirty="0" smtClean="0"/>
          </a:p>
          <a:p>
            <a:pPr marL="342900" indent="-342900">
              <a:spcBef>
                <a:spcPts val="0"/>
              </a:spcBef>
              <a:buClr>
                <a:srgbClr val="FF0000"/>
              </a:buClr>
              <a:buSzPts val="1920"/>
              <a:buFont typeface="Noto Sans Symbols"/>
              <a:buChar char="❑"/>
            </a:pPr>
            <a:r>
              <a:rPr lang="en-US" dirty="0" smtClean="0"/>
              <a:t>Single-line </a:t>
            </a:r>
            <a:r>
              <a:rPr lang="en-US" dirty="0"/>
              <a:t>Comment in Python</a:t>
            </a:r>
          </a:p>
          <a:p>
            <a:pPr marL="800100" lvl="1" indent="-342900">
              <a:spcBef>
                <a:spcPts val="0"/>
              </a:spcBef>
              <a:buClr>
                <a:srgbClr val="FF0000"/>
              </a:buClr>
              <a:buSzPts val="1920"/>
              <a:buFont typeface="Noto Sans Symbols"/>
              <a:buChar char="❑"/>
            </a:pPr>
            <a:r>
              <a:rPr lang="en-US" dirty="0"/>
              <a:t>A single-line comment starts and ends in the same </a:t>
            </a:r>
            <a:r>
              <a:rPr lang="en-US" dirty="0" smtClean="0"/>
              <a:t>line</a:t>
            </a:r>
          </a:p>
          <a:p>
            <a:pPr marL="800100" lvl="1" indent="-342900">
              <a:spcBef>
                <a:spcPts val="0"/>
              </a:spcBef>
              <a:buClr>
                <a:srgbClr val="FF0000"/>
              </a:buClr>
              <a:buSzPts val="1920"/>
              <a:buFont typeface="Noto Sans Symbols"/>
              <a:buChar char="❑"/>
            </a:pPr>
            <a:r>
              <a:rPr lang="en-US" dirty="0"/>
              <a:t>use the </a:t>
            </a:r>
            <a:r>
              <a:rPr lang="en-US" b="1" dirty="0"/>
              <a:t>#</a:t>
            </a:r>
            <a:r>
              <a:rPr lang="en-US" dirty="0"/>
              <a:t> symbol to write a single-line </a:t>
            </a:r>
            <a:r>
              <a:rPr lang="en-US" dirty="0" smtClean="0"/>
              <a:t>comment</a:t>
            </a:r>
          </a:p>
          <a:p>
            <a:pPr marL="800100" lvl="1" indent="-342900">
              <a:spcBef>
                <a:spcPts val="0"/>
              </a:spcBef>
              <a:buClr>
                <a:srgbClr val="FF0000"/>
              </a:buClr>
              <a:buSzPts val="1920"/>
              <a:buFont typeface="Noto Sans Symbols"/>
              <a:buChar char="❑"/>
            </a:pPr>
            <a:endParaRPr lang="en-US" dirty="0"/>
          </a:p>
          <a:p>
            <a:pPr marL="800100" lvl="1" indent="-342900">
              <a:spcBef>
                <a:spcPts val="0"/>
              </a:spcBef>
              <a:buClr>
                <a:srgbClr val="FF0000"/>
              </a:buClr>
              <a:buSzPts val="1920"/>
              <a:buFont typeface="Noto Sans Symbols"/>
              <a:buChar char="❑"/>
            </a:pPr>
            <a:endParaRPr lang="en-US" dirty="0" smtClean="0"/>
          </a:p>
          <a:p>
            <a:pPr marL="0" lvl="0" indent="0">
              <a:spcBef>
                <a:spcPts val="0"/>
              </a:spcBef>
              <a:buClr>
                <a:srgbClr val="FF0000"/>
              </a:buClr>
              <a:buSzPts val="1920"/>
            </a:pPr>
            <a:endParaRPr lang="en-US" dirty="0" smtClean="0"/>
          </a:p>
          <a:p>
            <a:pPr marL="0" lvl="0" indent="0">
              <a:spcBef>
                <a:spcPts val="0"/>
              </a:spcBef>
              <a:buClr>
                <a:srgbClr val="FF0000"/>
              </a:buClr>
              <a:buSzPts val="1920"/>
            </a:pPr>
            <a:endParaRPr lang="en-US" dirty="0"/>
          </a:p>
          <a:p>
            <a:pPr marL="0" lvl="0" indent="0">
              <a:spcBef>
                <a:spcPts val="0"/>
              </a:spcBef>
              <a:buClr>
                <a:srgbClr val="FF0000"/>
              </a:buClr>
              <a:buSzPts val="1920"/>
            </a:pPr>
            <a:endParaRPr lang="en-US" dirty="0" smtClean="0"/>
          </a:p>
          <a:p>
            <a:pPr marL="0" lvl="0" indent="0">
              <a:spcBef>
                <a:spcPts val="0"/>
              </a:spcBef>
              <a:buClr>
                <a:srgbClr val="FF0000"/>
              </a:buClr>
              <a:buSzPts val="1920"/>
            </a:pPr>
            <a:endParaRPr lang="en-US" dirty="0"/>
          </a:p>
          <a:p>
            <a:pPr marL="342900" lvl="0" indent="-342900">
              <a:spcBef>
                <a:spcPts val="0"/>
              </a:spcBef>
              <a:buClr>
                <a:srgbClr val="FF0000"/>
              </a:buClr>
              <a:buSzPts val="1920"/>
              <a:buFont typeface="Noto Sans Symbols"/>
              <a:buChar char="❑"/>
            </a:pPr>
            <a:endParaRPr lang="en-US" dirty="0"/>
          </a:p>
          <a:p>
            <a:pPr marL="342900" lvl="0" indent="-342900">
              <a:spcBef>
                <a:spcPts val="0"/>
              </a:spcBef>
              <a:buClr>
                <a:srgbClr val="FF0000"/>
              </a:buClr>
              <a:buSzPts val="1920"/>
              <a:buFont typeface="Noto Sans Symbols"/>
              <a:buChar char="❑"/>
            </a:pPr>
            <a:endParaRPr lang="en-US" dirty="0" smtClean="0"/>
          </a:p>
          <a:p>
            <a:pPr marL="342900" lvl="0" indent="-342900">
              <a:spcBef>
                <a:spcPts val="0"/>
              </a:spcBef>
              <a:buClr>
                <a:srgbClr val="FF0000"/>
              </a:buClr>
              <a:buSzPts val="1920"/>
              <a:buFont typeface="Noto Sans Symbols"/>
              <a:buChar char="❑"/>
            </a:pPr>
            <a:endParaRPr lang="en-US" dirty="0"/>
          </a:p>
          <a:p>
            <a:pPr marL="342900" lvl="0" indent="-342900">
              <a:spcBef>
                <a:spcPts val="0"/>
              </a:spcBef>
              <a:buClr>
                <a:srgbClr val="FF0000"/>
              </a:buClr>
              <a:buSzPts val="1920"/>
              <a:buFont typeface="Noto Sans Symbols"/>
              <a:buChar char="❑"/>
            </a:pPr>
            <a:endParaRPr lang="en-US" dirty="0" smtClean="0"/>
          </a:p>
          <a:p>
            <a:pPr marL="342900" lvl="0" indent="-342900">
              <a:spcBef>
                <a:spcPts val="0"/>
              </a:spcBef>
              <a:buClr>
                <a:srgbClr val="FF0000"/>
              </a:buClr>
              <a:buSzPts val="1920"/>
              <a:buFont typeface="Noto Sans Symbols"/>
              <a:buChar char="❑"/>
            </a:pPr>
            <a:endParaRPr lang="en-US" dirty="0"/>
          </a:p>
          <a:p>
            <a:pPr marL="342900" lvl="0" indent="-342900">
              <a:spcBef>
                <a:spcPts val="0"/>
              </a:spcBef>
              <a:buClr>
                <a:srgbClr val="FF0000"/>
              </a:buClr>
              <a:buSzPts val="1920"/>
              <a:buFont typeface="Noto Sans Symbols"/>
              <a:buChar char="❑"/>
            </a:pPr>
            <a:endParaRPr lang="en-US" dirty="0" smtClean="0"/>
          </a:p>
          <a:p>
            <a:pPr marL="342900" lvl="0" indent="-342900">
              <a:spcBef>
                <a:spcPts val="0"/>
              </a:spcBef>
              <a:buClr>
                <a:srgbClr val="FF0000"/>
              </a:buClr>
              <a:buSzPts val="1920"/>
              <a:buFont typeface="Noto Sans Symbols"/>
              <a:buChar char="❑"/>
            </a:pPr>
            <a:endParaRPr lang="en-US" dirty="0"/>
          </a:p>
          <a:p>
            <a:pPr marL="342900" lvl="0" indent="-342900">
              <a:spcBef>
                <a:spcPts val="0"/>
              </a:spcBef>
              <a:buClr>
                <a:srgbClr val="FF0000"/>
              </a:buClr>
              <a:buSzPts val="1920"/>
              <a:buFont typeface="Noto Sans Symbols"/>
              <a:buChar char="❑"/>
            </a:pPr>
            <a:endParaRPr lang="en-US"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6" name="Picture 5"/>
          <p:cNvPicPr>
            <a:picLocks noChangeAspect="1"/>
          </p:cNvPicPr>
          <p:nvPr/>
        </p:nvPicPr>
        <p:blipFill>
          <a:blip r:embed="rId3"/>
          <a:stretch>
            <a:fillRect/>
          </a:stretch>
        </p:blipFill>
        <p:spPr>
          <a:xfrm>
            <a:off x="1427471" y="3017647"/>
            <a:ext cx="7148726" cy="2386867"/>
          </a:xfrm>
          <a:prstGeom prst="rect">
            <a:avLst/>
          </a:prstGeom>
        </p:spPr>
      </p:pic>
    </p:spTree>
    <p:extLst>
      <p:ext uri="{BB962C8B-B14F-4D97-AF65-F5344CB8AC3E}">
        <p14:creationId xmlns:p14="http://schemas.microsoft.com/office/powerpoint/2010/main" val="24808156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endParaRPr lang="en-US"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indent="-342900">
              <a:spcBef>
                <a:spcPts val="0"/>
              </a:spcBef>
              <a:buClr>
                <a:srgbClr val="FF0000"/>
              </a:buClr>
              <a:buSzPts val="1920"/>
              <a:buFont typeface="Noto Sans Symbols"/>
              <a:buChar char="❑"/>
            </a:pPr>
            <a:r>
              <a:rPr lang="en-US" dirty="0" smtClean="0"/>
              <a:t>Multi-line </a:t>
            </a:r>
            <a:r>
              <a:rPr lang="en-US" dirty="0"/>
              <a:t>Comment in Python</a:t>
            </a:r>
          </a:p>
          <a:p>
            <a:pPr marL="800100" lvl="1" indent="-342900">
              <a:spcBef>
                <a:spcPts val="0"/>
              </a:spcBef>
              <a:buClr>
                <a:srgbClr val="FF0000"/>
              </a:buClr>
              <a:buSzPts val="1920"/>
              <a:buFont typeface="Noto Sans Symbols"/>
              <a:buChar char="❑"/>
            </a:pPr>
            <a:r>
              <a:rPr lang="en-US" dirty="0" smtClean="0"/>
              <a:t>Multiple # before every line</a:t>
            </a:r>
          </a:p>
          <a:p>
            <a:pPr marL="800100" lvl="1" indent="-342900">
              <a:spcBef>
                <a:spcPts val="0"/>
              </a:spcBef>
              <a:buClr>
                <a:srgbClr val="FF0000"/>
              </a:buClr>
              <a:buSzPts val="1920"/>
              <a:buFont typeface="Noto Sans Symbols"/>
              <a:buChar char="❑"/>
            </a:pPr>
            <a:r>
              <a:rPr lang="en-US" dirty="0" smtClean="0"/>
              <a:t>use </a:t>
            </a:r>
            <a:r>
              <a:rPr lang="en-US" dirty="0"/>
              <a:t>triple quotes, either ''' or """</a:t>
            </a:r>
            <a:endParaRPr lang="en-US" dirty="0" smtClean="0"/>
          </a:p>
          <a:p>
            <a:pPr marL="342900" lvl="0" indent="-342900">
              <a:spcBef>
                <a:spcPts val="0"/>
              </a:spcBef>
              <a:buClr>
                <a:srgbClr val="FF0000"/>
              </a:buClr>
              <a:buSzPts val="1920"/>
              <a:buFont typeface="Noto Sans Symbols"/>
              <a:buChar char="❑"/>
            </a:pPr>
            <a:endParaRPr lang="en-US" dirty="0"/>
          </a:p>
          <a:p>
            <a:pPr marL="342900" lvl="0" indent="-342900">
              <a:spcBef>
                <a:spcPts val="0"/>
              </a:spcBef>
              <a:buClr>
                <a:srgbClr val="FF0000"/>
              </a:buClr>
              <a:buSzPts val="1920"/>
              <a:buFont typeface="Noto Sans Symbols"/>
              <a:buChar char="❑"/>
            </a:pPr>
            <a:endParaRPr lang="en-US" dirty="0" smtClean="0"/>
          </a:p>
          <a:p>
            <a:pPr marL="342900" lvl="0" indent="-342900">
              <a:spcBef>
                <a:spcPts val="0"/>
              </a:spcBef>
              <a:buClr>
                <a:srgbClr val="FF0000"/>
              </a:buClr>
              <a:buSzPts val="1920"/>
              <a:buFont typeface="Noto Sans Symbols"/>
              <a:buChar char="❑"/>
            </a:pPr>
            <a:endParaRPr lang="en-US" dirty="0"/>
          </a:p>
          <a:p>
            <a:pPr marL="342900" lvl="0" indent="-342900">
              <a:spcBef>
                <a:spcPts val="0"/>
              </a:spcBef>
              <a:buClr>
                <a:srgbClr val="FF0000"/>
              </a:buClr>
              <a:buSzPts val="1920"/>
              <a:buFont typeface="Noto Sans Symbols"/>
              <a:buChar char="❑"/>
            </a:pPr>
            <a:endParaRPr lang="en-US" dirty="0" smtClean="0"/>
          </a:p>
          <a:p>
            <a:pPr marL="342900" lvl="0" indent="-342900">
              <a:spcBef>
                <a:spcPts val="0"/>
              </a:spcBef>
              <a:buClr>
                <a:srgbClr val="FF0000"/>
              </a:buClr>
              <a:buSzPts val="1920"/>
              <a:buFont typeface="Noto Sans Symbols"/>
              <a:buChar char="❑"/>
            </a:pPr>
            <a:endParaRPr lang="en-US" dirty="0"/>
          </a:p>
          <a:p>
            <a:pPr marL="342900" lvl="0" indent="-342900">
              <a:spcBef>
                <a:spcPts val="0"/>
              </a:spcBef>
              <a:buClr>
                <a:srgbClr val="FF0000"/>
              </a:buClr>
              <a:buSzPts val="1920"/>
              <a:buFont typeface="Noto Sans Symbols"/>
              <a:buChar char="❑"/>
            </a:pPr>
            <a:endParaRPr lang="en-US" dirty="0" smtClean="0"/>
          </a:p>
          <a:p>
            <a:pPr marL="342900" lvl="0" indent="-342900">
              <a:spcBef>
                <a:spcPts val="0"/>
              </a:spcBef>
              <a:buClr>
                <a:srgbClr val="FF0000"/>
              </a:buClr>
              <a:buSzPts val="1920"/>
              <a:buFont typeface="Noto Sans Symbols"/>
              <a:buChar char="❑"/>
            </a:pPr>
            <a:endParaRPr lang="en-US" dirty="0"/>
          </a:p>
          <a:p>
            <a:pPr marL="342900" lvl="0" indent="-342900">
              <a:spcBef>
                <a:spcPts val="0"/>
              </a:spcBef>
              <a:buClr>
                <a:srgbClr val="FF0000"/>
              </a:buClr>
              <a:buSzPts val="1920"/>
              <a:buFont typeface="Noto Sans Symbols"/>
              <a:buChar char="❑"/>
            </a:pPr>
            <a:endParaRPr lang="en-US"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2" name="Picture 1"/>
          <p:cNvPicPr>
            <a:picLocks noChangeAspect="1"/>
          </p:cNvPicPr>
          <p:nvPr/>
        </p:nvPicPr>
        <p:blipFill>
          <a:blip r:embed="rId3"/>
          <a:stretch>
            <a:fillRect/>
          </a:stretch>
        </p:blipFill>
        <p:spPr>
          <a:xfrm>
            <a:off x="657791" y="2210938"/>
            <a:ext cx="7135079" cy="2279122"/>
          </a:xfrm>
          <a:prstGeom prst="rect">
            <a:avLst/>
          </a:prstGeom>
        </p:spPr>
      </p:pic>
      <p:pic>
        <p:nvPicPr>
          <p:cNvPr id="6" name="Picture 5"/>
          <p:cNvPicPr>
            <a:picLocks noChangeAspect="1"/>
          </p:cNvPicPr>
          <p:nvPr/>
        </p:nvPicPr>
        <p:blipFill>
          <a:blip r:embed="rId4"/>
          <a:stretch>
            <a:fillRect/>
          </a:stretch>
        </p:blipFill>
        <p:spPr>
          <a:xfrm>
            <a:off x="665399" y="3538181"/>
            <a:ext cx="7091561" cy="2221174"/>
          </a:xfrm>
          <a:prstGeom prst="rect">
            <a:avLst/>
          </a:prstGeom>
        </p:spPr>
      </p:pic>
    </p:spTree>
    <p:extLst>
      <p:ext uri="{BB962C8B-B14F-4D97-AF65-F5344CB8AC3E}">
        <p14:creationId xmlns:p14="http://schemas.microsoft.com/office/powerpoint/2010/main" val="12116251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r>
              <a:rPr lang="en-US" dirty="0" smtClean="0"/>
              <a:t>Python Statement</a:t>
            </a:r>
            <a:endParaRPr lang="en-US"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spcBef>
                <a:spcPts val="0"/>
              </a:spcBef>
              <a:buClr>
                <a:srgbClr val="FF0000"/>
              </a:buClr>
              <a:buSzPts val="1920"/>
              <a:buFont typeface="Noto Sans Symbols"/>
              <a:buChar char="❑"/>
            </a:pPr>
            <a:r>
              <a:rPr lang="en-US" dirty="0" smtClean="0"/>
              <a:t>Statement: is a line of code that performs some action</a:t>
            </a:r>
          </a:p>
          <a:p>
            <a:pPr marL="342900" lvl="0" indent="-342900">
              <a:spcBef>
                <a:spcPts val="0"/>
              </a:spcBef>
              <a:buClr>
                <a:srgbClr val="FF0000"/>
              </a:buClr>
              <a:buSzPts val="1920"/>
              <a:buFont typeface="Noto Sans Symbols"/>
              <a:buChar char="❑"/>
            </a:pPr>
            <a:endParaRPr lang="en-US" dirty="0" smtClean="0"/>
          </a:p>
          <a:p>
            <a:pPr marL="0" lvl="0" indent="0">
              <a:spcBef>
                <a:spcPts val="0"/>
              </a:spcBef>
              <a:buClr>
                <a:srgbClr val="FF0000"/>
              </a:buClr>
              <a:buSzPts val="1920"/>
            </a:pPr>
            <a:endParaRPr lang="en-US" dirty="0"/>
          </a:p>
          <a:p>
            <a:pPr marL="0" lvl="0" indent="0">
              <a:spcBef>
                <a:spcPts val="0"/>
              </a:spcBef>
              <a:buClr>
                <a:srgbClr val="FF0000"/>
              </a:buClr>
              <a:buSzPts val="1920"/>
            </a:pPr>
            <a:endParaRPr lang="en-US" dirty="0"/>
          </a:p>
          <a:p>
            <a:pPr marL="342900" lvl="0" indent="-342900">
              <a:spcBef>
                <a:spcPts val="0"/>
              </a:spcBef>
              <a:buClr>
                <a:srgbClr val="FF0000"/>
              </a:buClr>
              <a:buSzPts val="1920"/>
              <a:buFont typeface="Noto Sans Symbols"/>
              <a:buChar char="❑"/>
            </a:pPr>
            <a:endParaRPr lang="en-US" dirty="0" smtClean="0"/>
          </a:p>
          <a:p>
            <a:pPr marL="342900" lvl="0" indent="-342900">
              <a:spcBef>
                <a:spcPts val="0"/>
              </a:spcBef>
              <a:buClr>
                <a:srgbClr val="FF0000"/>
              </a:buClr>
              <a:buSzPts val="1920"/>
              <a:buFont typeface="Noto Sans Symbols"/>
              <a:buChar char="❑"/>
            </a:pPr>
            <a:endParaRPr lang="en-US" dirty="0"/>
          </a:p>
          <a:p>
            <a:pPr marL="342900" lvl="0" indent="-342900">
              <a:spcBef>
                <a:spcPts val="0"/>
              </a:spcBef>
              <a:buClr>
                <a:srgbClr val="FF0000"/>
              </a:buClr>
              <a:buSzPts val="1920"/>
              <a:buFont typeface="Noto Sans Symbols"/>
              <a:buChar char="❑"/>
            </a:pPr>
            <a:r>
              <a:rPr lang="en-US" dirty="0" smtClean="0"/>
              <a:t>Expression: is evaluated for a result</a:t>
            </a:r>
          </a:p>
          <a:p>
            <a:pPr marL="342900" lvl="0" indent="-342900">
              <a:spcBef>
                <a:spcPts val="0"/>
              </a:spcBef>
              <a:buClr>
                <a:srgbClr val="FF0000"/>
              </a:buClr>
              <a:buSzPts val="1920"/>
              <a:buFont typeface="Noto Sans Symbols"/>
              <a:buChar char="❑"/>
            </a:pPr>
            <a:endParaRPr lang="en-US" dirty="0"/>
          </a:p>
          <a:p>
            <a:pPr marL="342900" lvl="0" indent="-342900">
              <a:spcBef>
                <a:spcPts val="0"/>
              </a:spcBef>
              <a:buClr>
                <a:srgbClr val="FF0000"/>
              </a:buClr>
              <a:buSzPts val="1920"/>
              <a:buFont typeface="Noto Sans Symbols"/>
              <a:buChar char="❑"/>
            </a:pPr>
            <a:endParaRPr lang="en-US" dirty="0" smtClean="0"/>
          </a:p>
          <a:p>
            <a:pPr marL="342900" lvl="0" indent="-342900">
              <a:spcBef>
                <a:spcPts val="0"/>
              </a:spcBef>
              <a:buClr>
                <a:srgbClr val="FF0000"/>
              </a:buClr>
              <a:buSzPts val="1920"/>
              <a:buFont typeface="Noto Sans Symbols"/>
              <a:buChar char="❑"/>
            </a:pPr>
            <a:endParaRPr lang="en-US" dirty="0"/>
          </a:p>
          <a:p>
            <a:pPr marL="342900" lvl="0" indent="-342900">
              <a:spcBef>
                <a:spcPts val="0"/>
              </a:spcBef>
              <a:buClr>
                <a:srgbClr val="FF0000"/>
              </a:buClr>
              <a:buSzPts val="1920"/>
              <a:buFont typeface="Noto Sans Symbols"/>
              <a:buChar char="❑"/>
            </a:pPr>
            <a:endParaRPr lang="en-US" dirty="0" smtClean="0"/>
          </a:p>
          <a:p>
            <a:pPr marL="342900" lvl="0" indent="-342900">
              <a:spcBef>
                <a:spcPts val="0"/>
              </a:spcBef>
              <a:buClr>
                <a:srgbClr val="FF0000"/>
              </a:buClr>
              <a:buSzPts val="1920"/>
              <a:buFont typeface="Noto Sans Symbols"/>
              <a:buChar char="❑"/>
            </a:pPr>
            <a:endParaRPr lang="en-US" dirty="0"/>
          </a:p>
          <a:p>
            <a:pPr marL="342900" lvl="0" indent="-342900">
              <a:spcBef>
                <a:spcPts val="0"/>
              </a:spcBef>
              <a:buClr>
                <a:srgbClr val="FF0000"/>
              </a:buClr>
              <a:buSzPts val="1920"/>
              <a:buFont typeface="Noto Sans Symbols"/>
              <a:buChar char="❑"/>
            </a:pPr>
            <a:endParaRPr lang="en-US"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3" name="Picture 2"/>
          <p:cNvPicPr>
            <a:picLocks noChangeAspect="1"/>
          </p:cNvPicPr>
          <p:nvPr/>
        </p:nvPicPr>
        <p:blipFill>
          <a:blip r:embed="rId3"/>
          <a:stretch>
            <a:fillRect/>
          </a:stretch>
        </p:blipFill>
        <p:spPr>
          <a:xfrm>
            <a:off x="1089759" y="1845462"/>
            <a:ext cx="8177071" cy="1562669"/>
          </a:xfrm>
          <a:prstGeom prst="rect">
            <a:avLst/>
          </a:prstGeom>
        </p:spPr>
      </p:pic>
      <p:pic>
        <p:nvPicPr>
          <p:cNvPr id="4" name="Picture 3"/>
          <p:cNvPicPr>
            <a:picLocks noChangeAspect="1"/>
          </p:cNvPicPr>
          <p:nvPr/>
        </p:nvPicPr>
        <p:blipFill>
          <a:blip r:embed="rId4"/>
          <a:stretch>
            <a:fillRect/>
          </a:stretch>
        </p:blipFill>
        <p:spPr>
          <a:xfrm>
            <a:off x="1249410" y="4453862"/>
            <a:ext cx="7921886" cy="1865052"/>
          </a:xfrm>
          <a:prstGeom prst="rect">
            <a:avLst/>
          </a:prstGeom>
        </p:spPr>
      </p:pic>
    </p:spTree>
    <p:extLst>
      <p:ext uri="{BB962C8B-B14F-4D97-AF65-F5344CB8AC3E}">
        <p14:creationId xmlns:p14="http://schemas.microsoft.com/office/powerpoint/2010/main" val="37724759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r>
              <a:rPr lang="en-US" dirty="0" smtClean="0"/>
              <a:t>	Python Statement</a:t>
            </a:r>
            <a:endParaRPr lang="en-US"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spcBef>
                <a:spcPts val="0"/>
              </a:spcBef>
              <a:buClr>
                <a:srgbClr val="FF0000"/>
              </a:buClr>
              <a:buSzPts val="1920"/>
              <a:buFont typeface="Noto Sans Symbols"/>
              <a:buChar char="❑"/>
            </a:pPr>
            <a:r>
              <a:rPr lang="en-US" dirty="0" smtClean="0"/>
              <a:t>Multiline Statement: Statements can be extended using continuation character \, parentheses (), square bracket [], or curly brackets {}</a:t>
            </a:r>
          </a:p>
          <a:p>
            <a:pPr marL="342900" lvl="0" indent="-342900">
              <a:spcBef>
                <a:spcPts val="0"/>
              </a:spcBef>
              <a:buClr>
                <a:srgbClr val="FF0000"/>
              </a:buClr>
              <a:buSzPts val="1920"/>
              <a:buFont typeface="Noto Sans Symbols"/>
              <a:buChar char="❑"/>
            </a:pPr>
            <a:endParaRPr lang="en-US" dirty="0"/>
          </a:p>
          <a:p>
            <a:pPr marL="342900" lvl="0" indent="-342900">
              <a:spcBef>
                <a:spcPts val="0"/>
              </a:spcBef>
              <a:buClr>
                <a:srgbClr val="FF0000"/>
              </a:buClr>
              <a:buSzPts val="1920"/>
              <a:buFont typeface="Noto Sans Symbols"/>
              <a:buChar char="❑"/>
            </a:pPr>
            <a:endParaRPr lang="en-US" dirty="0" smtClean="0"/>
          </a:p>
          <a:p>
            <a:pPr marL="342900" lvl="0" indent="-342900">
              <a:spcBef>
                <a:spcPts val="0"/>
              </a:spcBef>
              <a:buClr>
                <a:srgbClr val="FF0000"/>
              </a:buClr>
              <a:buSzPts val="1920"/>
              <a:buFont typeface="Noto Sans Symbols"/>
              <a:buChar char="❑"/>
            </a:pPr>
            <a:endParaRPr lang="en-US" dirty="0" smtClean="0"/>
          </a:p>
          <a:p>
            <a:pPr marL="0" lvl="0" indent="0">
              <a:spcBef>
                <a:spcPts val="0"/>
              </a:spcBef>
              <a:buClr>
                <a:srgbClr val="FF0000"/>
              </a:buClr>
              <a:buSzPts val="1920"/>
            </a:pPr>
            <a:endParaRPr lang="en-US" dirty="0"/>
          </a:p>
          <a:p>
            <a:pPr marL="0" lvl="0" indent="0">
              <a:spcBef>
                <a:spcPts val="0"/>
              </a:spcBef>
              <a:buClr>
                <a:srgbClr val="FF0000"/>
              </a:buClr>
              <a:buSzPts val="1920"/>
            </a:pPr>
            <a:endParaRPr lang="en-US" dirty="0"/>
          </a:p>
          <a:p>
            <a:pPr marL="342900" lvl="0" indent="-342900">
              <a:spcBef>
                <a:spcPts val="0"/>
              </a:spcBef>
              <a:buClr>
                <a:srgbClr val="FF0000"/>
              </a:buClr>
              <a:buSzPts val="1920"/>
              <a:buFont typeface="Noto Sans Symbols"/>
              <a:buChar char="❑"/>
            </a:pPr>
            <a:endParaRPr lang="en-US" dirty="0" smtClean="0"/>
          </a:p>
          <a:p>
            <a:pPr marL="342900" lvl="0" indent="-342900">
              <a:spcBef>
                <a:spcPts val="0"/>
              </a:spcBef>
              <a:buClr>
                <a:srgbClr val="FF0000"/>
              </a:buClr>
              <a:buSzPts val="1920"/>
              <a:buFont typeface="Noto Sans Symbols"/>
              <a:buChar char="❑"/>
            </a:pPr>
            <a:endParaRPr lang="en-US" dirty="0"/>
          </a:p>
          <a:p>
            <a:pPr marL="342900" lvl="0" indent="-342900">
              <a:spcBef>
                <a:spcPts val="0"/>
              </a:spcBef>
              <a:buClr>
                <a:srgbClr val="FF0000"/>
              </a:buClr>
              <a:buSzPts val="1920"/>
              <a:buFont typeface="Noto Sans Symbols"/>
              <a:buChar char="❑"/>
            </a:pPr>
            <a:endParaRPr lang="en-US" dirty="0"/>
          </a:p>
          <a:p>
            <a:pPr marL="342900" lvl="0" indent="-342900">
              <a:spcBef>
                <a:spcPts val="0"/>
              </a:spcBef>
              <a:buClr>
                <a:srgbClr val="FF0000"/>
              </a:buClr>
              <a:buSzPts val="1920"/>
              <a:buFont typeface="Noto Sans Symbols"/>
              <a:buChar char="❑"/>
            </a:pPr>
            <a:endParaRPr lang="en-US" dirty="0" smtClean="0"/>
          </a:p>
          <a:p>
            <a:pPr marL="342900" lvl="0" indent="-342900">
              <a:spcBef>
                <a:spcPts val="0"/>
              </a:spcBef>
              <a:buClr>
                <a:srgbClr val="FF0000"/>
              </a:buClr>
              <a:buSzPts val="1920"/>
              <a:buFont typeface="Noto Sans Symbols"/>
              <a:buChar char="❑"/>
            </a:pPr>
            <a:endParaRPr lang="en-US" dirty="0"/>
          </a:p>
          <a:p>
            <a:pPr marL="342900" lvl="0" indent="-342900">
              <a:spcBef>
                <a:spcPts val="0"/>
              </a:spcBef>
              <a:buClr>
                <a:srgbClr val="FF0000"/>
              </a:buClr>
              <a:buSzPts val="1920"/>
              <a:buFont typeface="Noto Sans Symbols"/>
              <a:buChar char="❑"/>
            </a:pPr>
            <a:endParaRPr lang="en-US" dirty="0" smtClean="0"/>
          </a:p>
          <a:p>
            <a:pPr marL="342900" lvl="0" indent="-342900">
              <a:spcBef>
                <a:spcPts val="0"/>
              </a:spcBef>
              <a:buClr>
                <a:srgbClr val="FF0000"/>
              </a:buClr>
              <a:buSzPts val="1920"/>
              <a:buFont typeface="Noto Sans Symbols"/>
              <a:buChar char="❑"/>
            </a:pPr>
            <a:endParaRPr lang="en-US" dirty="0"/>
          </a:p>
          <a:p>
            <a:pPr marL="342900" lvl="0" indent="-342900">
              <a:spcBef>
                <a:spcPts val="0"/>
              </a:spcBef>
              <a:buClr>
                <a:srgbClr val="FF0000"/>
              </a:buClr>
              <a:buSzPts val="1920"/>
              <a:buFont typeface="Noto Sans Symbols"/>
              <a:buChar char="❑"/>
            </a:pPr>
            <a:endParaRPr lang="en-US"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2" name="Picture 1"/>
          <p:cNvPicPr>
            <a:picLocks noChangeAspect="1"/>
          </p:cNvPicPr>
          <p:nvPr/>
        </p:nvPicPr>
        <p:blipFill>
          <a:blip r:embed="rId3"/>
          <a:stretch>
            <a:fillRect/>
          </a:stretch>
        </p:blipFill>
        <p:spPr>
          <a:xfrm>
            <a:off x="862368" y="2630891"/>
            <a:ext cx="4719134" cy="1777336"/>
          </a:xfrm>
          <a:prstGeom prst="rect">
            <a:avLst/>
          </a:prstGeom>
        </p:spPr>
      </p:pic>
      <p:pic>
        <p:nvPicPr>
          <p:cNvPr id="5" name="Picture 4"/>
          <p:cNvPicPr>
            <a:picLocks noChangeAspect="1"/>
          </p:cNvPicPr>
          <p:nvPr/>
        </p:nvPicPr>
        <p:blipFill>
          <a:blip r:embed="rId4"/>
          <a:stretch>
            <a:fillRect/>
          </a:stretch>
        </p:blipFill>
        <p:spPr>
          <a:xfrm>
            <a:off x="5820272" y="2680079"/>
            <a:ext cx="4757738" cy="1714500"/>
          </a:xfrm>
          <a:prstGeom prst="rect">
            <a:avLst/>
          </a:prstGeom>
        </p:spPr>
      </p:pic>
      <p:pic>
        <p:nvPicPr>
          <p:cNvPr id="6" name="Picture 5"/>
          <p:cNvPicPr>
            <a:picLocks noChangeAspect="1"/>
          </p:cNvPicPr>
          <p:nvPr/>
        </p:nvPicPr>
        <p:blipFill>
          <a:blip r:embed="rId5"/>
          <a:stretch>
            <a:fillRect/>
          </a:stretch>
        </p:blipFill>
        <p:spPr>
          <a:xfrm>
            <a:off x="863292" y="4470495"/>
            <a:ext cx="4704995" cy="1739236"/>
          </a:xfrm>
          <a:prstGeom prst="rect">
            <a:avLst/>
          </a:prstGeom>
        </p:spPr>
      </p:pic>
      <p:pic>
        <p:nvPicPr>
          <p:cNvPr id="7" name="Picture 6"/>
          <p:cNvPicPr>
            <a:picLocks noChangeAspect="1"/>
          </p:cNvPicPr>
          <p:nvPr/>
        </p:nvPicPr>
        <p:blipFill>
          <a:blip r:embed="rId6"/>
          <a:stretch>
            <a:fillRect/>
          </a:stretch>
        </p:blipFill>
        <p:spPr>
          <a:xfrm>
            <a:off x="5794256" y="4467935"/>
            <a:ext cx="4857964" cy="1782739"/>
          </a:xfrm>
          <a:prstGeom prst="rect">
            <a:avLst/>
          </a:prstGeom>
        </p:spPr>
      </p:pic>
    </p:spTree>
    <p:extLst>
      <p:ext uri="{BB962C8B-B14F-4D97-AF65-F5344CB8AC3E}">
        <p14:creationId xmlns:p14="http://schemas.microsoft.com/office/powerpoint/2010/main" val="7478405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 the Following question</a:t>
            </a:r>
            <a:endParaRPr lang="en-US" dirty="0"/>
          </a:p>
        </p:txBody>
      </p:sp>
      <p:pic>
        <p:nvPicPr>
          <p:cNvPr id="4" name="Picture 3"/>
          <p:cNvPicPr>
            <a:picLocks noChangeAspect="1"/>
          </p:cNvPicPr>
          <p:nvPr/>
        </p:nvPicPr>
        <p:blipFill>
          <a:blip r:embed="rId2"/>
          <a:stretch>
            <a:fillRect/>
          </a:stretch>
        </p:blipFill>
        <p:spPr>
          <a:xfrm>
            <a:off x="1064525" y="1446661"/>
            <a:ext cx="9802508" cy="3903261"/>
          </a:xfrm>
          <a:prstGeom prst="rect">
            <a:avLst/>
          </a:prstGeom>
        </p:spPr>
      </p:pic>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187300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r>
              <a:rPr lang="en-US" dirty="0" smtClean="0"/>
              <a:t>	Python Variable</a:t>
            </a:r>
            <a:endParaRPr lang="en-US"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spcBef>
                <a:spcPts val="0"/>
              </a:spcBef>
              <a:buClr>
                <a:srgbClr val="FF0000"/>
              </a:buClr>
              <a:buSzPts val="1920"/>
              <a:buFont typeface="Noto Sans Symbols"/>
              <a:buChar char="❑"/>
            </a:pPr>
            <a:r>
              <a:rPr lang="en-US" b="0" dirty="0" smtClean="0"/>
              <a:t>A variable is a name attached to a value which can be changed and is used later in the code</a:t>
            </a:r>
          </a:p>
          <a:p>
            <a:pPr marL="342900" lvl="0" indent="-342900">
              <a:spcBef>
                <a:spcPts val="0"/>
              </a:spcBef>
              <a:buClr>
                <a:srgbClr val="FF0000"/>
              </a:buClr>
              <a:buSzPts val="1920"/>
              <a:buFont typeface="Noto Sans Symbols"/>
              <a:buChar char="❑"/>
            </a:pPr>
            <a:endParaRPr lang="en-US" b="0" dirty="0"/>
          </a:p>
          <a:p>
            <a:pPr marL="342900" lvl="0" indent="-342900">
              <a:spcBef>
                <a:spcPts val="0"/>
              </a:spcBef>
              <a:buClr>
                <a:srgbClr val="FF0000"/>
              </a:buClr>
              <a:buSzPts val="1920"/>
              <a:buFont typeface="Noto Sans Symbols"/>
              <a:buChar char="❑"/>
            </a:pPr>
            <a:r>
              <a:rPr lang="en-US" b="0" dirty="0" smtClean="0"/>
              <a:t>No need of declaration</a:t>
            </a:r>
          </a:p>
          <a:p>
            <a:pPr marL="342900" lvl="0" indent="-342900">
              <a:spcBef>
                <a:spcPts val="0"/>
              </a:spcBef>
              <a:buClr>
                <a:srgbClr val="FF0000"/>
              </a:buClr>
              <a:buSzPts val="1920"/>
              <a:buFont typeface="Noto Sans Symbols"/>
              <a:buChar char="❑"/>
            </a:pPr>
            <a:endParaRPr lang="en-US" b="0" dirty="0"/>
          </a:p>
          <a:p>
            <a:pPr marL="342900" indent="-342900">
              <a:spcBef>
                <a:spcPts val="0"/>
              </a:spcBef>
              <a:buClr>
                <a:srgbClr val="FF0000"/>
              </a:buClr>
              <a:buSzPts val="1920"/>
              <a:buFont typeface="Noto Sans Symbols"/>
              <a:buChar char="❑"/>
            </a:pPr>
            <a:r>
              <a:rPr lang="en-US" b="0" dirty="0"/>
              <a:t>Value of a variable can be changed</a:t>
            </a:r>
          </a:p>
          <a:p>
            <a:pPr marL="342900" lvl="0" indent="-342900">
              <a:spcBef>
                <a:spcPts val="0"/>
              </a:spcBef>
              <a:buClr>
                <a:srgbClr val="FF0000"/>
              </a:buClr>
              <a:buSzPts val="1920"/>
              <a:buFont typeface="Noto Sans Symbols"/>
              <a:buChar char="❑"/>
            </a:pPr>
            <a:endParaRPr lang="en-US" dirty="0" smtClean="0"/>
          </a:p>
          <a:p>
            <a:pPr marL="342900" lvl="0" indent="-342900">
              <a:spcBef>
                <a:spcPts val="0"/>
              </a:spcBef>
              <a:buClr>
                <a:srgbClr val="FF0000"/>
              </a:buClr>
              <a:buSzPts val="1920"/>
              <a:buFont typeface="Noto Sans Symbols"/>
              <a:buChar char="❑"/>
            </a:pPr>
            <a:endParaRPr lang="en-US" dirty="0"/>
          </a:p>
          <a:p>
            <a:pPr marL="342900" lvl="0" indent="-342900">
              <a:spcBef>
                <a:spcPts val="0"/>
              </a:spcBef>
              <a:buClr>
                <a:srgbClr val="FF0000"/>
              </a:buClr>
              <a:buSzPts val="1920"/>
              <a:buFont typeface="Noto Sans Symbols"/>
              <a:buChar char="❑"/>
            </a:pPr>
            <a:endParaRPr lang="en-US" dirty="0" smtClean="0"/>
          </a:p>
          <a:p>
            <a:pPr marL="342900" lvl="0" indent="-342900">
              <a:spcBef>
                <a:spcPts val="0"/>
              </a:spcBef>
              <a:buClr>
                <a:srgbClr val="FF0000"/>
              </a:buClr>
              <a:buSzPts val="1920"/>
              <a:buFont typeface="Noto Sans Symbols"/>
              <a:buChar char="❑"/>
            </a:pPr>
            <a:endParaRPr lang="en-US" dirty="0"/>
          </a:p>
          <a:p>
            <a:pPr marL="342900" lvl="0" indent="-342900">
              <a:spcBef>
                <a:spcPts val="0"/>
              </a:spcBef>
              <a:buClr>
                <a:srgbClr val="FF0000"/>
              </a:buClr>
              <a:buSzPts val="1920"/>
              <a:buFont typeface="Noto Sans Symbols"/>
              <a:buChar char="❑"/>
            </a:pPr>
            <a:endParaRPr lang="en-US" dirty="0" smtClean="0"/>
          </a:p>
          <a:p>
            <a:pPr marL="342900" lvl="0" indent="-342900">
              <a:spcBef>
                <a:spcPts val="0"/>
              </a:spcBef>
              <a:buClr>
                <a:srgbClr val="FF0000"/>
              </a:buClr>
              <a:buSzPts val="1920"/>
              <a:buFont typeface="Noto Sans Symbols"/>
              <a:buChar char="❑"/>
            </a:pPr>
            <a:endParaRPr lang="en-US" dirty="0"/>
          </a:p>
          <a:p>
            <a:pPr marL="342900" lvl="0" indent="-342900">
              <a:spcBef>
                <a:spcPts val="0"/>
              </a:spcBef>
              <a:buClr>
                <a:srgbClr val="FF0000"/>
              </a:buClr>
              <a:buSzPts val="1920"/>
              <a:buFont typeface="Noto Sans Symbols"/>
              <a:buChar char="❑"/>
            </a:pPr>
            <a:endParaRPr lang="en-US" dirty="0" smtClean="0"/>
          </a:p>
          <a:p>
            <a:pPr marL="342900" lvl="0" indent="-342900">
              <a:spcBef>
                <a:spcPts val="0"/>
              </a:spcBef>
              <a:buClr>
                <a:srgbClr val="FF0000"/>
              </a:buClr>
              <a:buSzPts val="1920"/>
              <a:buFont typeface="Noto Sans Symbols"/>
              <a:buChar char="❑"/>
            </a:pPr>
            <a:endParaRPr lang="en-US" dirty="0" smtClean="0"/>
          </a:p>
          <a:p>
            <a:pPr marL="0" lvl="0" indent="0">
              <a:spcBef>
                <a:spcPts val="0"/>
              </a:spcBef>
              <a:buClr>
                <a:srgbClr val="FF0000"/>
              </a:buClr>
              <a:buSzPts val="1920"/>
            </a:pPr>
            <a:endParaRPr lang="en-US" dirty="0"/>
          </a:p>
          <a:p>
            <a:pPr marL="0" lvl="0" indent="0">
              <a:spcBef>
                <a:spcPts val="0"/>
              </a:spcBef>
              <a:buClr>
                <a:srgbClr val="FF0000"/>
              </a:buClr>
              <a:buSzPts val="1920"/>
            </a:pPr>
            <a:endParaRPr lang="en-US" dirty="0"/>
          </a:p>
          <a:p>
            <a:pPr marL="342900" lvl="0" indent="-342900">
              <a:spcBef>
                <a:spcPts val="0"/>
              </a:spcBef>
              <a:buClr>
                <a:srgbClr val="FF0000"/>
              </a:buClr>
              <a:buSzPts val="1920"/>
              <a:buFont typeface="Noto Sans Symbols"/>
              <a:buChar char="❑"/>
            </a:pPr>
            <a:endParaRPr lang="en-US" dirty="0" smtClean="0"/>
          </a:p>
          <a:p>
            <a:pPr marL="342900" lvl="0" indent="-342900">
              <a:spcBef>
                <a:spcPts val="0"/>
              </a:spcBef>
              <a:buClr>
                <a:srgbClr val="FF0000"/>
              </a:buClr>
              <a:buSzPts val="1920"/>
              <a:buFont typeface="Noto Sans Symbols"/>
              <a:buChar char="❑"/>
            </a:pPr>
            <a:endParaRPr lang="en-US" dirty="0"/>
          </a:p>
          <a:p>
            <a:pPr marL="342900" lvl="0" indent="-342900">
              <a:spcBef>
                <a:spcPts val="0"/>
              </a:spcBef>
              <a:buClr>
                <a:srgbClr val="FF0000"/>
              </a:buClr>
              <a:buSzPts val="1920"/>
              <a:buFont typeface="Noto Sans Symbols"/>
              <a:buChar char="❑"/>
            </a:pPr>
            <a:endParaRPr lang="en-US" dirty="0"/>
          </a:p>
          <a:p>
            <a:pPr marL="342900" lvl="0" indent="-342900">
              <a:spcBef>
                <a:spcPts val="0"/>
              </a:spcBef>
              <a:buClr>
                <a:srgbClr val="FF0000"/>
              </a:buClr>
              <a:buSzPts val="1920"/>
              <a:buFont typeface="Noto Sans Symbols"/>
              <a:buChar char="❑"/>
            </a:pPr>
            <a:endParaRPr lang="en-US" dirty="0" smtClean="0"/>
          </a:p>
          <a:p>
            <a:pPr marL="342900" lvl="0" indent="-342900">
              <a:spcBef>
                <a:spcPts val="0"/>
              </a:spcBef>
              <a:buClr>
                <a:srgbClr val="FF0000"/>
              </a:buClr>
              <a:buSzPts val="1920"/>
              <a:buFont typeface="Noto Sans Symbols"/>
              <a:buChar char="❑"/>
            </a:pPr>
            <a:endParaRPr lang="en-US" dirty="0"/>
          </a:p>
          <a:p>
            <a:pPr marL="342900" lvl="0" indent="-342900">
              <a:spcBef>
                <a:spcPts val="0"/>
              </a:spcBef>
              <a:buClr>
                <a:srgbClr val="FF0000"/>
              </a:buClr>
              <a:buSzPts val="1920"/>
              <a:buFont typeface="Noto Sans Symbols"/>
              <a:buChar char="❑"/>
            </a:pPr>
            <a:endParaRPr lang="en-US" dirty="0" smtClean="0"/>
          </a:p>
          <a:p>
            <a:pPr marL="342900" lvl="0" indent="-342900">
              <a:spcBef>
                <a:spcPts val="0"/>
              </a:spcBef>
              <a:buClr>
                <a:srgbClr val="FF0000"/>
              </a:buClr>
              <a:buSzPts val="1920"/>
              <a:buFont typeface="Noto Sans Symbols"/>
              <a:buChar char="❑"/>
            </a:pPr>
            <a:endParaRPr lang="en-US" dirty="0"/>
          </a:p>
          <a:p>
            <a:pPr marL="342900" lvl="0" indent="-342900">
              <a:spcBef>
                <a:spcPts val="0"/>
              </a:spcBef>
              <a:buClr>
                <a:srgbClr val="FF0000"/>
              </a:buClr>
              <a:buSzPts val="1920"/>
              <a:buFont typeface="Noto Sans Symbols"/>
              <a:buChar char="❑"/>
            </a:pPr>
            <a:endParaRPr lang="en-US"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9" name="Picture 8"/>
          <p:cNvPicPr>
            <a:picLocks noChangeAspect="1"/>
          </p:cNvPicPr>
          <p:nvPr/>
        </p:nvPicPr>
        <p:blipFill>
          <a:blip r:embed="rId3"/>
          <a:stretch>
            <a:fillRect/>
          </a:stretch>
        </p:blipFill>
        <p:spPr>
          <a:xfrm>
            <a:off x="2199847" y="3628568"/>
            <a:ext cx="6289059" cy="2787136"/>
          </a:xfrm>
          <a:prstGeom prst="rect">
            <a:avLst/>
          </a:prstGeom>
        </p:spPr>
      </p:pic>
    </p:spTree>
    <p:extLst>
      <p:ext uri="{BB962C8B-B14F-4D97-AF65-F5344CB8AC3E}">
        <p14:creationId xmlns:p14="http://schemas.microsoft.com/office/powerpoint/2010/main" val="20856482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r>
              <a:rPr lang="en-US" dirty="0" smtClean="0"/>
              <a:t>	Python Variable</a:t>
            </a:r>
            <a:endParaRPr lang="en-US"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spcBef>
                <a:spcPts val="0"/>
              </a:spcBef>
              <a:buClr>
                <a:srgbClr val="FF0000"/>
              </a:buClr>
              <a:buSzPts val="1920"/>
              <a:buFont typeface="Noto Sans Symbols"/>
              <a:buChar char="❑"/>
            </a:pPr>
            <a:endParaRPr lang="en-US" dirty="0"/>
          </a:p>
          <a:p>
            <a:pPr marL="342900" lvl="0" indent="-342900">
              <a:spcBef>
                <a:spcPts val="0"/>
              </a:spcBef>
              <a:buClr>
                <a:srgbClr val="FF0000"/>
              </a:buClr>
              <a:buSzPts val="1920"/>
              <a:buFont typeface="Noto Sans Symbols"/>
              <a:buChar char="❑"/>
            </a:pPr>
            <a:endParaRPr lang="en-US" dirty="0" smtClean="0"/>
          </a:p>
          <a:p>
            <a:pPr marL="342900" lvl="0" indent="-342900">
              <a:spcBef>
                <a:spcPts val="0"/>
              </a:spcBef>
              <a:buClr>
                <a:srgbClr val="FF0000"/>
              </a:buClr>
              <a:buSzPts val="1920"/>
              <a:buFont typeface="Noto Sans Symbols"/>
              <a:buChar char="❑"/>
            </a:pPr>
            <a:endParaRPr lang="en-US" dirty="0"/>
          </a:p>
          <a:p>
            <a:pPr marL="342900" lvl="0" indent="-342900">
              <a:spcBef>
                <a:spcPts val="0"/>
              </a:spcBef>
              <a:buClr>
                <a:srgbClr val="FF0000"/>
              </a:buClr>
              <a:buSzPts val="1920"/>
              <a:buFont typeface="Noto Sans Symbols"/>
              <a:buChar char="❑"/>
            </a:pPr>
            <a:endParaRPr lang="en-US" dirty="0" smtClean="0"/>
          </a:p>
          <a:p>
            <a:pPr marL="342900" lvl="0" indent="-342900">
              <a:spcBef>
                <a:spcPts val="0"/>
              </a:spcBef>
              <a:buClr>
                <a:srgbClr val="FF0000"/>
              </a:buClr>
              <a:buSzPts val="1920"/>
              <a:buFont typeface="Noto Sans Symbols"/>
              <a:buChar char="❑"/>
            </a:pPr>
            <a:endParaRPr lang="en-US" dirty="0" smtClean="0"/>
          </a:p>
          <a:p>
            <a:pPr marL="0" lvl="0" indent="0">
              <a:spcBef>
                <a:spcPts val="0"/>
              </a:spcBef>
              <a:buClr>
                <a:srgbClr val="FF0000"/>
              </a:buClr>
              <a:buSzPts val="1920"/>
            </a:pPr>
            <a:endParaRPr lang="en-US" dirty="0"/>
          </a:p>
          <a:p>
            <a:pPr marL="0" lvl="0" indent="0">
              <a:spcBef>
                <a:spcPts val="0"/>
              </a:spcBef>
              <a:buClr>
                <a:srgbClr val="FF0000"/>
              </a:buClr>
              <a:buSzPts val="1920"/>
            </a:pPr>
            <a:endParaRPr lang="en-US" dirty="0"/>
          </a:p>
          <a:p>
            <a:pPr marL="342900" lvl="0" indent="-342900">
              <a:spcBef>
                <a:spcPts val="0"/>
              </a:spcBef>
              <a:buClr>
                <a:srgbClr val="FF0000"/>
              </a:buClr>
              <a:buSzPts val="1920"/>
              <a:buFont typeface="Noto Sans Symbols"/>
              <a:buChar char="❑"/>
            </a:pPr>
            <a:endParaRPr lang="en-US" dirty="0" smtClean="0"/>
          </a:p>
          <a:p>
            <a:pPr marL="342900" lvl="0" indent="-342900">
              <a:spcBef>
                <a:spcPts val="0"/>
              </a:spcBef>
              <a:buClr>
                <a:srgbClr val="FF0000"/>
              </a:buClr>
              <a:buSzPts val="1920"/>
              <a:buFont typeface="Noto Sans Symbols"/>
              <a:buChar char="❑"/>
            </a:pPr>
            <a:endParaRPr lang="en-US" dirty="0"/>
          </a:p>
          <a:p>
            <a:pPr marL="342900" lvl="0" indent="-342900">
              <a:spcBef>
                <a:spcPts val="0"/>
              </a:spcBef>
              <a:buClr>
                <a:srgbClr val="FF0000"/>
              </a:buClr>
              <a:buSzPts val="1920"/>
              <a:buFont typeface="Noto Sans Symbols"/>
              <a:buChar char="❑"/>
            </a:pPr>
            <a:endParaRPr lang="en-US" dirty="0"/>
          </a:p>
          <a:p>
            <a:pPr marL="342900" lvl="0" indent="-342900">
              <a:spcBef>
                <a:spcPts val="0"/>
              </a:spcBef>
              <a:buClr>
                <a:srgbClr val="FF0000"/>
              </a:buClr>
              <a:buSzPts val="1920"/>
              <a:buFont typeface="Noto Sans Symbols"/>
              <a:buChar char="❑"/>
            </a:pPr>
            <a:endParaRPr lang="en-US" dirty="0" smtClean="0"/>
          </a:p>
          <a:p>
            <a:pPr marL="342900" lvl="0" indent="-342900">
              <a:spcBef>
                <a:spcPts val="0"/>
              </a:spcBef>
              <a:buClr>
                <a:srgbClr val="FF0000"/>
              </a:buClr>
              <a:buSzPts val="1920"/>
              <a:buFont typeface="Noto Sans Symbols"/>
              <a:buChar char="❑"/>
            </a:pPr>
            <a:endParaRPr lang="en-US" dirty="0"/>
          </a:p>
          <a:p>
            <a:pPr marL="342900" lvl="0" indent="-342900">
              <a:spcBef>
                <a:spcPts val="0"/>
              </a:spcBef>
              <a:buClr>
                <a:srgbClr val="FF0000"/>
              </a:buClr>
              <a:buSzPts val="1920"/>
              <a:buFont typeface="Noto Sans Symbols"/>
              <a:buChar char="❑"/>
            </a:pPr>
            <a:endParaRPr lang="en-US" dirty="0" smtClean="0"/>
          </a:p>
          <a:p>
            <a:pPr marL="342900" lvl="0" indent="-342900">
              <a:spcBef>
                <a:spcPts val="0"/>
              </a:spcBef>
              <a:buClr>
                <a:srgbClr val="FF0000"/>
              </a:buClr>
              <a:buSzPts val="1920"/>
              <a:buFont typeface="Noto Sans Symbols"/>
              <a:buChar char="❑"/>
            </a:pPr>
            <a:endParaRPr lang="en-US" dirty="0"/>
          </a:p>
          <a:p>
            <a:pPr marL="342900" lvl="0" indent="-342900">
              <a:spcBef>
                <a:spcPts val="0"/>
              </a:spcBef>
              <a:buClr>
                <a:srgbClr val="FF0000"/>
              </a:buClr>
              <a:buSzPts val="1920"/>
              <a:buFont typeface="Noto Sans Symbols"/>
              <a:buChar char="❑"/>
            </a:pPr>
            <a:endParaRPr lang="en-US"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4" name="Picture 3"/>
          <p:cNvPicPr>
            <a:picLocks noChangeAspect="1"/>
          </p:cNvPicPr>
          <p:nvPr/>
        </p:nvPicPr>
        <p:blipFill>
          <a:blip r:embed="rId3"/>
          <a:stretch>
            <a:fillRect/>
          </a:stretch>
        </p:blipFill>
        <p:spPr>
          <a:xfrm>
            <a:off x="803371" y="1633395"/>
            <a:ext cx="9357170" cy="3784766"/>
          </a:xfrm>
          <a:prstGeom prst="rect">
            <a:avLst/>
          </a:prstGeom>
        </p:spPr>
      </p:pic>
    </p:spTree>
    <p:extLst>
      <p:ext uri="{BB962C8B-B14F-4D97-AF65-F5344CB8AC3E}">
        <p14:creationId xmlns:p14="http://schemas.microsoft.com/office/powerpoint/2010/main" val="5550984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r>
              <a:rPr lang="en-US" dirty="0" smtClean="0"/>
              <a:t>	Python Variable</a:t>
            </a:r>
            <a:endParaRPr lang="en-US"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indent="-342900">
              <a:spcBef>
                <a:spcPts val="0"/>
              </a:spcBef>
              <a:buClr>
                <a:srgbClr val="FF0000"/>
              </a:buClr>
              <a:buSzPts val="1920"/>
              <a:buFont typeface="Noto Sans Symbols"/>
              <a:buChar char="❑"/>
            </a:pPr>
            <a:r>
              <a:rPr lang="en-US" dirty="0" smtClean="0"/>
              <a:t>Rules </a:t>
            </a:r>
            <a:r>
              <a:rPr lang="en-US" dirty="0"/>
              <a:t>for Naming Python </a:t>
            </a:r>
            <a:r>
              <a:rPr lang="en-US" dirty="0" smtClean="0"/>
              <a:t>Variables</a:t>
            </a:r>
          </a:p>
          <a:p>
            <a:pPr marL="800100" lvl="1" indent="-342900">
              <a:spcBef>
                <a:spcPts val="0"/>
              </a:spcBef>
              <a:buClr>
                <a:srgbClr val="FF0000"/>
              </a:buClr>
              <a:buSzPts val="1920"/>
              <a:buFont typeface="Noto Sans Symbols"/>
              <a:buChar char="❑"/>
            </a:pPr>
            <a:r>
              <a:rPr lang="en-US" dirty="0"/>
              <a:t>variable names should have a combination of letters in lowercase (a to z) or uppercase (A to Z) or digits (0 to 9) or an underscore </a:t>
            </a:r>
            <a:r>
              <a:rPr lang="en-US" dirty="0" smtClean="0"/>
              <a:t>(_)</a:t>
            </a:r>
          </a:p>
          <a:p>
            <a:pPr marL="800100" lvl="1" indent="-342900">
              <a:spcBef>
                <a:spcPts val="0"/>
              </a:spcBef>
              <a:buClr>
                <a:srgbClr val="FF0000"/>
              </a:buClr>
              <a:buSzPts val="1920"/>
              <a:buFont typeface="Noto Sans Symbols"/>
              <a:buChar char="❑"/>
            </a:pPr>
            <a:r>
              <a:rPr lang="en-US" dirty="0"/>
              <a:t>Create a name that makes sense. For example, vowel makes more sense than v</a:t>
            </a:r>
            <a:r>
              <a:rPr lang="en-US" dirty="0" smtClean="0"/>
              <a:t>.</a:t>
            </a:r>
          </a:p>
          <a:p>
            <a:pPr marL="800100" lvl="1" indent="-342900">
              <a:spcBef>
                <a:spcPts val="0"/>
              </a:spcBef>
              <a:buClr>
                <a:srgbClr val="FF0000"/>
              </a:buClr>
              <a:buSzPts val="1920"/>
              <a:buFont typeface="Noto Sans Symbols"/>
              <a:buChar char="❑"/>
            </a:pPr>
            <a:r>
              <a:rPr lang="en-US" dirty="0"/>
              <a:t>If you want to create a variable name having two words, use underscore to separate them</a:t>
            </a:r>
            <a:r>
              <a:rPr lang="en-US" dirty="0" smtClean="0"/>
              <a:t>.</a:t>
            </a:r>
          </a:p>
          <a:p>
            <a:pPr marL="800100" lvl="1" indent="-342900">
              <a:spcBef>
                <a:spcPts val="0"/>
              </a:spcBef>
              <a:buClr>
                <a:srgbClr val="FF0000"/>
              </a:buClr>
              <a:buSzPts val="1920"/>
              <a:buFont typeface="Noto Sans Symbols"/>
              <a:buChar char="❑"/>
            </a:pPr>
            <a:r>
              <a:rPr lang="en-US" dirty="0"/>
              <a:t>Python is case-sensitive. So </a:t>
            </a:r>
            <a:r>
              <a:rPr lang="en-US" i="1" dirty="0" err="1"/>
              <a:t>num</a:t>
            </a:r>
            <a:r>
              <a:rPr lang="en-US" dirty="0"/>
              <a:t> and </a:t>
            </a:r>
            <a:r>
              <a:rPr lang="en-US" i="1" dirty="0" err="1"/>
              <a:t>Num</a:t>
            </a:r>
            <a:r>
              <a:rPr lang="en-US" dirty="0"/>
              <a:t> are different </a:t>
            </a:r>
            <a:r>
              <a:rPr lang="en-US" dirty="0" smtClean="0"/>
              <a:t>variables</a:t>
            </a:r>
          </a:p>
          <a:p>
            <a:pPr marL="800100" lvl="1" indent="-342900">
              <a:spcBef>
                <a:spcPts val="0"/>
              </a:spcBef>
              <a:buClr>
                <a:srgbClr val="FF0000"/>
              </a:buClr>
              <a:buSzPts val="1920"/>
              <a:buFont typeface="Noto Sans Symbols"/>
              <a:buChar char="❑"/>
            </a:pPr>
            <a:r>
              <a:rPr lang="en-US" dirty="0"/>
              <a:t>Avoid using keywords like </a:t>
            </a:r>
            <a:r>
              <a:rPr lang="en-US" i="1" dirty="0"/>
              <a:t>if</a:t>
            </a:r>
            <a:r>
              <a:rPr lang="en-US" dirty="0"/>
              <a:t>, </a:t>
            </a:r>
            <a:r>
              <a:rPr lang="en-US" i="1" dirty="0"/>
              <a:t>True</a:t>
            </a:r>
            <a:r>
              <a:rPr lang="en-US" dirty="0"/>
              <a:t>, </a:t>
            </a:r>
            <a:r>
              <a:rPr lang="en-US" i="1" dirty="0"/>
              <a:t>class</a:t>
            </a:r>
            <a:r>
              <a:rPr lang="en-US" dirty="0"/>
              <a:t>, etc. as variable names.</a:t>
            </a:r>
          </a:p>
          <a:p>
            <a:pPr marL="800100" lvl="1" indent="-342900">
              <a:spcBef>
                <a:spcPts val="0"/>
              </a:spcBef>
              <a:buClr>
                <a:srgbClr val="FF0000"/>
              </a:buClr>
              <a:buSzPts val="1920"/>
              <a:buFont typeface="Noto Sans Symbols"/>
              <a:buChar char="❑"/>
            </a:pPr>
            <a:endParaRPr lang="en-US" dirty="0"/>
          </a:p>
          <a:p>
            <a:pPr marL="342900" lvl="0" indent="-342900">
              <a:spcBef>
                <a:spcPts val="0"/>
              </a:spcBef>
              <a:buClr>
                <a:srgbClr val="FF0000"/>
              </a:buClr>
              <a:buSzPts val="1920"/>
              <a:buFont typeface="Noto Sans Symbols"/>
              <a:buChar char="❑"/>
            </a:pPr>
            <a:endParaRPr lang="en-US" dirty="0" smtClean="0"/>
          </a:p>
          <a:p>
            <a:pPr marL="342900" lvl="0" indent="-342900">
              <a:spcBef>
                <a:spcPts val="0"/>
              </a:spcBef>
              <a:buClr>
                <a:srgbClr val="FF0000"/>
              </a:buClr>
              <a:buSzPts val="1920"/>
              <a:buFont typeface="Noto Sans Symbols"/>
              <a:buChar char="❑"/>
            </a:pPr>
            <a:endParaRPr lang="en-US" dirty="0"/>
          </a:p>
          <a:p>
            <a:pPr marL="342900" lvl="0" indent="-342900">
              <a:spcBef>
                <a:spcPts val="0"/>
              </a:spcBef>
              <a:buClr>
                <a:srgbClr val="FF0000"/>
              </a:buClr>
              <a:buSzPts val="1920"/>
              <a:buFont typeface="Noto Sans Symbols"/>
              <a:buChar char="❑"/>
            </a:pPr>
            <a:endParaRPr lang="en-US" dirty="0" smtClean="0"/>
          </a:p>
          <a:p>
            <a:pPr marL="342900" lvl="0" indent="-342900">
              <a:spcBef>
                <a:spcPts val="0"/>
              </a:spcBef>
              <a:buClr>
                <a:srgbClr val="FF0000"/>
              </a:buClr>
              <a:buSzPts val="1920"/>
              <a:buFont typeface="Noto Sans Symbols"/>
              <a:buChar char="❑"/>
            </a:pPr>
            <a:endParaRPr lang="en-US" dirty="0"/>
          </a:p>
          <a:p>
            <a:pPr marL="342900" lvl="0" indent="-342900">
              <a:spcBef>
                <a:spcPts val="0"/>
              </a:spcBef>
              <a:buClr>
                <a:srgbClr val="FF0000"/>
              </a:buClr>
              <a:buSzPts val="1920"/>
              <a:buFont typeface="Noto Sans Symbols"/>
              <a:buChar char="❑"/>
            </a:pPr>
            <a:endParaRPr lang="en-US" dirty="0" smtClean="0"/>
          </a:p>
          <a:p>
            <a:pPr marL="342900" lvl="0" indent="-342900">
              <a:spcBef>
                <a:spcPts val="0"/>
              </a:spcBef>
              <a:buClr>
                <a:srgbClr val="FF0000"/>
              </a:buClr>
              <a:buSzPts val="1920"/>
              <a:buFont typeface="Noto Sans Symbols"/>
              <a:buChar char="❑"/>
            </a:pPr>
            <a:endParaRPr lang="en-US" dirty="0" smtClean="0"/>
          </a:p>
          <a:p>
            <a:pPr marL="0" lvl="0" indent="0">
              <a:spcBef>
                <a:spcPts val="0"/>
              </a:spcBef>
              <a:buClr>
                <a:srgbClr val="FF0000"/>
              </a:buClr>
              <a:buSzPts val="1920"/>
            </a:pPr>
            <a:endParaRPr lang="en-US" dirty="0"/>
          </a:p>
          <a:p>
            <a:pPr marL="0" lvl="0" indent="0">
              <a:spcBef>
                <a:spcPts val="0"/>
              </a:spcBef>
              <a:buClr>
                <a:srgbClr val="FF0000"/>
              </a:buClr>
              <a:buSzPts val="1920"/>
            </a:pPr>
            <a:endParaRPr lang="en-US" dirty="0"/>
          </a:p>
          <a:p>
            <a:pPr marL="342900" lvl="0" indent="-342900">
              <a:spcBef>
                <a:spcPts val="0"/>
              </a:spcBef>
              <a:buClr>
                <a:srgbClr val="FF0000"/>
              </a:buClr>
              <a:buSzPts val="1920"/>
              <a:buFont typeface="Noto Sans Symbols"/>
              <a:buChar char="❑"/>
            </a:pPr>
            <a:endParaRPr lang="en-US" dirty="0" smtClean="0"/>
          </a:p>
          <a:p>
            <a:pPr marL="342900" lvl="0" indent="-342900">
              <a:spcBef>
                <a:spcPts val="0"/>
              </a:spcBef>
              <a:buClr>
                <a:srgbClr val="FF0000"/>
              </a:buClr>
              <a:buSzPts val="1920"/>
              <a:buFont typeface="Noto Sans Symbols"/>
              <a:buChar char="❑"/>
            </a:pPr>
            <a:endParaRPr lang="en-US" dirty="0"/>
          </a:p>
          <a:p>
            <a:pPr marL="342900" lvl="0" indent="-342900">
              <a:spcBef>
                <a:spcPts val="0"/>
              </a:spcBef>
              <a:buClr>
                <a:srgbClr val="FF0000"/>
              </a:buClr>
              <a:buSzPts val="1920"/>
              <a:buFont typeface="Noto Sans Symbols"/>
              <a:buChar char="❑"/>
            </a:pPr>
            <a:endParaRPr lang="en-US" dirty="0"/>
          </a:p>
          <a:p>
            <a:pPr marL="342900" lvl="0" indent="-342900">
              <a:spcBef>
                <a:spcPts val="0"/>
              </a:spcBef>
              <a:buClr>
                <a:srgbClr val="FF0000"/>
              </a:buClr>
              <a:buSzPts val="1920"/>
              <a:buFont typeface="Noto Sans Symbols"/>
              <a:buChar char="❑"/>
            </a:pPr>
            <a:endParaRPr lang="en-US" dirty="0" smtClean="0"/>
          </a:p>
          <a:p>
            <a:pPr marL="342900" lvl="0" indent="-342900">
              <a:spcBef>
                <a:spcPts val="0"/>
              </a:spcBef>
              <a:buClr>
                <a:srgbClr val="FF0000"/>
              </a:buClr>
              <a:buSzPts val="1920"/>
              <a:buFont typeface="Noto Sans Symbols"/>
              <a:buChar char="❑"/>
            </a:pPr>
            <a:endParaRPr lang="en-US" dirty="0"/>
          </a:p>
          <a:p>
            <a:pPr marL="342900" lvl="0" indent="-342900">
              <a:spcBef>
                <a:spcPts val="0"/>
              </a:spcBef>
              <a:buClr>
                <a:srgbClr val="FF0000"/>
              </a:buClr>
              <a:buSzPts val="1920"/>
              <a:buFont typeface="Noto Sans Symbols"/>
              <a:buChar char="❑"/>
            </a:pPr>
            <a:endParaRPr lang="en-US" dirty="0" smtClean="0"/>
          </a:p>
          <a:p>
            <a:pPr marL="342900" lvl="0" indent="-342900">
              <a:spcBef>
                <a:spcPts val="0"/>
              </a:spcBef>
              <a:buClr>
                <a:srgbClr val="FF0000"/>
              </a:buClr>
              <a:buSzPts val="1920"/>
              <a:buFont typeface="Noto Sans Symbols"/>
              <a:buChar char="❑"/>
            </a:pPr>
            <a:endParaRPr lang="en-US" dirty="0"/>
          </a:p>
          <a:p>
            <a:pPr marL="342900" lvl="0" indent="-342900">
              <a:spcBef>
                <a:spcPts val="0"/>
              </a:spcBef>
              <a:buClr>
                <a:srgbClr val="FF0000"/>
              </a:buClr>
              <a:buSzPts val="1920"/>
              <a:buFont typeface="Noto Sans Symbols"/>
              <a:buChar char="❑"/>
            </a:pPr>
            <a:endParaRPr lang="en-US"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spTree>
    <p:extLst>
      <p:ext uri="{BB962C8B-B14F-4D97-AF65-F5344CB8AC3E}">
        <p14:creationId xmlns:p14="http://schemas.microsoft.com/office/powerpoint/2010/main" val="24107285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pPr marL="0" lvl="0" indent="0" rtl="0">
              <a:lnSpc>
                <a:spcPct val="90000"/>
              </a:lnSpc>
              <a:spcBef>
                <a:spcPts val="0"/>
              </a:spcBef>
              <a:spcAft>
                <a:spcPts val="0"/>
              </a:spcAft>
              <a:buClr>
                <a:srgbClr val="002060"/>
              </a:buClr>
              <a:buSzPts val="3600"/>
              <a:buFont typeface="Times New Roman"/>
              <a:buNone/>
            </a:pP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b="0" dirty="0" smtClean="0"/>
              <a:t>Interpreted programming language</a:t>
            </a:r>
            <a:endParaRPr lang="en-US" b="0" dirty="0"/>
          </a:p>
          <a:p>
            <a:pPr marL="342900" lvl="0" indent="-342900">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6" name="Picture 5"/>
          <p:cNvPicPr>
            <a:picLocks noChangeAspect="1"/>
          </p:cNvPicPr>
          <p:nvPr/>
        </p:nvPicPr>
        <p:blipFill>
          <a:blip r:embed="rId3"/>
          <a:stretch>
            <a:fillRect/>
          </a:stretch>
        </p:blipFill>
        <p:spPr>
          <a:xfrm>
            <a:off x="2571974" y="2819264"/>
            <a:ext cx="6015582" cy="2025146"/>
          </a:xfrm>
          <a:prstGeom prst="rect">
            <a:avLst/>
          </a:prstGeom>
        </p:spPr>
      </p:pic>
    </p:spTree>
    <p:extLst>
      <p:ext uri="{BB962C8B-B14F-4D97-AF65-F5344CB8AC3E}">
        <p14:creationId xmlns:p14="http://schemas.microsoft.com/office/powerpoint/2010/main" val="13314293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r>
              <a:rPr lang="en-US" dirty="0" smtClean="0"/>
              <a:t>	Python </a:t>
            </a:r>
            <a:r>
              <a:rPr lang="en-US" dirty="0"/>
              <a:t>Constants</a:t>
            </a:r>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indent="-342900">
              <a:spcBef>
                <a:spcPts val="0"/>
              </a:spcBef>
              <a:buClr>
                <a:srgbClr val="FF0000"/>
              </a:buClr>
              <a:buSzPts val="1920"/>
              <a:buFont typeface="Noto Sans Symbols"/>
              <a:buChar char="❑"/>
            </a:pPr>
            <a:r>
              <a:rPr lang="en-US" b="0" dirty="0"/>
              <a:t>A constant is a special type of variable whose value cannot be changed</a:t>
            </a:r>
            <a:r>
              <a:rPr lang="en-US" b="0" dirty="0" smtClean="0"/>
              <a:t>.</a:t>
            </a:r>
          </a:p>
          <a:p>
            <a:pPr marL="342900" indent="-342900">
              <a:spcBef>
                <a:spcPts val="0"/>
              </a:spcBef>
              <a:buClr>
                <a:srgbClr val="FF0000"/>
              </a:buClr>
              <a:buSzPts val="1920"/>
              <a:buFont typeface="Noto Sans Symbols"/>
              <a:buChar char="❑"/>
            </a:pPr>
            <a:r>
              <a:rPr lang="en-US" dirty="0"/>
              <a:t>Python doesn't have any formally defined constants</a:t>
            </a:r>
            <a:endParaRPr lang="en-US" b="0" dirty="0" smtClean="0"/>
          </a:p>
          <a:p>
            <a:pPr marL="342900" lvl="0" indent="-342900">
              <a:spcBef>
                <a:spcPts val="0"/>
              </a:spcBef>
              <a:buClr>
                <a:srgbClr val="FF0000"/>
              </a:buClr>
              <a:buSzPts val="1920"/>
              <a:buFont typeface="Noto Sans Symbols"/>
              <a:buChar char="❑"/>
            </a:pPr>
            <a:r>
              <a:rPr lang="en-US" b="0" dirty="0" smtClean="0"/>
              <a:t>Constants </a:t>
            </a:r>
            <a:r>
              <a:rPr lang="en-US" b="0" dirty="0"/>
              <a:t>are usually declared and assigned in a module</a:t>
            </a:r>
            <a:endParaRPr lang="en-US" b="0" dirty="0" smtClean="0"/>
          </a:p>
          <a:p>
            <a:pPr marL="342900" lvl="0" indent="-342900">
              <a:spcBef>
                <a:spcPts val="0"/>
              </a:spcBef>
              <a:buClr>
                <a:srgbClr val="FF0000"/>
              </a:buClr>
              <a:buSzPts val="1920"/>
              <a:buFont typeface="Noto Sans Symbols"/>
              <a:buChar char="❑"/>
            </a:pPr>
            <a:endParaRPr lang="en-US" dirty="0"/>
          </a:p>
          <a:p>
            <a:pPr marL="342900" lvl="0" indent="-342900">
              <a:spcBef>
                <a:spcPts val="0"/>
              </a:spcBef>
              <a:buClr>
                <a:srgbClr val="FF0000"/>
              </a:buClr>
              <a:buSzPts val="1920"/>
              <a:buFont typeface="Noto Sans Symbols"/>
              <a:buChar char="❑"/>
            </a:pPr>
            <a:endParaRPr lang="en-US" dirty="0" smtClean="0"/>
          </a:p>
          <a:p>
            <a:pPr marL="342900" lvl="0" indent="-342900">
              <a:spcBef>
                <a:spcPts val="0"/>
              </a:spcBef>
              <a:buClr>
                <a:srgbClr val="FF0000"/>
              </a:buClr>
              <a:buSzPts val="1920"/>
              <a:buFont typeface="Noto Sans Symbols"/>
              <a:buChar char="❑"/>
            </a:pPr>
            <a:endParaRPr lang="en-US" dirty="0"/>
          </a:p>
          <a:p>
            <a:pPr marL="342900" lvl="0" indent="-342900">
              <a:spcBef>
                <a:spcPts val="0"/>
              </a:spcBef>
              <a:buClr>
                <a:srgbClr val="FF0000"/>
              </a:buClr>
              <a:buSzPts val="1920"/>
              <a:buFont typeface="Noto Sans Symbols"/>
              <a:buChar char="❑"/>
            </a:pPr>
            <a:endParaRPr lang="en-US" dirty="0" smtClean="0"/>
          </a:p>
          <a:p>
            <a:pPr marL="342900" lvl="0" indent="-342900">
              <a:spcBef>
                <a:spcPts val="0"/>
              </a:spcBef>
              <a:buClr>
                <a:srgbClr val="FF0000"/>
              </a:buClr>
              <a:buSzPts val="1920"/>
              <a:buFont typeface="Noto Sans Symbols"/>
              <a:buChar char="❑"/>
            </a:pPr>
            <a:endParaRPr lang="en-US" dirty="0" smtClean="0"/>
          </a:p>
          <a:p>
            <a:pPr marL="0" lvl="0" indent="0">
              <a:spcBef>
                <a:spcPts val="0"/>
              </a:spcBef>
              <a:buClr>
                <a:srgbClr val="FF0000"/>
              </a:buClr>
              <a:buSzPts val="1920"/>
            </a:pPr>
            <a:r>
              <a:rPr lang="en-US" sz="1600" dirty="0" smtClean="0"/>
              <a:t>		</a:t>
            </a:r>
            <a:r>
              <a:rPr lang="en-US" sz="1600" b="0" dirty="0" smtClean="0"/>
              <a:t>constant.py					</a:t>
            </a:r>
            <a:r>
              <a:rPr lang="en-US" sz="1600" b="0" dirty="0"/>
              <a:t>main.py</a:t>
            </a:r>
          </a:p>
          <a:p>
            <a:pPr marL="0" lvl="0" indent="0">
              <a:spcBef>
                <a:spcPts val="0"/>
              </a:spcBef>
              <a:buClr>
                <a:srgbClr val="FF0000"/>
              </a:buClr>
              <a:buSzPts val="1920"/>
            </a:pPr>
            <a:endParaRPr lang="en-US" dirty="0"/>
          </a:p>
          <a:p>
            <a:pPr marL="342900" lvl="0" indent="-342900">
              <a:spcBef>
                <a:spcPts val="0"/>
              </a:spcBef>
              <a:buClr>
                <a:srgbClr val="FF0000"/>
              </a:buClr>
              <a:buSzPts val="1920"/>
              <a:buFont typeface="Noto Sans Symbols"/>
              <a:buChar char="❑"/>
            </a:pPr>
            <a:endParaRPr lang="en-US" dirty="0" smtClean="0"/>
          </a:p>
          <a:p>
            <a:pPr marL="342900" lvl="0" indent="-342900">
              <a:spcBef>
                <a:spcPts val="0"/>
              </a:spcBef>
              <a:buClr>
                <a:srgbClr val="FF0000"/>
              </a:buClr>
              <a:buSzPts val="1920"/>
              <a:buFont typeface="Noto Sans Symbols"/>
              <a:buChar char="❑"/>
            </a:pPr>
            <a:endParaRPr lang="en-US" dirty="0"/>
          </a:p>
          <a:p>
            <a:pPr marL="342900" lvl="0" indent="-342900">
              <a:spcBef>
                <a:spcPts val="0"/>
              </a:spcBef>
              <a:buClr>
                <a:srgbClr val="FF0000"/>
              </a:buClr>
              <a:buSzPts val="1920"/>
              <a:buFont typeface="Noto Sans Symbols"/>
              <a:buChar char="❑"/>
            </a:pPr>
            <a:endParaRPr lang="en-US" dirty="0"/>
          </a:p>
          <a:p>
            <a:pPr marL="342900" lvl="0" indent="-342900">
              <a:spcBef>
                <a:spcPts val="0"/>
              </a:spcBef>
              <a:buClr>
                <a:srgbClr val="FF0000"/>
              </a:buClr>
              <a:buSzPts val="1920"/>
              <a:buFont typeface="Noto Sans Symbols"/>
              <a:buChar char="❑"/>
            </a:pPr>
            <a:endParaRPr lang="en-US" dirty="0" smtClean="0"/>
          </a:p>
          <a:p>
            <a:pPr marL="342900" lvl="0" indent="-342900">
              <a:spcBef>
                <a:spcPts val="0"/>
              </a:spcBef>
              <a:buClr>
                <a:srgbClr val="FF0000"/>
              </a:buClr>
              <a:buSzPts val="1920"/>
              <a:buFont typeface="Noto Sans Symbols"/>
              <a:buChar char="❑"/>
            </a:pPr>
            <a:endParaRPr lang="en-US" dirty="0"/>
          </a:p>
          <a:p>
            <a:pPr marL="342900" lvl="0" indent="-342900">
              <a:spcBef>
                <a:spcPts val="0"/>
              </a:spcBef>
              <a:buClr>
                <a:srgbClr val="FF0000"/>
              </a:buClr>
              <a:buSzPts val="1920"/>
              <a:buFont typeface="Noto Sans Symbols"/>
              <a:buChar char="❑"/>
            </a:pPr>
            <a:endParaRPr lang="en-US" dirty="0" smtClean="0"/>
          </a:p>
          <a:p>
            <a:pPr marL="342900" lvl="0" indent="-342900">
              <a:spcBef>
                <a:spcPts val="0"/>
              </a:spcBef>
              <a:buClr>
                <a:srgbClr val="FF0000"/>
              </a:buClr>
              <a:buSzPts val="1920"/>
              <a:buFont typeface="Noto Sans Symbols"/>
              <a:buChar char="❑"/>
            </a:pPr>
            <a:endParaRPr lang="en-US" dirty="0"/>
          </a:p>
          <a:p>
            <a:pPr marL="342900" lvl="0" indent="-342900">
              <a:spcBef>
                <a:spcPts val="0"/>
              </a:spcBef>
              <a:buClr>
                <a:srgbClr val="FF0000"/>
              </a:buClr>
              <a:buSzPts val="1920"/>
              <a:buFont typeface="Noto Sans Symbols"/>
              <a:buChar char="❑"/>
            </a:pPr>
            <a:endParaRPr lang="en-US"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2" name="Picture 1"/>
          <p:cNvPicPr>
            <a:picLocks noChangeAspect="1"/>
          </p:cNvPicPr>
          <p:nvPr/>
        </p:nvPicPr>
        <p:blipFill>
          <a:blip r:embed="rId3"/>
          <a:stretch>
            <a:fillRect/>
          </a:stretch>
        </p:blipFill>
        <p:spPr>
          <a:xfrm>
            <a:off x="687221" y="3246035"/>
            <a:ext cx="4580815" cy="1493744"/>
          </a:xfrm>
          <a:prstGeom prst="rect">
            <a:avLst/>
          </a:prstGeom>
        </p:spPr>
      </p:pic>
      <p:pic>
        <p:nvPicPr>
          <p:cNvPr id="3" name="Picture 2"/>
          <p:cNvPicPr>
            <a:picLocks noChangeAspect="1"/>
          </p:cNvPicPr>
          <p:nvPr/>
        </p:nvPicPr>
        <p:blipFill>
          <a:blip r:embed="rId4"/>
          <a:stretch>
            <a:fillRect/>
          </a:stretch>
        </p:blipFill>
        <p:spPr>
          <a:xfrm>
            <a:off x="5899530" y="3270416"/>
            <a:ext cx="4717916" cy="1519947"/>
          </a:xfrm>
          <a:prstGeom prst="rect">
            <a:avLst/>
          </a:prstGeom>
        </p:spPr>
      </p:pic>
    </p:spTree>
    <p:extLst>
      <p:ext uri="{BB962C8B-B14F-4D97-AF65-F5344CB8AC3E}">
        <p14:creationId xmlns:p14="http://schemas.microsoft.com/office/powerpoint/2010/main" val="35524314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Clr>
                <a:srgbClr val="002060"/>
              </a:buClr>
              <a:buSzPts val="4000"/>
              <a:buFont typeface="Times New Roman"/>
              <a:buNone/>
            </a:pPr>
            <a:endParaRPr dirty="0"/>
          </a:p>
        </p:txBody>
      </p:sp>
      <p:sp>
        <p:nvSpPr>
          <p:cNvPr id="23" name="Google Shape;23;p1"/>
          <p:cNvSpPr txBox="1">
            <a:spLocks noGrp="1"/>
          </p:cNvSpPr>
          <p:nvPr>
            <p:ph type="body" idx="1"/>
          </p:nvPr>
        </p:nvSpPr>
        <p:spPr>
          <a:xfrm>
            <a:off x="149087" y="1262271"/>
            <a:ext cx="11798137" cy="815008"/>
          </a:xfrm>
          <a:prstGeom prst="rect">
            <a:avLst/>
          </a:prstGeom>
          <a:solidFill>
            <a:srgbClr val="000050"/>
          </a:solidFill>
          <a:ln>
            <a:noFill/>
          </a:ln>
        </p:spPr>
        <p:txBody>
          <a:bodyPr spcFirstLastPara="1" wrap="square" lIns="91425" tIns="45700" rIns="91425" bIns="45700" anchor="t" anchorCtr="0">
            <a:noAutofit/>
          </a:bodyPr>
          <a:lstStyle/>
          <a:p>
            <a:pPr marL="0" indent="0" algn="ctr">
              <a:spcBef>
                <a:spcPts val="0"/>
              </a:spcBef>
              <a:buClr>
                <a:schemeClr val="lt1"/>
              </a:buClr>
              <a:buSzPts val="4800"/>
            </a:pPr>
            <a:r>
              <a:rPr lang="en-US" sz="4400" smtClean="0">
                <a:solidFill>
                  <a:schemeClr val="bg1"/>
                </a:solidFill>
              </a:rPr>
              <a:t>Introduction </a:t>
            </a:r>
            <a:r>
              <a:rPr lang="en-US" sz="4400" dirty="0" smtClean="0">
                <a:solidFill>
                  <a:schemeClr val="bg1"/>
                </a:solidFill>
              </a:rPr>
              <a:t>to Python Programming</a:t>
            </a:r>
            <a:endParaRPr lang="en-US" sz="4400" dirty="0">
              <a:solidFill>
                <a:schemeClr val="bg1"/>
              </a:solidFill>
            </a:endParaRPr>
          </a:p>
          <a:p>
            <a:pPr marL="0" lvl="0" indent="0" algn="ctr" rtl="0">
              <a:lnSpc>
                <a:spcPct val="90000"/>
              </a:lnSpc>
              <a:spcBef>
                <a:spcPts val="0"/>
              </a:spcBef>
              <a:spcAft>
                <a:spcPts val="0"/>
              </a:spcAft>
              <a:buClr>
                <a:schemeClr val="lt1"/>
              </a:buClr>
              <a:buSzPts val="4800"/>
              <a:buNone/>
            </a:pPr>
            <a:endParaRPr dirty="0"/>
          </a:p>
        </p:txBody>
      </p:sp>
      <p:sp>
        <p:nvSpPr>
          <p:cNvPr id="24" name="Google Shape;24;p1"/>
          <p:cNvSpPr txBox="1"/>
          <p:nvPr/>
        </p:nvSpPr>
        <p:spPr>
          <a:xfrm>
            <a:off x="5913783" y="5052393"/>
            <a:ext cx="6027204" cy="1199321"/>
          </a:xfrm>
          <a:prstGeom prst="rect">
            <a:avLst/>
          </a:prstGeom>
          <a:noFill/>
          <a:ln w="9525" cap="flat" cmpd="sng">
            <a:solidFill>
              <a:srgbClr val="FF6F0D"/>
            </a:solidFill>
            <a:prstDash val="solid"/>
            <a:round/>
            <a:headEnd type="none" w="sm" len="sm"/>
            <a:tailEnd type="none" w="sm" len="sm"/>
          </a:ln>
        </p:spPr>
        <p:txBody>
          <a:bodyPr spcFirstLastPara="1" wrap="square" lIns="91425" tIns="45700" rIns="91425" bIns="45700" anchor="t" anchorCtr="0">
            <a:noAutofit/>
          </a:bodyPr>
          <a:lstStyle/>
          <a:p>
            <a:pPr lvl="0">
              <a:buClr>
                <a:srgbClr val="000050"/>
              </a:buClr>
              <a:buSzPts val="2000"/>
            </a:pPr>
            <a:r>
              <a:rPr lang="en-US" sz="2000" b="1" dirty="0">
                <a:solidFill>
                  <a:srgbClr val="000050"/>
                </a:solidFill>
                <a:latin typeface="Times New Roman"/>
                <a:ea typeface="Times New Roman"/>
                <a:cs typeface="Times New Roman"/>
                <a:sym typeface="Times New Roman"/>
              </a:rPr>
              <a:t>Ms. Shital H. Dinde</a:t>
            </a:r>
            <a:endParaRPr lang="en-US" sz="2000" dirty="0"/>
          </a:p>
          <a:p>
            <a:pPr lvl="0">
              <a:buClr>
                <a:srgbClr val="000050"/>
              </a:buClr>
              <a:buSzPts val="2000"/>
            </a:pPr>
            <a:r>
              <a:rPr lang="en-US" sz="2000" dirty="0">
                <a:solidFill>
                  <a:srgbClr val="000050"/>
                </a:solidFill>
                <a:latin typeface="Times New Roman"/>
                <a:ea typeface="Times New Roman"/>
                <a:cs typeface="Times New Roman"/>
                <a:sym typeface="Times New Roman"/>
              </a:rPr>
              <a:t>Department of CSE</a:t>
            </a:r>
          </a:p>
          <a:p>
            <a:pPr lvl="0">
              <a:buClr>
                <a:srgbClr val="000050"/>
              </a:buClr>
              <a:buSzPts val="2000"/>
            </a:pPr>
            <a:r>
              <a:rPr lang="en-US" sz="2000">
                <a:solidFill>
                  <a:srgbClr val="000050"/>
                </a:solidFill>
                <a:latin typeface="Times New Roman"/>
                <a:ea typeface="Times New Roman"/>
                <a:cs typeface="Times New Roman"/>
                <a:sym typeface="Times New Roman"/>
              </a:rPr>
              <a:t>KIT’s College of Engineering (Autonomous), Kolhapur</a:t>
            </a:r>
            <a:endParaRPr lang="en-US" sz="2000" dirty="0"/>
          </a:p>
        </p:txBody>
      </p:sp>
      <p:sp>
        <p:nvSpPr>
          <p:cNvPr id="25" name="Google Shape;25;p1"/>
          <p:cNvSpPr txBox="1"/>
          <p:nvPr/>
        </p:nvSpPr>
        <p:spPr>
          <a:xfrm>
            <a:off x="244775" y="2329351"/>
            <a:ext cx="11702400" cy="12921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50"/>
              </a:buClr>
              <a:buSzPts val="4000"/>
              <a:buFont typeface="Times New Roman"/>
              <a:buNone/>
            </a:pPr>
            <a:r>
              <a:rPr lang="en-IN" sz="4000" b="1" i="0" u="none" strike="noStrike" cap="none" dirty="0" smtClean="0">
                <a:solidFill>
                  <a:srgbClr val="000050"/>
                </a:solidFill>
                <a:latin typeface="Times New Roman"/>
                <a:ea typeface="Times New Roman"/>
                <a:cs typeface="Times New Roman"/>
                <a:sym typeface="Times New Roman"/>
              </a:rPr>
              <a:t>Python Data Types</a:t>
            </a:r>
            <a:endParaRPr dirty="0"/>
          </a:p>
        </p:txBody>
      </p:sp>
    </p:spTree>
    <p:extLst>
      <p:ext uri="{BB962C8B-B14F-4D97-AF65-F5344CB8AC3E}">
        <p14:creationId xmlns:p14="http://schemas.microsoft.com/office/powerpoint/2010/main" val="21492570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r>
              <a:rPr lang="en-US" dirty="0" smtClean="0"/>
              <a:t>What is Data Type?</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b="0" dirty="0"/>
              <a:t>Computer is a data processing device. </a:t>
            </a:r>
            <a:endParaRPr lang="en-US" b="0" dirty="0" smtClean="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r>
              <a:rPr lang="en-US" b="0" dirty="0" smtClean="0"/>
              <a:t>Computer </a:t>
            </a:r>
            <a:r>
              <a:rPr lang="en-US" b="0" dirty="0"/>
              <a:t>stores the data in its memory and processes it as per the given program. </a:t>
            </a:r>
            <a:endParaRPr lang="en-US" b="0" dirty="0" smtClean="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r>
              <a:rPr lang="en-US" b="0" dirty="0" smtClean="0"/>
              <a:t>Data </a:t>
            </a:r>
            <a:r>
              <a:rPr lang="en-US" b="0" dirty="0"/>
              <a:t>is a representation of facts about a certain object</a:t>
            </a:r>
            <a:r>
              <a:rPr lang="en-US" b="0" dirty="0" smtClean="0"/>
              <a:t>.</a:t>
            </a:r>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r>
              <a:rPr lang="en-US" dirty="0"/>
              <a:t>Data type represents a kind of </a:t>
            </a:r>
            <a:r>
              <a:rPr lang="en-US" dirty="0" smtClean="0"/>
              <a:t>value stored in a variable </a:t>
            </a:r>
            <a:r>
              <a:rPr lang="en-US" dirty="0"/>
              <a:t>and determines what operations can be done on it. </a:t>
            </a:r>
            <a:endParaRPr lang="en-US" dirty="0" smtClean="0"/>
          </a:p>
          <a:p>
            <a:pPr marL="342900" lvl="0" indent="-342900" algn="just">
              <a:spcBef>
                <a:spcPts val="0"/>
              </a:spcBef>
              <a:buClr>
                <a:srgbClr val="FF0000"/>
              </a:buClr>
              <a:buSzPts val="1920"/>
              <a:buFont typeface="Noto Sans Symbols"/>
              <a:buChar char="❑"/>
            </a:pPr>
            <a:endParaRPr lang="en-US" b="0" dirty="0"/>
          </a:p>
          <a:p>
            <a:pPr marL="342900" lvl="0" indent="-342900">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spTree>
    <p:extLst>
      <p:ext uri="{BB962C8B-B14F-4D97-AF65-F5344CB8AC3E}">
        <p14:creationId xmlns:p14="http://schemas.microsoft.com/office/powerpoint/2010/main" val="11288383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r>
              <a:rPr lang="en-US" dirty="0" smtClean="0"/>
              <a:t>Python data types</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b="0" dirty="0"/>
              <a:t>Python Data Types are used to define the type of a variable</a:t>
            </a:r>
            <a:r>
              <a:rPr lang="en-US" b="0" dirty="0" smtClean="0"/>
              <a:t>.</a:t>
            </a:r>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r>
              <a:rPr lang="en-US" b="0" dirty="0"/>
              <a:t>It defines what type of data we are going to store in a variable</a:t>
            </a:r>
            <a:r>
              <a:rPr lang="en-US" b="0" dirty="0" smtClean="0"/>
              <a:t>.</a:t>
            </a:r>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r>
              <a:rPr lang="en-US" b="0" dirty="0"/>
              <a:t>The data stored in memory can be of many types. </a:t>
            </a:r>
          </a:p>
          <a:p>
            <a:pPr marL="342900" lvl="0" indent="-342900">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r>
              <a:rPr lang="en-US" dirty="0"/>
              <a:t>For example, a person's age is stored as a numeric value and his or her address is stored as alphanumeric characters.</a:t>
            </a: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spTree>
    <p:extLst>
      <p:ext uri="{BB962C8B-B14F-4D97-AF65-F5344CB8AC3E}">
        <p14:creationId xmlns:p14="http://schemas.microsoft.com/office/powerpoint/2010/main" val="1140261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r>
              <a:rPr lang="en-US" dirty="0" smtClean="0"/>
              <a:t>Python data types</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rgbClr val="002060"/>
              </a:buClr>
              <a:buSzPts val="3200"/>
              <a:buFont typeface="Times New Roman"/>
              <a:buNone/>
            </a:pPr>
            <a:endParaRPr dirty="0"/>
          </a:p>
        </p:txBody>
      </p:sp>
      <p:graphicFrame>
        <p:nvGraphicFramePr>
          <p:cNvPr id="2" name="Table 1"/>
          <p:cNvGraphicFramePr>
            <a:graphicFrameLocks noGrp="1"/>
          </p:cNvGraphicFramePr>
          <p:nvPr>
            <p:extLst/>
          </p:nvPr>
        </p:nvGraphicFramePr>
        <p:xfrm>
          <a:off x="1083860" y="1515126"/>
          <a:ext cx="10011770" cy="4257876"/>
        </p:xfrm>
        <a:graphic>
          <a:graphicData uri="http://schemas.openxmlformats.org/drawingml/2006/table">
            <a:tbl>
              <a:tblPr>
                <a:tableStyleId>{08FB837D-C827-4EFA-A057-4D05807E0F7C}</a:tableStyleId>
              </a:tblPr>
              <a:tblGrid>
                <a:gridCol w="2645309"/>
                <a:gridCol w="2744107"/>
                <a:gridCol w="4622354"/>
              </a:tblGrid>
              <a:tr h="608268">
                <a:tc>
                  <a:txBody>
                    <a:bodyPr/>
                    <a:lstStyle/>
                    <a:p>
                      <a:pPr algn="ctr"/>
                      <a:r>
                        <a:rPr lang="en-US" sz="2000" b="1" dirty="0"/>
                        <a:t>Data Types</a:t>
                      </a:r>
                    </a:p>
                  </a:txBody>
                  <a:tcPr anchor="ctr"/>
                </a:tc>
                <a:tc>
                  <a:txBody>
                    <a:bodyPr/>
                    <a:lstStyle/>
                    <a:p>
                      <a:pPr algn="ctr"/>
                      <a:r>
                        <a:rPr lang="en-US" sz="2000" b="1" dirty="0"/>
                        <a:t>Classes</a:t>
                      </a:r>
                    </a:p>
                  </a:txBody>
                  <a:tcPr anchor="ctr"/>
                </a:tc>
                <a:tc>
                  <a:txBody>
                    <a:bodyPr/>
                    <a:lstStyle/>
                    <a:p>
                      <a:pPr algn="ctr"/>
                      <a:r>
                        <a:rPr lang="en-US" sz="2000" b="1" dirty="0"/>
                        <a:t>Description</a:t>
                      </a:r>
                    </a:p>
                  </a:txBody>
                  <a:tcPr anchor="ctr"/>
                </a:tc>
              </a:tr>
              <a:tr h="608268">
                <a:tc>
                  <a:txBody>
                    <a:bodyPr/>
                    <a:lstStyle/>
                    <a:p>
                      <a:pPr algn="l"/>
                      <a:r>
                        <a:rPr lang="en-US" sz="1800" b="1" dirty="0"/>
                        <a:t>Numeric</a:t>
                      </a:r>
                    </a:p>
                  </a:txBody>
                  <a:tcPr anchor="ctr"/>
                </a:tc>
                <a:tc>
                  <a:txBody>
                    <a:bodyPr/>
                    <a:lstStyle/>
                    <a:p>
                      <a:r>
                        <a:rPr lang="en-US" sz="1800" dirty="0" err="1"/>
                        <a:t>int</a:t>
                      </a:r>
                      <a:r>
                        <a:rPr lang="en-US" sz="1800" dirty="0"/>
                        <a:t>, float, complex</a:t>
                      </a:r>
                    </a:p>
                  </a:txBody>
                  <a:tcPr anchor="ctr"/>
                </a:tc>
                <a:tc>
                  <a:txBody>
                    <a:bodyPr/>
                    <a:lstStyle/>
                    <a:p>
                      <a:r>
                        <a:rPr lang="en-US" sz="1800"/>
                        <a:t>holds numeric values</a:t>
                      </a:r>
                    </a:p>
                  </a:txBody>
                  <a:tcPr anchor="ctr"/>
                </a:tc>
              </a:tr>
              <a:tr h="608268">
                <a:tc>
                  <a:txBody>
                    <a:bodyPr/>
                    <a:lstStyle/>
                    <a:p>
                      <a:pPr algn="l"/>
                      <a:r>
                        <a:rPr lang="en-US" sz="1800" b="1" dirty="0"/>
                        <a:t>String</a:t>
                      </a:r>
                    </a:p>
                  </a:txBody>
                  <a:tcPr anchor="ctr"/>
                </a:tc>
                <a:tc>
                  <a:txBody>
                    <a:bodyPr/>
                    <a:lstStyle/>
                    <a:p>
                      <a:r>
                        <a:rPr lang="en-US" sz="1800" dirty="0" err="1"/>
                        <a:t>str</a:t>
                      </a:r>
                      <a:endParaRPr lang="en-US" sz="1800" dirty="0"/>
                    </a:p>
                  </a:txBody>
                  <a:tcPr anchor="ctr"/>
                </a:tc>
                <a:tc>
                  <a:txBody>
                    <a:bodyPr/>
                    <a:lstStyle/>
                    <a:p>
                      <a:r>
                        <a:rPr lang="en-US" sz="1800"/>
                        <a:t>holds sequence of characters</a:t>
                      </a:r>
                    </a:p>
                  </a:txBody>
                  <a:tcPr anchor="ctr"/>
                </a:tc>
              </a:tr>
              <a:tr h="608268">
                <a:tc>
                  <a:txBody>
                    <a:bodyPr/>
                    <a:lstStyle/>
                    <a:p>
                      <a:pPr algn="l"/>
                      <a:r>
                        <a:rPr lang="en-US" sz="1800" b="1" dirty="0"/>
                        <a:t>Sequence</a:t>
                      </a:r>
                    </a:p>
                  </a:txBody>
                  <a:tcPr anchor="ctr"/>
                </a:tc>
                <a:tc>
                  <a:txBody>
                    <a:bodyPr/>
                    <a:lstStyle/>
                    <a:p>
                      <a:r>
                        <a:rPr lang="en-US" sz="1800" dirty="0"/>
                        <a:t>list, </a:t>
                      </a:r>
                      <a:r>
                        <a:rPr lang="en-US" sz="1800" dirty="0" smtClean="0"/>
                        <a:t>tuple</a:t>
                      </a:r>
                      <a:endParaRPr lang="en-US" sz="1800" dirty="0"/>
                    </a:p>
                  </a:txBody>
                  <a:tcPr anchor="ctr"/>
                </a:tc>
                <a:tc>
                  <a:txBody>
                    <a:bodyPr/>
                    <a:lstStyle/>
                    <a:p>
                      <a:r>
                        <a:rPr lang="en-US" sz="1800"/>
                        <a:t>holds collection of items</a:t>
                      </a:r>
                    </a:p>
                  </a:txBody>
                  <a:tcPr anchor="ctr"/>
                </a:tc>
              </a:tr>
              <a:tr h="608268">
                <a:tc>
                  <a:txBody>
                    <a:bodyPr/>
                    <a:lstStyle/>
                    <a:p>
                      <a:pPr algn="l"/>
                      <a:r>
                        <a:rPr lang="en-US" sz="1800" b="1" dirty="0"/>
                        <a:t>Mapping</a:t>
                      </a:r>
                    </a:p>
                  </a:txBody>
                  <a:tcPr anchor="ctr"/>
                </a:tc>
                <a:tc>
                  <a:txBody>
                    <a:bodyPr/>
                    <a:lstStyle/>
                    <a:p>
                      <a:r>
                        <a:rPr lang="en-US" sz="1800" dirty="0" err="1"/>
                        <a:t>dict</a:t>
                      </a:r>
                      <a:endParaRPr lang="en-US" sz="1800" dirty="0"/>
                    </a:p>
                  </a:txBody>
                  <a:tcPr anchor="ctr"/>
                </a:tc>
                <a:tc>
                  <a:txBody>
                    <a:bodyPr/>
                    <a:lstStyle/>
                    <a:p>
                      <a:r>
                        <a:rPr lang="en-US" sz="1800"/>
                        <a:t>holds data in key-value pair form</a:t>
                      </a:r>
                    </a:p>
                  </a:txBody>
                  <a:tcPr anchor="ctr"/>
                </a:tc>
              </a:tr>
              <a:tr h="608268">
                <a:tc>
                  <a:txBody>
                    <a:bodyPr/>
                    <a:lstStyle/>
                    <a:p>
                      <a:pPr algn="l"/>
                      <a:r>
                        <a:rPr lang="en-US" sz="1800" b="1" dirty="0"/>
                        <a:t>Boolean</a:t>
                      </a:r>
                    </a:p>
                  </a:txBody>
                  <a:tcPr anchor="ctr"/>
                </a:tc>
                <a:tc>
                  <a:txBody>
                    <a:bodyPr/>
                    <a:lstStyle/>
                    <a:p>
                      <a:r>
                        <a:rPr lang="en-US" sz="1800" dirty="0" err="1"/>
                        <a:t>bool</a:t>
                      </a:r>
                      <a:endParaRPr lang="en-US" sz="1800" dirty="0"/>
                    </a:p>
                  </a:txBody>
                  <a:tcPr anchor="ctr"/>
                </a:tc>
                <a:tc>
                  <a:txBody>
                    <a:bodyPr/>
                    <a:lstStyle/>
                    <a:p>
                      <a:r>
                        <a:rPr lang="en-US" sz="1800" dirty="0"/>
                        <a:t>holds either True or False</a:t>
                      </a:r>
                    </a:p>
                  </a:txBody>
                  <a:tcPr anchor="ctr"/>
                </a:tc>
              </a:tr>
              <a:tr h="608268">
                <a:tc>
                  <a:txBody>
                    <a:bodyPr/>
                    <a:lstStyle/>
                    <a:p>
                      <a:pPr algn="l"/>
                      <a:r>
                        <a:rPr lang="en-US" sz="1800" b="1" dirty="0"/>
                        <a:t>Set</a:t>
                      </a:r>
                    </a:p>
                  </a:txBody>
                  <a:tcPr anchor="ctr"/>
                </a:tc>
                <a:tc>
                  <a:txBody>
                    <a:bodyPr/>
                    <a:lstStyle/>
                    <a:p>
                      <a:r>
                        <a:rPr lang="en-US" sz="1800" dirty="0"/>
                        <a:t>set, </a:t>
                      </a:r>
                      <a:r>
                        <a:rPr lang="en-US" sz="1800" dirty="0" err="1"/>
                        <a:t>frozeenset</a:t>
                      </a:r>
                      <a:endParaRPr lang="en-US" sz="1800" dirty="0"/>
                    </a:p>
                  </a:txBody>
                  <a:tcPr anchor="ctr"/>
                </a:tc>
                <a:tc>
                  <a:txBody>
                    <a:bodyPr/>
                    <a:lstStyle/>
                    <a:p>
                      <a:r>
                        <a:rPr lang="en-US" sz="1800" dirty="0"/>
                        <a:t>hold collection of unique items</a:t>
                      </a:r>
                    </a:p>
                  </a:txBody>
                  <a:tcPr anchor="ctr"/>
                </a:tc>
              </a:tr>
            </a:tbl>
          </a:graphicData>
        </a:graphic>
      </p:graphicFrame>
    </p:spTree>
    <p:extLst>
      <p:ext uri="{BB962C8B-B14F-4D97-AF65-F5344CB8AC3E}">
        <p14:creationId xmlns:p14="http://schemas.microsoft.com/office/powerpoint/2010/main" val="25004143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r>
              <a:rPr lang="en-US" dirty="0" smtClean="0"/>
              <a:t>Numeric Data Types</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b="0" dirty="0" smtClean="0"/>
              <a:t>Integer</a:t>
            </a:r>
          </a:p>
          <a:p>
            <a:pPr marL="342900" lvl="0" indent="-342900" algn="just">
              <a:spcBef>
                <a:spcPts val="0"/>
              </a:spcBef>
              <a:buClr>
                <a:srgbClr val="FF0000"/>
              </a:buClr>
              <a:buSzPts val="1920"/>
              <a:buFont typeface="Noto Sans Symbols"/>
              <a:buChar char="❑"/>
            </a:pPr>
            <a:r>
              <a:rPr lang="en-US" b="0" dirty="0" smtClean="0"/>
              <a:t>Floating point number</a:t>
            </a:r>
          </a:p>
          <a:p>
            <a:pPr marL="342900" lvl="0" indent="-342900" algn="just">
              <a:spcBef>
                <a:spcPts val="0"/>
              </a:spcBef>
              <a:buClr>
                <a:srgbClr val="FF0000"/>
              </a:buClr>
              <a:buSzPts val="1920"/>
              <a:buFont typeface="Noto Sans Symbols"/>
              <a:buChar char="❑"/>
            </a:pPr>
            <a:r>
              <a:rPr lang="en-US" b="0" dirty="0" smtClean="0"/>
              <a:t>Complex number</a:t>
            </a:r>
            <a:endParaRPr dirty="0"/>
          </a:p>
        </p:txBody>
      </p:sp>
    </p:spTree>
    <p:extLst>
      <p:ext uri="{BB962C8B-B14F-4D97-AF65-F5344CB8AC3E}">
        <p14:creationId xmlns:p14="http://schemas.microsoft.com/office/powerpoint/2010/main" val="41175490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r>
              <a:rPr lang="en-US" dirty="0" smtClean="0"/>
              <a:t>Numeric Data Types</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dirty="0" smtClean="0"/>
              <a:t>Integer</a:t>
            </a:r>
            <a:r>
              <a:rPr lang="en-US" b="0" dirty="0" smtClean="0"/>
              <a:t>:</a:t>
            </a:r>
          </a:p>
          <a:p>
            <a:pPr marL="800100" lvl="1" indent="-342900" algn="just">
              <a:spcBef>
                <a:spcPts val="0"/>
              </a:spcBef>
              <a:buClr>
                <a:srgbClr val="FF0000"/>
              </a:buClr>
              <a:buSzPts val="1920"/>
              <a:buFont typeface="Noto Sans Symbols"/>
              <a:buChar char="❑"/>
            </a:pPr>
            <a:r>
              <a:rPr lang="en-US" dirty="0"/>
              <a:t>-1, 3, 0, 1500236 are all examples of integers</a:t>
            </a:r>
          </a:p>
          <a:p>
            <a:pPr marL="800100" lvl="1" indent="-342900" algn="just">
              <a:spcBef>
                <a:spcPts val="0"/>
              </a:spcBef>
              <a:buClr>
                <a:srgbClr val="FF0000"/>
              </a:buClr>
              <a:buSzPts val="1920"/>
              <a:buFont typeface="Noto Sans Symbols"/>
              <a:buChar char="❑"/>
            </a:pPr>
            <a:r>
              <a:rPr lang="en-US" dirty="0"/>
              <a:t>In python, there is no limit on the size of </a:t>
            </a:r>
            <a:r>
              <a:rPr lang="en-US" dirty="0" smtClean="0"/>
              <a:t>integers</a:t>
            </a:r>
          </a:p>
          <a:p>
            <a:pPr marL="800100" lvl="1" indent="-342900" algn="just">
              <a:spcBef>
                <a:spcPts val="0"/>
              </a:spcBef>
              <a:buClr>
                <a:srgbClr val="FF0000"/>
              </a:buClr>
              <a:buSzPts val="1920"/>
              <a:buFont typeface="Noto Sans Symbols"/>
              <a:buChar char="❑"/>
            </a:pPr>
            <a:r>
              <a:rPr lang="en-US" dirty="0" smtClean="0"/>
              <a:t>Represented by </a:t>
            </a:r>
            <a:r>
              <a:rPr lang="en-US" b="1" dirty="0" err="1" smtClean="0"/>
              <a:t>int</a:t>
            </a:r>
            <a:endParaRPr lang="en-US" b="1"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r>
              <a:rPr lang="en-US" b="0" dirty="0" smtClean="0"/>
              <a:t>Non Decimal integer</a:t>
            </a:r>
          </a:p>
          <a:p>
            <a:pPr marL="800100" lvl="1" indent="-342900" algn="just">
              <a:spcBef>
                <a:spcPts val="0"/>
              </a:spcBef>
              <a:buClr>
                <a:srgbClr val="FF0000"/>
              </a:buClr>
              <a:buSzPts val="1920"/>
              <a:buFont typeface="Noto Sans Symbols"/>
              <a:buChar char="❑"/>
            </a:pPr>
            <a:r>
              <a:rPr lang="en-US" dirty="0" smtClean="0"/>
              <a:t>Binary: 0b/0B</a:t>
            </a:r>
          </a:p>
          <a:p>
            <a:pPr marL="800100" lvl="1" indent="-342900" algn="just">
              <a:spcBef>
                <a:spcPts val="0"/>
              </a:spcBef>
              <a:buClr>
                <a:srgbClr val="FF0000"/>
              </a:buClr>
              <a:buSzPts val="1920"/>
              <a:buFont typeface="Noto Sans Symbols"/>
              <a:buChar char="❑"/>
            </a:pPr>
            <a:r>
              <a:rPr lang="en-US" b="0" dirty="0" smtClean="0"/>
              <a:t>Octal: 0o/ 0O</a:t>
            </a:r>
          </a:p>
          <a:p>
            <a:pPr marL="800100" lvl="1" indent="-342900" algn="just">
              <a:spcBef>
                <a:spcPts val="0"/>
              </a:spcBef>
              <a:buClr>
                <a:srgbClr val="FF0000"/>
              </a:buClr>
              <a:buSzPts val="1920"/>
              <a:buFont typeface="Noto Sans Symbols"/>
              <a:buChar char="❑"/>
            </a:pPr>
            <a:r>
              <a:rPr lang="en-US" dirty="0" smtClean="0"/>
              <a:t>Hex : 0x/ 0X</a:t>
            </a:r>
            <a:endParaRPr lang="en-US" b="0" dirty="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800100" lvl="1" indent="-342900" algn="just">
              <a:spcBef>
                <a:spcPts val="0"/>
              </a:spcBef>
              <a:buClr>
                <a:srgbClr val="FF0000"/>
              </a:buClr>
              <a:buSzPts val="1920"/>
              <a:buFont typeface="Noto Sans Symbols"/>
              <a:buChar char="❑"/>
            </a:pPr>
            <a:endParaRPr lang="en-US" b="0" dirty="0" smtClean="0"/>
          </a:p>
        </p:txBody>
      </p:sp>
      <p:pic>
        <p:nvPicPr>
          <p:cNvPr id="2" name="Picture 1"/>
          <p:cNvPicPr>
            <a:picLocks noChangeAspect="1"/>
          </p:cNvPicPr>
          <p:nvPr/>
        </p:nvPicPr>
        <p:blipFill>
          <a:blip r:embed="rId3"/>
          <a:stretch>
            <a:fillRect/>
          </a:stretch>
        </p:blipFill>
        <p:spPr>
          <a:xfrm>
            <a:off x="3184050" y="3273046"/>
            <a:ext cx="6000893" cy="3058821"/>
          </a:xfrm>
          <a:prstGeom prst="rect">
            <a:avLst/>
          </a:prstGeom>
        </p:spPr>
      </p:pic>
      <p:pic>
        <p:nvPicPr>
          <p:cNvPr id="3" name="Picture 2"/>
          <p:cNvPicPr>
            <a:picLocks noChangeAspect="1"/>
          </p:cNvPicPr>
          <p:nvPr/>
        </p:nvPicPr>
        <p:blipFill>
          <a:blip r:embed="rId4"/>
          <a:stretch>
            <a:fillRect/>
          </a:stretch>
        </p:blipFill>
        <p:spPr>
          <a:xfrm>
            <a:off x="4887675" y="2264747"/>
            <a:ext cx="6615085" cy="683170"/>
          </a:xfrm>
          <a:prstGeom prst="rect">
            <a:avLst/>
          </a:prstGeom>
        </p:spPr>
      </p:pic>
    </p:spTree>
    <p:extLst>
      <p:ext uri="{BB962C8B-B14F-4D97-AF65-F5344CB8AC3E}">
        <p14:creationId xmlns:p14="http://schemas.microsoft.com/office/powerpoint/2010/main" val="1416460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r>
              <a:rPr lang="en-US" dirty="0" smtClean="0"/>
              <a:t>Numeric Data Types</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dirty="0" smtClean="0"/>
              <a:t>Floating point number</a:t>
            </a:r>
            <a:r>
              <a:rPr lang="en-US" b="0" dirty="0" smtClean="0"/>
              <a:t>:</a:t>
            </a:r>
          </a:p>
          <a:p>
            <a:pPr marL="800100" lvl="1" indent="-342900" algn="just">
              <a:spcBef>
                <a:spcPts val="0"/>
              </a:spcBef>
              <a:buClr>
                <a:srgbClr val="FF0000"/>
              </a:buClr>
              <a:buSzPts val="1920"/>
              <a:buFont typeface="Noto Sans Symbols"/>
              <a:buChar char="❑"/>
            </a:pPr>
            <a:r>
              <a:rPr lang="en-US" dirty="0" smtClean="0"/>
              <a:t>Used to represent real numbers and holds </a:t>
            </a:r>
            <a:r>
              <a:rPr lang="en-US" dirty="0"/>
              <a:t>floating decimal points </a:t>
            </a:r>
            <a:endParaRPr lang="en-US" dirty="0" smtClean="0"/>
          </a:p>
          <a:p>
            <a:pPr marL="800100" lvl="1" indent="-342900" algn="just">
              <a:spcBef>
                <a:spcPts val="0"/>
              </a:spcBef>
              <a:buClr>
                <a:srgbClr val="FF0000"/>
              </a:buClr>
              <a:buSzPts val="1920"/>
              <a:buFont typeface="Noto Sans Symbols"/>
              <a:buChar char="❑"/>
            </a:pPr>
            <a:r>
              <a:rPr lang="en-US" dirty="0"/>
              <a:t>I</a:t>
            </a:r>
            <a:r>
              <a:rPr lang="en-US" dirty="0" smtClean="0"/>
              <a:t>t's </a:t>
            </a:r>
            <a:r>
              <a:rPr lang="en-US" dirty="0"/>
              <a:t>accurate up to </a:t>
            </a:r>
            <a:r>
              <a:rPr lang="en-US" b="1" dirty="0"/>
              <a:t>15</a:t>
            </a:r>
            <a:r>
              <a:rPr lang="en-US" dirty="0"/>
              <a:t> </a:t>
            </a:r>
            <a:r>
              <a:rPr lang="en-US" dirty="0" smtClean="0"/>
              <a:t>decimal</a:t>
            </a:r>
          </a:p>
          <a:p>
            <a:pPr marL="800100" lvl="1" indent="-342900" algn="just">
              <a:spcBef>
                <a:spcPts val="0"/>
              </a:spcBef>
              <a:buClr>
                <a:srgbClr val="FF0000"/>
              </a:buClr>
              <a:buSzPts val="1920"/>
              <a:buFont typeface="Noto Sans Symbols"/>
              <a:buChar char="❑"/>
            </a:pPr>
            <a:r>
              <a:rPr lang="en-US" dirty="0" smtClean="0"/>
              <a:t>To specify the scientific notation, e or E is added at the end of float number</a:t>
            </a:r>
          </a:p>
          <a:p>
            <a:pPr marL="800100" lvl="1" indent="-342900" algn="just">
              <a:spcBef>
                <a:spcPts val="0"/>
              </a:spcBef>
              <a:buClr>
                <a:srgbClr val="FF0000"/>
              </a:buClr>
              <a:buSzPts val="1920"/>
              <a:buFont typeface="Noto Sans Symbols"/>
              <a:buChar char="❑"/>
            </a:pPr>
            <a:r>
              <a:rPr lang="en-US" dirty="0"/>
              <a:t>Represented by </a:t>
            </a:r>
            <a:r>
              <a:rPr lang="en-US" b="1" dirty="0" smtClean="0"/>
              <a:t>float</a:t>
            </a:r>
            <a:endParaRPr lang="en-US" b="1" dirty="0"/>
          </a:p>
          <a:p>
            <a:pPr marL="800100" lvl="1" indent="-342900" algn="just">
              <a:spcBef>
                <a:spcPts val="0"/>
              </a:spcBef>
              <a:buClr>
                <a:srgbClr val="FF0000"/>
              </a:buClr>
              <a:buSzPts val="1920"/>
              <a:buFont typeface="Noto Sans Symbols"/>
              <a:buChar char="❑"/>
            </a:pPr>
            <a:endParaRPr lang="en-US" dirty="0" smtClean="0"/>
          </a:p>
          <a:p>
            <a:pPr marL="800100" lvl="1"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800100" lvl="1" indent="-342900" algn="just">
              <a:spcBef>
                <a:spcPts val="0"/>
              </a:spcBef>
              <a:buClr>
                <a:srgbClr val="FF0000"/>
              </a:buClr>
              <a:buSzPts val="1920"/>
              <a:buFont typeface="Noto Sans Symbols"/>
              <a:buChar char="❑"/>
            </a:pPr>
            <a:endParaRPr lang="en-US" b="0" dirty="0" smtClean="0"/>
          </a:p>
        </p:txBody>
      </p:sp>
      <p:pic>
        <p:nvPicPr>
          <p:cNvPr id="4" name="Picture 3"/>
          <p:cNvPicPr>
            <a:picLocks noChangeAspect="1"/>
          </p:cNvPicPr>
          <p:nvPr/>
        </p:nvPicPr>
        <p:blipFill>
          <a:blip r:embed="rId3"/>
          <a:stretch>
            <a:fillRect/>
          </a:stretch>
        </p:blipFill>
        <p:spPr>
          <a:xfrm>
            <a:off x="2647309" y="3711552"/>
            <a:ext cx="6278327" cy="2690711"/>
          </a:xfrm>
          <a:prstGeom prst="rect">
            <a:avLst/>
          </a:prstGeom>
        </p:spPr>
      </p:pic>
      <p:pic>
        <p:nvPicPr>
          <p:cNvPr id="5" name="Picture 4"/>
          <p:cNvPicPr>
            <a:picLocks noChangeAspect="1"/>
          </p:cNvPicPr>
          <p:nvPr/>
        </p:nvPicPr>
        <p:blipFill>
          <a:blip r:embed="rId4"/>
          <a:stretch>
            <a:fillRect/>
          </a:stretch>
        </p:blipFill>
        <p:spPr>
          <a:xfrm>
            <a:off x="2686335" y="3113466"/>
            <a:ext cx="6061882" cy="499416"/>
          </a:xfrm>
          <a:prstGeom prst="rect">
            <a:avLst/>
          </a:prstGeom>
        </p:spPr>
      </p:pic>
    </p:spTree>
    <p:extLst>
      <p:ext uri="{BB962C8B-B14F-4D97-AF65-F5344CB8AC3E}">
        <p14:creationId xmlns:p14="http://schemas.microsoft.com/office/powerpoint/2010/main" val="6652343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r>
              <a:rPr lang="en-US" dirty="0" smtClean="0"/>
              <a:t>Numeric Data Types</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dirty="0" smtClean="0"/>
              <a:t>Complex number</a:t>
            </a:r>
            <a:r>
              <a:rPr lang="en-US" b="0" dirty="0" smtClean="0"/>
              <a:t>:</a:t>
            </a:r>
          </a:p>
          <a:p>
            <a:pPr marL="800100" lvl="1" indent="-342900" algn="just">
              <a:spcBef>
                <a:spcPts val="0"/>
              </a:spcBef>
              <a:buClr>
                <a:srgbClr val="FF0000"/>
              </a:buClr>
              <a:buSzPts val="1920"/>
              <a:buFont typeface="Noto Sans Symbols"/>
              <a:buChar char="❑"/>
            </a:pPr>
            <a:r>
              <a:rPr lang="en-US" dirty="0"/>
              <a:t>A complex number is made up of two parts - </a:t>
            </a:r>
            <a:r>
              <a:rPr lang="en-US" b="1" dirty="0"/>
              <a:t>real</a:t>
            </a:r>
            <a:r>
              <a:rPr lang="en-US" dirty="0"/>
              <a:t> and </a:t>
            </a:r>
            <a:r>
              <a:rPr lang="en-US" b="1" dirty="0"/>
              <a:t>imaginary</a:t>
            </a:r>
            <a:r>
              <a:rPr lang="en-US" dirty="0"/>
              <a:t>. </a:t>
            </a:r>
            <a:endParaRPr lang="en-US" dirty="0" smtClean="0"/>
          </a:p>
          <a:p>
            <a:pPr marL="800100" lvl="1" indent="-342900" algn="just">
              <a:spcBef>
                <a:spcPts val="0"/>
              </a:spcBef>
              <a:buClr>
                <a:srgbClr val="FF0000"/>
              </a:buClr>
              <a:buSzPts val="1920"/>
              <a:buFont typeface="Noto Sans Symbols"/>
              <a:buChar char="❑"/>
            </a:pPr>
            <a:r>
              <a:rPr lang="en-US" dirty="0" smtClean="0"/>
              <a:t>They </a:t>
            </a:r>
            <a:r>
              <a:rPr lang="en-US" dirty="0"/>
              <a:t>are separated by '+' or '-' signs</a:t>
            </a:r>
            <a:r>
              <a:rPr lang="en-US" dirty="0" smtClean="0"/>
              <a:t>.</a:t>
            </a:r>
          </a:p>
          <a:p>
            <a:pPr marL="800100" lvl="1" indent="-342900" algn="just">
              <a:spcBef>
                <a:spcPts val="0"/>
              </a:spcBef>
              <a:buClr>
                <a:srgbClr val="FF0000"/>
              </a:buClr>
              <a:buSzPts val="1920"/>
              <a:buFont typeface="Noto Sans Symbols"/>
              <a:buChar char="❑"/>
            </a:pPr>
            <a:r>
              <a:rPr lang="en-US" dirty="0" smtClean="0"/>
              <a:t>The </a:t>
            </a:r>
            <a:r>
              <a:rPr lang="en-US" dirty="0"/>
              <a:t>imaginary part is suffixed by 'j' which is the imaginary number</a:t>
            </a:r>
            <a:r>
              <a:rPr lang="en-US" dirty="0" smtClean="0"/>
              <a:t>.</a:t>
            </a:r>
          </a:p>
          <a:p>
            <a:pPr marL="800100" lvl="1" indent="-342900" algn="just">
              <a:spcBef>
                <a:spcPts val="0"/>
              </a:spcBef>
              <a:buClr>
                <a:srgbClr val="FF0000"/>
              </a:buClr>
              <a:buSzPts val="1920"/>
              <a:buFont typeface="Noto Sans Symbols"/>
              <a:buChar char="❑"/>
            </a:pPr>
            <a:r>
              <a:rPr lang="en-US" dirty="0"/>
              <a:t>Complex number in Python is represented as </a:t>
            </a:r>
            <a:r>
              <a:rPr lang="en-US" b="1" dirty="0" err="1"/>
              <a:t>x+yj</a:t>
            </a:r>
            <a:r>
              <a:rPr lang="en-US" dirty="0"/>
              <a:t>, where x is the real part, and y is the imaginary part.</a:t>
            </a:r>
            <a:endParaRPr lang="en-US" b="0" dirty="0" smtClean="0"/>
          </a:p>
          <a:p>
            <a:pPr marL="800100" lvl="1" indent="-342900" algn="just">
              <a:spcBef>
                <a:spcPts val="0"/>
              </a:spcBef>
              <a:buClr>
                <a:srgbClr val="FF0000"/>
              </a:buClr>
              <a:buSzPts val="1920"/>
              <a:buFont typeface="Noto Sans Symbols"/>
              <a:buChar char="❑"/>
            </a:pPr>
            <a:r>
              <a:rPr lang="en-US" dirty="0"/>
              <a:t>Represented by </a:t>
            </a:r>
            <a:r>
              <a:rPr lang="en-US" b="1" dirty="0" smtClean="0"/>
              <a:t>complex</a:t>
            </a:r>
            <a:endParaRPr lang="en-US" b="1" dirty="0"/>
          </a:p>
          <a:p>
            <a:pPr marL="800100" lvl="1"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800100" lvl="1" indent="-342900" algn="just">
              <a:spcBef>
                <a:spcPts val="0"/>
              </a:spcBef>
              <a:buClr>
                <a:srgbClr val="FF0000"/>
              </a:buClr>
              <a:buSzPts val="1920"/>
              <a:buFont typeface="Noto Sans Symbols"/>
              <a:buChar char="❑"/>
            </a:pPr>
            <a:endParaRPr lang="en-US" b="0" dirty="0" smtClean="0"/>
          </a:p>
        </p:txBody>
      </p:sp>
      <p:pic>
        <p:nvPicPr>
          <p:cNvPr id="2" name="Picture 1"/>
          <p:cNvPicPr>
            <a:picLocks noChangeAspect="1"/>
          </p:cNvPicPr>
          <p:nvPr/>
        </p:nvPicPr>
        <p:blipFill>
          <a:blip r:embed="rId3"/>
          <a:stretch>
            <a:fillRect/>
          </a:stretch>
        </p:blipFill>
        <p:spPr>
          <a:xfrm>
            <a:off x="1579300" y="3998652"/>
            <a:ext cx="6192320" cy="696178"/>
          </a:xfrm>
          <a:prstGeom prst="rect">
            <a:avLst/>
          </a:prstGeom>
        </p:spPr>
      </p:pic>
    </p:spTree>
    <p:extLst>
      <p:ext uri="{BB962C8B-B14F-4D97-AF65-F5344CB8AC3E}">
        <p14:creationId xmlns:p14="http://schemas.microsoft.com/office/powerpoint/2010/main" val="6289938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r>
              <a:rPr lang="en-US" dirty="0" smtClean="0"/>
              <a:t>Boolean Data Types</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b="0" dirty="0" smtClean="0"/>
              <a:t>Boolean data type is used to represent any one of the two values, </a:t>
            </a:r>
            <a:r>
              <a:rPr lang="en-US" dirty="0" smtClean="0"/>
              <a:t>True or False</a:t>
            </a:r>
          </a:p>
          <a:p>
            <a:pPr marL="342900" lvl="0" indent="-342900" algn="just">
              <a:spcBef>
                <a:spcPts val="0"/>
              </a:spcBef>
              <a:buClr>
                <a:srgbClr val="FF0000"/>
              </a:buClr>
              <a:buSzPts val="1920"/>
              <a:buFont typeface="Noto Sans Symbols"/>
              <a:buChar char="❑"/>
            </a:pPr>
            <a:r>
              <a:rPr lang="en-US" b="0" dirty="0"/>
              <a:t>They correspond to integer 1 and 0 respectively.</a:t>
            </a:r>
            <a:endParaRPr lang="en-US" b="0" dirty="0" smtClean="0"/>
          </a:p>
          <a:p>
            <a:pPr marL="800100" lvl="1"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smtClean="0"/>
          </a:p>
          <a:p>
            <a:pPr marL="800100" lvl="1" indent="-342900" algn="just">
              <a:spcBef>
                <a:spcPts val="0"/>
              </a:spcBef>
              <a:buClr>
                <a:srgbClr val="FF0000"/>
              </a:buClr>
              <a:buSzPts val="1920"/>
              <a:buFont typeface="Noto Sans Symbols"/>
              <a:buChar char="❑"/>
            </a:pPr>
            <a:endParaRPr lang="en-US" b="0" dirty="0" smtClean="0"/>
          </a:p>
        </p:txBody>
      </p:sp>
      <p:pic>
        <p:nvPicPr>
          <p:cNvPr id="3" name="Picture 2"/>
          <p:cNvPicPr>
            <a:picLocks noChangeAspect="1"/>
          </p:cNvPicPr>
          <p:nvPr/>
        </p:nvPicPr>
        <p:blipFill>
          <a:blip r:embed="rId3"/>
          <a:stretch>
            <a:fillRect/>
          </a:stretch>
        </p:blipFill>
        <p:spPr>
          <a:xfrm>
            <a:off x="2663232" y="3022694"/>
            <a:ext cx="5536100" cy="498427"/>
          </a:xfrm>
          <a:prstGeom prst="rect">
            <a:avLst/>
          </a:prstGeom>
        </p:spPr>
      </p:pic>
    </p:spTree>
    <p:extLst>
      <p:ext uri="{BB962C8B-B14F-4D97-AF65-F5344CB8AC3E}">
        <p14:creationId xmlns:p14="http://schemas.microsoft.com/office/powerpoint/2010/main" val="3303340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pPr marL="0" lvl="0" indent="0" rtl="0">
              <a:lnSpc>
                <a:spcPct val="90000"/>
              </a:lnSpc>
              <a:spcBef>
                <a:spcPts val="0"/>
              </a:spcBef>
              <a:spcAft>
                <a:spcPts val="0"/>
              </a:spcAft>
              <a:buClr>
                <a:srgbClr val="002060"/>
              </a:buClr>
              <a:buSzPts val="3600"/>
              <a:buFont typeface="Times New Roman"/>
              <a:buNone/>
            </a:pPr>
            <a:r>
              <a:rPr lang="en-US" dirty="0" smtClean="0"/>
              <a:t>Is Python Compiled or Interpreted?</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b="0" dirty="0" smtClean="0"/>
              <a:t>Python is both compiled and interpreted language</a:t>
            </a:r>
            <a:endParaRPr lang="en-US" b="0" dirty="0"/>
          </a:p>
          <a:p>
            <a:pPr marL="342900" lvl="0" indent="-342900">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2" name="Picture 1"/>
          <p:cNvPicPr>
            <a:picLocks noChangeAspect="1"/>
          </p:cNvPicPr>
          <p:nvPr/>
        </p:nvPicPr>
        <p:blipFill>
          <a:blip r:embed="rId3"/>
          <a:stretch>
            <a:fillRect/>
          </a:stretch>
        </p:blipFill>
        <p:spPr>
          <a:xfrm>
            <a:off x="2347820" y="2217006"/>
            <a:ext cx="7182852" cy="3991532"/>
          </a:xfrm>
          <a:prstGeom prst="rect">
            <a:avLst/>
          </a:prstGeom>
        </p:spPr>
      </p:pic>
    </p:spTree>
    <p:extLst>
      <p:ext uri="{BB962C8B-B14F-4D97-AF65-F5344CB8AC3E}">
        <p14:creationId xmlns:p14="http://schemas.microsoft.com/office/powerpoint/2010/main" val="42721309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a:picLocks noChangeAspect="1"/>
          </p:cNvPicPr>
          <p:nvPr/>
        </p:nvPicPr>
        <p:blipFill>
          <a:blip r:embed="rId2"/>
          <a:stretch>
            <a:fillRect/>
          </a:stretch>
        </p:blipFill>
        <p:spPr>
          <a:xfrm>
            <a:off x="2538482" y="1992572"/>
            <a:ext cx="6277971" cy="3550301"/>
          </a:xfrm>
          <a:prstGeom prst="rect">
            <a:avLst/>
          </a:prstGeom>
        </p:spPr>
      </p:pic>
      <p:sp>
        <p:nvSpPr>
          <p:cNvPr id="3" name="Text Placeholder 2"/>
          <p:cNvSpPr>
            <a:spLocks noGrp="1"/>
          </p:cNvSpPr>
          <p:nvPr>
            <p:ph type="body" idx="1"/>
          </p:nvPr>
        </p:nvSpPr>
        <p:spPr/>
        <p:txBody>
          <a:bodyPr/>
          <a:lstStyle/>
          <a:p>
            <a:pPr marL="685800" indent="-457200">
              <a:buFont typeface="Arial" panose="020B0604020202020204" pitchFamily="34" charset="0"/>
              <a:buChar char="•"/>
            </a:pPr>
            <a:r>
              <a:rPr lang="en-US" b="0" dirty="0" smtClean="0"/>
              <a:t>To get the type of any variable use type() function</a:t>
            </a:r>
          </a:p>
          <a:p>
            <a:r>
              <a:rPr lang="en-US" dirty="0"/>
              <a:t>type(123)</a:t>
            </a:r>
          </a:p>
        </p:txBody>
      </p:sp>
    </p:spTree>
    <p:extLst>
      <p:ext uri="{BB962C8B-B14F-4D97-AF65-F5344CB8AC3E}">
        <p14:creationId xmlns:p14="http://schemas.microsoft.com/office/powerpoint/2010/main" val="15230073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r>
              <a:rPr lang="en-US" dirty="0" smtClean="0"/>
              <a:t> 	String Data Types</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b="0" dirty="0"/>
              <a:t>Python string is a sequence of one or more Unicode characters, enclosed in single, double or triple quotation </a:t>
            </a:r>
            <a:r>
              <a:rPr lang="en-US" b="0" dirty="0" smtClean="0"/>
              <a:t>marks</a:t>
            </a:r>
          </a:p>
          <a:p>
            <a:pPr marL="342900" lvl="0" indent="-342900" algn="just">
              <a:spcBef>
                <a:spcPts val="0"/>
              </a:spcBef>
              <a:buClr>
                <a:srgbClr val="FF0000"/>
              </a:buClr>
              <a:buSzPts val="1920"/>
              <a:buFont typeface="Noto Sans Symbols"/>
              <a:buChar char="❑"/>
            </a:pPr>
            <a:r>
              <a:rPr lang="en-US" dirty="0"/>
              <a:t>Python strings are </a:t>
            </a:r>
            <a:r>
              <a:rPr lang="en-US" dirty="0" smtClean="0"/>
              <a:t>immutable</a:t>
            </a:r>
          </a:p>
          <a:p>
            <a:pPr marL="342900" lvl="0" indent="-342900" algn="just">
              <a:spcBef>
                <a:spcPts val="0"/>
              </a:spcBef>
              <a:buClr>
                <a:srgbClr val="FF0000"/>
              </a:buClr>
              <a:buSzPts val="1920"/>
              <a:buFont typeface="Noto Sans Symbols"/>
              <a:buChar char="❑"/>
            </a:pPr>
            <a:r>
              <a:rPr lang="en-US" b="0" dirty="0"/>
              <a:t>A string is a non-numeric data type. Obviously, we cannot perform arithmetic operations on it. However, operations such as slicing and concatenation can be done</a:t>
            </a:r>
            <a:r>
              <a:rPr lang="en-US" b="0" dirty="0" smtClean="0"/>
              <a:t>.</a:t>
            </a:r>
          </a:p>
          <a:p>
            <a:pPr marL="342900" lvl="0" indent="-342900" algn="just">
              <a:spcBef>
                <a:spcPts val="0"/>
              </a:spcBef>
              <a:buClr>
                <a:srgbClr val="FF0000"/>
              </a:buClr>
              <a:buSzPts val="1920"/>
              <a:buFont typeface="Noto Sans Symbols"/>
              <a:buChar char="❑"/>
            </a:pPr>
            <a:r>
              <a:rPr lang="en-US" b="0" dirty="0"/>
              <a:t>Python's </a:t>
            </a:r>
            <a:r>
              <a:rPr lang="en-US" b="0" dirty="0" err="1"/>
              <a:t>str</a:t>
            </a:r>
            <a:r>
              <a:rPr lang="en-US" b="0" dirty="0"/>
              <a:t> class defines a number of useful methods for string processing.</a:t>
            </a:r>
          </a:p>
          <a:p>
            <a:pPr marL="342900" lvl="0" indent="-342900" algn="just">
              <a:spcBef>
                <a:spcPts val="0"/>
              </a:spcBef>
              <a:buClr>
                <a:srgbClr val="FF0000"/>
              </a:buClr>
              <a:buSzPts val="1920"/>
              <a:buFont typeface="Noto Sans Symbols"/>
              <a:buChar char="❑"/>
            </a:pPr>
            <a:endParaRPr lang="en-US" b="0" dirty="0" smtClean="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800100" lvl="1" indent="-342900" algn="just">
              <a:spcBef>
                <a:spcPts val="0"/>
              </a:spcBef>
              <a:buClr>
                <a:srgbClr val="FF0000"/>
              </a:buClr>
              <a:buSzPts val="1920"/>
              <a:buFont typeface="Noto Sans Symbols"/>
              <a:buChar char="❑"/>
            </a:pPr>
            <a:endParaRPr lang="en-US" b="0" dirty="0" smtClean="0"/>
          </a:p>
        </p:txBody>
      </p:sp>
      <p:pic>
        <p:nvPicPr>
          <p:cNvPr id="4" name="Picture 3"/>
          <p:cNvPicPr>
            <a:picLocks noChangeAspect="1"/>
          </p:cNvPicPr>
          <p:nvPr/>
        </p:nvPicPr>
        <p:blipFill>
          <a:blip r:embed="rId3"/>
          <a:stretch>
            <a:fillRect/>
          </a:stretch>
        </p:blipFill>
        <p:spPr>
          <a:xfrm>
            <a:off x="3246815" y="4099943"/>
            <a:ext cx="6429447" cy="2326520"/>
          </a:xfrm>
          <a:prstGeom prst="rect">
            <a:avLst/>
          </a:prstGeom>
        </p:spPr>
      </p:pic>
    </p:spTree>
    <p:extLst>
      <p:ext uri="{BB962C8B-B14F-4D97-AF65-F5344CB8AC3E}">
        <p14:creationId xmlns:p14="http://schemas.microsoft.com/office/powerpoint/2010/main" val="10686211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r>
              <a:rPr lang="en-US" dirty="0" smtClean="0"/>
              <a:t>	Sequence Data Types</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dirty="0" smtClean="0"/>
              <a:t>Lists: </a:t>
            </a:r>
          </a:p>
          <a:p>
            <a:pPr marL="800100" lvl="1" indent="-342900" algn="just">
              <a:spcBef>
                <a:spcPts val="0"/>
              </a:spcBef>
              <a:buClr>
                <a:srgbClr val="FF0000"/>
              </a:buClr>
              <a:buSzPts val="1920"/>
              <a:buFont typeface="Noto Sans Symbols"/>
              <a:buChar char="❑"/>
            </a:pPr>
            <a:r>
              <a:rPr lang="en-US" b="0" dirty="0" smtClean="0"/>
              <a:t>Python </a:t>
            </a:r>
            <a:r>
              <a:rPr lang="en-US" b="0" dirty="0"/>
              <a:t>Lists are the most versatile compound data types</a:t>
            </a:r>
            <a:r>
              <a:rPr lang="en-US" b="0" dirty="0" smtClean="0"/>
              <a:t>.</a:t>
            </a:r>
          </a:p>
          <a:p>
            <a:pPr marL="800100" lvl="1" indent="-342900" algn="just">
              <a:spcBef>
                <a:spcPts val="0"/>
              </a:spcBef>
              <a:buClr>
                <a:srgbClr val="FF0000"/>
              </a:buClr>
              <a:buSzPts val="1920"/>
              <a:buFont typeface="Noto Sans Symbols"/>
              <a:buChar char="❑"/>
            </a:pPr>
            <a:r>
              <a:rPr lang="en-US" b="0" dirty="0"/>
              <a:t>List is an ordered collection of similar or different types of items separated by commas and enclosed within brackets [ </a:t>
            </a:r>
            <a:r>
              <a:rPr lang="en-US" b="0" dirty="0" smtClean="0"/>
              <a:t>]</a:t>
            </a:r>
          </a:p>
          <a:p>
            <a:pPr marL="800100" lvl="1" indent="-342900" algn="just">
              <a:spcBef>
                <a:spcPts val="0"/>
              </a:spcBef>
              <a:buClr>
                <a:srgbClr val="FF0000"/>
              </a:buClr>
              <a:buSzPts val="1920"/>
              <a:buFont typeface="Noto Sans Symbols"/>
              <a:buChar char="❑"/>
            </a:pPr>
            <a:r>
              <a:rPr lang="en-US" b="1" dirty="0" smtClean="0"/>
              <a:t>A </a:t>
            </a:r>
            <a:r>
              <a:rPr lang="en-US" b="1" dirty="0"/>
              <a:t>list in Python is an object of list class</a:t>
            </a:r>
            <a:r>
              <a:rPr lang="en-US" b="1" dirty="0" smtClean="0"/>
              <a:t>.</a:t>
            </a:r>
          </a:p>
          <a:p>
            <a:pPr marL="800100" lvl="1" indent="-342900" algn="just">
              <a:spcBef>
                <a:spcPts val="0"/>
              </a:spcBef>
              <a:buClr>
                <a:srgbClr val="FF0000"/>
              </a:buClr>
              <a:buSzPts val="1920"/>
              <a:buFont typeface="Noto Sans Symbols"/>
              <a:buChar char="❑"/>
            </a:pPr>
            <a:r>
              <a:rPr lang="en-US" b="1" dirty="0"/>
              <a:t>Python </a:t>
            </a:r>
            <a:r>
              <a:rPr lang="en-US" b="1" dirty="0" smtClean="0"/>
              <a:t>Lists are mutable</a:t>
            </a:r>
          </a:p>
          <a:p>
            <a:pPr marL="800100" lvl="1" indent="-342900" algn="just">
              <a:spcBef>
                <a:spcPts val="0"/>
              </a:spcBef>
              <a:buClr>
                <a:srgbClr val="FF0000"/>
              </a:buClr>
              <a:buSzPts val="1920"/>
              <a:buFont typeface="Noto Sans Symbols"/>
              <a:buChar char="❑"/>
            </a:pPr>
            <a:r>
              <a:rPr lang="en-US" dirty="0"/>
              <a:t>The values stored in a Python list can be accessed using the slice operator ([ ] and [:]) with indexes starting at 0 in the beginning of the list and working their way to end -1. </a:t>
            </a:r>
            <a:endParaRPr lang="en-US" b="1" dirty="0"/>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endParaRPr lang="en-US" b="0" dirty="0" smtClean="0"/>
          </a:p>
          <a:p>
            <a:pPr marL="800100" lvl="1" indent="-342900" algn="just">
              <a:spcBef>
                <a:spcPts val="0"/>
              </a:spcBef>
              <a:buClr>
                <a:srgbClr val="FF0000"/>
              </a:buClr>
              <a:buSzPts val="1920"/>
              <a:buFont typeface="Noto Sans Symbols"/>
              <a:buChar char="❑"/>
            </a:pPr>
            <a:endParaRPr lang="en-US" b="0" dirty="0" smtClean="0"/>
          </a:p>
        </p:txBody>
      </p:sp>
      <p:pic>
        <p:nvPicPr>
          <p:cNvPr id="2" name="Picture 1"/>
          <p:cNvPicPr>
            <a:picLocks noChangeAspect="1"/>
          </p:cNvPicPr>
          <p:nvPr/>
        </p:nvPicPr>
        <p:blipFill>
          <a:blip r:embed="rId3"/>
          <a:stretch>
            <a:fillRect/>
          </a:stretch>
        </p:blipFill>
        <p:spPr>
          <a:xfrm>
            <a:off x="2423188" y="3834917"/>
            <a:ext cx="6482459" cy="2606825"/>
          </a:xfrm>
          <a:prstGeom prst="rect">
            <a:avLst/>
          </a:prstGeom>
        </p:spPr>
      </p:pic>
    </p:spTree>
    <p:extLst>
      <p:ext uri="{BB962C8B-B14F-4D97-AF65-F5344CB8AC3E}">
        <p14:creationId xmlns:p14="http://schemas.microsoft.com/office/powerpoint/2010/main" val="15649251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r>
              <a:rPr lang="en-US" dirty="0" smtClean="0"/>
              <a:t>	Sequence Data Types</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dirty="0" smtClean="0"/>
              <a:t>Tuple: </a:t>
            </a:r>
          </a:p>
          <a:p>
            <a:pPr marL="800100" lvl="1" indent="-342900" algn="just">
              <a:spcBef>
                <a:spcPts val="0"/>
              </a:spcBef>
              <a:buClr>
                <a:srgbClr val="FF0000"/>
              </a:buClr>
              <a:buSzPts val="1920"/>
              <a:buFont typeface="Noto Sans Symbols"/>
              <a:buChar char="❑"/>
            </a:pPr>
            <a:r>
              <a:rPr lang="en-US" dirty="0"/>
              <a:t>A Python tuple consists of a number of values separated by commas. Unlike lists, however, tuples are enclosed within parentheses </a:t>
            </a:r>
            <a:r>
              <a:rPr lang="en-US" dirty="0" smtClean="0"/>
              <a:t>().</a:t>
            </a:r>
          </a:p>
          <a:p>
            <a:pPr marL="800100" lvl="1" indent="-342900" algn="just">
              <a:spcBef>
                <a:spcPts val="0"/>
              </a:spcBef>
              <a:buClr>
                <a:srgbClr val="FF0000"/>
              </a:buClr>
              <a:buSzPts val="1920"/>
              <a:buFont typeface="Noto Sans Symbols"/>
              <a:buChar char="❑"/>
            </a:pPr>
            <a:r>
              <a:rPr lang="en-US" dirty="0"/>
              <a:t>A tuple is also a sequence, hence each item in the tuple has an index referring to its position in the collection. The index starts from 0</a:t>
            </a:r>
            <a:r>
              <a:rPr lang="en-US" dirty="0" smtClean="0"/>
              <a:t>.</a:t>
            </a:r>
          </a:p>
          <a:p>
            <a:pPr marL="800100" lvl="1" indent="-342900" algn="just">
              <a:spcBef>
                <a:spcPts val="0"/>
              </a:spcBef>
              <a:buClr>
                <a:srgbClr val="FF0000"/>
              </a:buClr>
              <a:buSzPts val="1920"/>
              <a:buFont typeface="Noto Sans Symbols"/>
              <a:buChar char="❑"/>
            </a:pPr>
            <a:r>
              <a:rPr lang="en-US" dirty="0"/>
              <a:t>a tuple is an object of </a:t>
            </a:r>
            <a:r>
              <a:rPr lang="en-US" b="1" dirty="0"/>
              <a:t>tuple</a:t>
            </a:r>
            <a:r>
              <a:rPr lang="en-US" dirty="0"/>
              <a:t> </a:t>
            </a:r>
            <a:r>
              <a:rPr lang="en-US" dirty="0" smtClean="0"/>
              <a:t>class</a:t>
            </a:r>
          </a:p>
          <a:p>
            <a:pPr marL="800100" lvl="1" indent="-342900" algn="just">
              <a:spcBef>
                <a:spcPts val="0"/>
              </a:spcBef>
              <a:buClr>
                <a:srgbClr val="FF0000"/>
              </a:buClr>
              <a:buSzPts val="1920"/>
              <a:buFont typeface="Noto Sans Symbols"/>
              <a:buChar char="❑"/>
            </a:pPr>
            <a:r>
              <a:rPr lang="en-US" dirty="0"/>
              <a:t>To form a tuple, use of parentheses is optional. Data items separated by comma without any enclosing symbols are treated as a tuple by default.</a:t>
            </a:r>
            <a:endParaRPr lang="en-US" b="0" dirty="0"/>
          </a:p>
          <a:p>
            <a:pPr marL="342900" lvl="0" indent="-342900" algn="just">
              <a:spcBef>
                <a:spcPts val="0"/>
              </a:spcBef>
              <a:buClr>
                <a:srgbClr val="FF0000"/>
              </a:buClr>
              <a:buSzPts val="1920"/>
              <a:buFont typeface="Noto Sans Symbols"/>
              <a:buChar char="❑"/>
            </a:pPr>
            <a:endParaRPr lang="en-US" b="0" dirty="0" smtClean="0"/>
          </a:p>
          <a:p>
            <a:pPr marL="800100" lvl="1" indent="-342900" algn="just">
              <a:spcBef>
                <a:spcPts val="0"/>
              </a:spcBef>
              <a:buClr>
                <a:srgbClr val="FF0000"/>
              </a:buClr>
              <a:buSzPts val="1920"/>
              <a:buFont typeface="Noto Sans Symbols"/>
              <a:buChar char="❑"/>
            </a:pPr>
            <a:endParaRPr lang="en-US" b="0" dirty="0" smtClean="0"/>
          </a:p>
        </p:txBody>
      </p:sp>
      <p:pic>
        <p:nvPicPr>
          <p:cNvPr id="3" name="Picture 2"/>
          <p:cNvPicPr>
            <a:picLocks noChangeAspect="1"/>
          </p:cNvPicPr>
          <p:nvPr/>
        </p:nvPicPr>
        <p:blipFill>
          <a:blip r:embed="rId3"/>
          <a:stretch>
            <a:fillRect/>
          </a:stretch>
        </p:blipFill>
        <p:spPr>
          <a:xfrm>
            <a:off x="1915305" y="4751765"/>
            <a:ext cx="5809327" cy="989737"/>
          </a:xfrm>
          <a:prstGeom prst="rect">
            <a:avLst/>
          </a:prstGeom>
        </p:spPr>
      </p:pic>
      <p:pic>
        <p:nvPicPr>
          <p:cNvPr id="4" name="Picture 3"/>
          <p:cNvPicPr>
            <a:picLocks noChangeAspect="1"/>
          </p:cNvPicPr>
          <p:nvPr/>
        </p:nvPicPr>
        <p:blipFill>
          <a:blip r:embed="rId4"/>
          <a:stretch>
            <a:fillRect/>
          </a:stretch>
        </p:blipFill>
        <p:spPr>
          <a:xfrm>
            <a:off x="1906136" y="4157021"/>
            <a:ext cx="5791201" cy="639383"/>
          </a:xfrm>
          <a:prstGeom prst="rect">
            <a:avLst/>
          </a:prstGeom>
        </p:spPr>
      </p:pic>
    </p:spTree>
    <p:extLst>
      <p:ext uri="{BB962C8B-B14F-4D97-AF65-F5344CB8AC3E}">
        <p14:creationId xmlns:p14="http://schemas.microsoft.com/office/powerpoint/2010/main" val="26579839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r>
              <a:rPr lang="en-US" dirty="0" smtClean="0"/>
              <a:t>	Dictionary  Data Type</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b="0" dirty="0"/>
              <a:t>Python dictionary is an ordered collection of items. It stores elements in key/value pairs</a:t>
            </a:r>
            <a:r>
              <a:rPr lang="en-US" b="0" dirty="0" smtClean="0"/>
              <a:t>.</a:t>
            </a:r>
          </a:p>
          <a:p>
            <a:pPr marL="342900" lvl="0" indent="-342900" algn="just">
              <a:spcBef>
                <a:spcPts val="0"/>
              </a:spcBef>
              <a:buClr>
                <a:srgbClr val="FF0000"/>
              </a:buClr>
              <a:buSzPts val="1920"/>
              <a:buFont typeface="Noto Sans Symbols"/>
              <a:buChar char="❑"/>
            </a:pPr>
            <a:r>
              <a:rPr lang="en-US" b="0" dirty="0"/>
              <a:t>The pairs are separated by comma and put inside </a:t>
            </a:r>
            <a:r>
              <a:rPr lang="en-US" dirty="0"/>
              <a:t>curly brackets </a:t>
            </a:r>
            <a:r>
              <a:rPr lang="en-US" dirty="0" smtClean="0"/>
              <a:t>{}.</a:t>
            </a:r>
          </a:p>
          <a:p>
            <a:pPr marL="342900" lvl="0" indent="-342900" algn="just">
              <a:spcBef>
                <a:spcPts val="0"/>
              </a:spcBef>
              <a:buClr>
                <a:srgbClr val="FF0000"/>
              </a:buClr>
              <a:buSzPts val="1920"/>
              <a:buFont typeface="Noto Sans Symbols"/>
              <a:buChar char="❑"/>
            </a:pPr>
            <a:r>
              <a:rPr lang="en-US" b="0" dirty="0"/>
              <a:t>To establish mapping between key and value, the </a:t>
            </a:r>
            <a:r>
              <a:rPr lang="en-US" b="0" dirty="0" smtClean="0"/>
              <a:t>semicolon ':' </a:t>
            </a:r>
            <a:r>
              <a:rPr lang="en-US" b="0" dirty="0"/>
              <a:t>symbol is put between the two.</a:t>
            </a:r>
            <a:endParaRPr lang="en-US" b="0" dirty="0" smtClean="0"/>
          </a:p>
          <a:p>
            <a:pPr marL="342900" lvl="0" indent="-342900" algn="just">
              <a:spcBef>
                <a:spcPts val="0"/>
              </a:spcBef>
              <a:buClr>
                <a:srgbClr val="FF0000"/>
              </a:buClr>
              <a:buSzPts val="1920"/>
              <a:buFont typeface="Noto Sans Symbols"/>
              <a:buChar char="❑"/>
            </a:pPr>
            <a:r>
              <a:rPr lang="en-US" b="0" dirty="0"/>
              <a:t>A dictionary </a:t>
            </a:r>
            <a:r>
              <a:rPr lang="en-US" dirty="0"/>
              <a:t>key</a:t>
            </a:r>
            <a:r>
              <a:rPr lang="en-US" b="0" dirty="0"/>
              <a:t> can be almost any Python type, but are usually numbers or strings</a:t>
            </a:r>
            <a:r>
              <a:rPr lang="en-US" b="0" dirty="0" smtClean="0"/>
              <a:t>.</a:t>
            </a:r>
          </a:p>
          <a:p>
            <a:pPr marL="342900" lvl="0" indent="-342900" algn="just">
              <a:spcBef>
                <a:spcPts val="0"/>
              </a:spcBef>
              <a:buClr>
                <a:srgbClr val="FF0000"/>
              </a:buClr>
              <a:buSzPts val="1920"/>
              <a:buFont typeface="Noto Sans Symbols"/>
              <a:buChar char="❑"/>
            </a:pPr>
            <a:r>
              <a:rPr lang="en-US" dirty="0" smtClean="0"/>
              <a:t>Values</a:t>
            </a:r>
            <a:r>
              <a:rPr lang="en-US" b="0" dirty="0"/>
              <a:t>, on the other hand, can be any arbitrary Python </a:t>
            </a:r>
            <a:r>
              <a:rPr lang="en-US" b="0" dirty="0" smtClean="0"/>
              <a:t>object</a:t>
            </a:r>
          </a:p>
          <a:p>
            <a:pPr marL="342900" lvl="0" indent="-342900" algn="just">
              <a:spcBef>
                <a:spcPts val="0"/>
              </a:spcBef>
              <a:buClr>
                <a:srgbClr val="FF0000"/>
              </a:buClr>
              <a:buSzPts val="1920"/>
              <a:buFont typeface="Noto Sans Symbols"/>
              <a:buChar char="❑"/>
            </a:pPr>
            <a:r>
              <a:rPr lang="en-US" b="0" dirty="0" smtClean="0"/>
              <a:t>Dictionary </a:t>
            </a:r>
            <a:r>
              <a:rPr lang="en-US" b="0" dirty="0"/>
              <a:t>is an object of the built-in </a:t>
            </a:r>
            <a:r>
              <a:rPr lang="en-US" dirty="0" err="1"/>
              <a:t>dict</a:t>
            </a:r>
            <a:r>
              <a:rPr lang="en-US" b="0" dirty="0"/>
              <a:t> class</a:t>
            </a:r>
            <a:r>
              <a:rPr lang="en-US" b="0" dirty="0" smtClean="0"/>
              <a:t>.</a:t>
            </a:r>
          </a:p>
          <a:p>
            <a:pPr marL="342900" lvl="0" indent="-342900" algn="just">
              <a:spcBef>
                <a:spcPts val="0"/>
              </a:spcBef>
              <a:buClr>
                <a:srgbClr val="FF0000"/>
              </a:buClr>
              <a:buSzPts val="1920"/>
              <a:buFont typeface="Noto Sans Symbols"/>
              <a:buChar char="❑"/>
            </a:pPr>
            <a:r>
              <a:rPr lang="en-US" dirty="0"/>
              <a:t>values can be assigned and accessed using square braces ([])</a:t>
            </a:r>
            <a:endParaRPr lang="en-US" b="0" dirty="0" smtClean="0"/>
          </a:p>
          <a:p>
            <a:pPr marL="800100" lvl="1" indent="-342900" algn="just">
              <a:spcBef>
                <a:spcPts val="0"/>
              </a:spcBef>
              <a:buClr>
                <a:srgbClr val="FF0000"/>
              </a:buClr>
              <a:buSzPts val="1920"/>
              <a:buFont typeface="Noto Sans Symbols"/>
              <a:buChar char="❑"/>
            </a:pPr>
            <a:endParaRPr lang="en-US" b="0" dirty="0" smtClean="0"/>
          </a:p>
        </p:txBody>
      </p:sp>
    </p:spTree>
    <p:extLst>
      <p:ext uri="{BB962C8B-B14F-4D97-AF65-F5344CB8AC3E}">
        <p14:creationId xmlns:p14="http://schemas.microsoft.com/office/powerpoint/2010/main" val="5978504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r>
              <a:rPr lang="en-US" dirty="0" smtClean="0"/>
              <a:t>Dictionary  Data Type</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b="0" dirty="0"/>
              <a:t>Dictionary is a mutable object</a:t>
            </a:r>
            <a:r>
              <a:rPr lang="en-US" b="0" dirty="0" smtClean="0"/>
              <a:t>.</a:t>
            </a:r>
          </a:p>
          <a:p>
            <a:pPr marL="800100" lvl="1" indent="-342900" algn="just">
              <a:spcBef>
                <a:spcPts val="0"/>
              </a:spcBef>
              <a:buClr>
                <a:srgbClr val="FF0000"/>
              </a:buClr>
              <a:buSzPts val="1920"/>
              <a:buFont typeface="Noto Sans Symbols"/>
              <a:buChar char="❑"/>
            </a:pPr>
            <a:endParaRPr lang="en-US" b="0" dirty="0" smtClean="0"/>
          </a:p>
        </p:txBody>
      </p:sp>
      <p:pic>
        <p:nvPicPr>
          <p:cNvPr id="2" name="Picture 1"/>
          <p:cNvPicPr>
            <a:picLocks noChangeAspect="1"/>
          </p:cNvPicPr>
          <p:nvPr/>
        </p:nvPicPr>
        <p:blipFill>
          <a:blip r:embed="rId3"/>
          <a:stretch>
            <a:fillRect/>
          </a:stretch>
        </p:blipFill>
        <p:spPr>
          <a:xfrm>
            <a:off x="1667159" y="1803139"/>
            <a:ext cx="7558727" cy="4099875"/>
          </a:xfrm>
          <a:prstGeom prst="rect">
            <a:avLst/>
          </a:prstGeom>
        </p:spPr>
      </p:pic>
    </p:spTree>
    <p:extLst>
      <p:ext uri="{BB962C8B-B14F-4D97-AF65-F5344CB8AC3E}">
        <p14:creationId xmlns:p14="http://schemas.microsoft.com/office/powerpoint/2010/main" val="19777894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r>
              <a:rPr lang="en-US" dirty="0" smtClean="0"/>
              <a:t>	Set Data Type</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b="0" dirty="0"/>
              <a:t>Set is a Python implementation of set as defined in Mathematics</a:t>
            </a:r>
            <a:r>
              <a:rPr lang="en-US" b="0" dirty="0" smtClean="0"/>
              <a:t>.</a:t>
            </a:r>
          </a:p>
          <a:p>
            <a:pPr marL="342900" lvl="0" indent="-342900" algn="just">
              <a:spcBef>
                <a:spcPts val="0"/>
              </a:spcBef>
              <a:buClr>
                <a:srgbClr val="FF0000"/>
              </a:buClr>
              <a:buSzPts val="1920"/>
              <a:buFont typeface="Noto Sans Symbols"/>
              <a:buChar char="❑"/>
            </a:pPr>
            <a:r>
              <a:rPr lang="en-US" b="0" dirty="0"/>
              <a:t>Set is an unordered collection of unique items</a:t>
            </a:r>
            <a:r>
              <a:rPr lang="en-US" b="0" dirty="0" smtClean="0"/>
              <a:t>.</a:t>
            </a:r>
          </a:p>
          <a:p>
            <a:pPr marL="342900" lvl="0" indent="-342900" algn="just">
              <a:spcBef>
                <a:spcPts val="0"/>
              </a:spcBef>
              <a:buClr>
                <a:srgbClr val="FF0000"/>
              </a:buClr>
              <a:buSzPts val="1920"/>
              <a:buFont typeface="Noto Sans Symbols"/>
              <a:buChar char="❑"/>
            </a:pPr>
            <a:r>
              <a:rPr lang="en-US" b="0" dirty="0" smtClean="0"/>
              <a:t> </a:t>
            </a:r>
            <a:r>
              <a:rPr lang="en-US" b="0" dirty="0"/>
              <a:t>Set is defined by values separated by commas inside braces { </a:t>
            </a:r>
            <a:r>
              <a:rPr lang="en-US" b="0" dirty="0" smtClean="0"/>
              <a:t>}</a:t>
            </a:r>
          </a:p>
          <a:p>
            <a:pPr marL="342900" lvl="0" indent="-342900" algn="just">
              <a:spcBef>
                <a:spcPts val="0"/>
              </a:spcBef>
              <a:buClr>
                <a:srgbClr val="FF0000"/>
              </a:buClr>
              <a:buSzPts val="1920"/>
              <a:buFont typeface="Noto Sans Symbols"/>
              <a:buChar char="❑"/>
            </a:pPr>
            <a:r>
              <a:rPr lang="en-US" b="0" dirty="0"/>
              <a:t> </a:t>
            </a:r>
            <a:r>
              <a:rPr lang="en-US" b="0" dirty="0" smtClean="0"/>
              <a:t>Items </a:t>
            </a:r>
            <a:r>
              <a:rPr lang="en-US" b="0" dirty="0"/>
              <a:t>in the set collection may not follow the same order in which they are entered. The position of items is optimized by Python to perform operations over set as defined in mathematics.</a:t>
            </a:r>
            <a:endParaRPr lang="en-US" b="0" dirty="0" smtClean="0"/>
          </a:p>
        </p:txBody>
      </p:sp>
      <p:pic>
        <p:nvPicPr>
          <p:cNvPr id="4" name="Picture 3"/>
          <p:cNvPicPr>
            <a:picLocks noChangeAspect="1"/>
          </p:cNvPicPr>
          <p:nvPr/>
        </p:nvPicPr>
        <p:blipFill>
          <a:blip r:embed="rId3"/>
          <a:stretch>
            <a:fillRect/>
          </a:stretch>
        </p:blipFill>
        <p:spPr>
          <a:xfrm>
            <a:off x="1975868" y="4083024"/>
            <a:ext cx="7399309" cy="1157715"/>
          </a:xfrm>
          <a:prstGeom prst="rect">
            <a:avLst/>
          </a:prstGeom>
        </p:spPr>
      </p:pic>
    </p:spTree>
    <p:extLst>
      <p:ext uri="{BB962C8B-B14F-4D97-AF65-F5344CB8AC3E}">
        <p14:creationId xmlns:p14="http://schemas.microsoft.com/office/powerpoint/2010/main" val="30029748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r>
              <a:rPr lang="en-US" dirty="0" smtClean="0"/>
              <a:t>Set Data Type</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b="0" dirty="0"/>
              <a:t>A set can store only immutable objects such as number (</a:t>
            </a:r>
            <a:r>
              <a:rPr lang="en-US" b="0" dirty="0" err="1"/>
              <a:t>int</a:t>
            </a:r>
            <a:r>
              <a:rPr lang="en-US" b="0" dirty="0"/>
              <a:t>, float, complex or </a:t>
            </a:r>
            <a:r>
              <a:rPr lang="en-US" b="0" dirty="0" err="1"/>
              <a:t>bool</a:t>
            </a:r>
            <a:r>
              <a:rPr lang="en-US" b="0" dirty="0"/>
              <a:t>), string or tuple</a:t>
            </a:r>
            <a:r>
              <a:rPr lang="en-US" b="0" dirty="0" smtClean="0"/>
              <a:t>.</a:t>
            </a:r>
          </a:p>
          <a:p>
            <a:pPr marL="342900" lvl="0" indent="-342900" algn="just">
              <a:spcBef>
                <a:spcPts val="0"/>
              </a:spcBef>
              <a:buClr>
                <a:srgbClr val="FF0000"/>
              </a:buClr>
              <a:buSzPts val="1920"/>
              <a:buFont typeface="Noto Sans Symbols"/>
              <a:buChar char="❑"/>
            </a:pPr>
            <a:r>
              <a:rPr lang="en-US" b="0" dirty="0"/>
              <a:t>Even if a set doesn't allow mutable items, the set itself is mutable</a:t>
            </a:r>
            <a:r>
              <a:rPr lang="en-US" b="0" dirty="0" smtClean="0"/>
              <a:t>.</a:t>
            </a:r>
          </a:p>
          <a:p>
            <a:pPr marL="342900" lvl="0" indent="-342900" algn="just">
              <a:spcBef>
                <a:spcPts val="0"/>
              </a:spcBef>
              <a:buClr>
                <a:srgbClr val="FF0000"/>
              </a:buClr>
              <a:buSzPts val="1920"/>
              <a:buFont typeface="Noto Sans Symbols"/>
              <a:buChar char="❑"/>
            </a:pPr>
            <a:r>
              <a:rPr lang="en-US" b="0" dirty="0"/>
              <a:t>Python also has a set of operators to perform set manipulation. </a:t>
            </a:r>
            <a:endParaRPr lang="en-US" b="0" dirty="0" smtClean="0"/>
          </a:p>
        </p:txBody>
      </p:sp>
      <p:pic>
        <p:nvPicPr>
          <p:cNvPr id="2" name="Picture 1"/>
          <p:cNvPicPr>
            <a:picLocks noChangeAspect="1"/>
          </p:cNvPicPr>
          <p:nvPr/>
        </p:nvPicPr>
        <p:blipFill>
          <a:blip r:embed="rId3"/>
          <a:stretch>
            <a:fillRect/>
          </a:stretch>
        </p:blipFill>
        <p:spPr>
          <a:xfrm>
            <a:off x="1226024" y="3528799"/>
            <a:ext cx="8554370" cy="1698294"/>
          </a:xfrm>
          <a:prstGeom prst="rect">
            <a:avLst/>
          </a:prstGeom>
        </p:spPr>
      </p:pic>
    </p:spTree>
    <p:extLst>
      <p:ext uri="{BB962C8B-B14F-4D97-AF65-F5344CB8AC3E}">
        <p14:creationId xmlns:p14="http://schemas.microsoft.com/office/powerpoint/2010/main" val="22871802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1"/>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Clr>
                <a:srgbClr val="002060"/>
              </a:buClr>
              <a:buSzPts val="4000"/>
              <a:buFont typeface="Times New Roman"/>
              <a:buNone/>
            </a:pPr>
            <a:endParaRPr dirty="0"/>
          </a:p>
        </p:txBody>
      </p:sp>
      <p:sp>
        <p:nvSpPr>
          <p:cNvPr id="23" name="Google Shape;23;p1"/>
          <p:cNvSpPr txBox="1">
            <a:spLocks noGrp="1"/>
          </p:cNvSpPr>
          <p:nvPr>
            <p:ph type="body" idx="1"/>
          </p:nvPr>
        </p:nvSpPr>
        <p:spPr>
          <a:xfrm>
            <a:off x="149087" y="1262271"/>
            <a:ext cx="11798137" cy="815008"/>
          </a:xfrm>
          <a:prstGeom prst="rect">
            <a:avLst/>
          </a:prstGeom>
          <a:solidFill>
            <a:srgbClr val="000050"/>
          </a:solidFill>
          <a:ln>
            <a:noFill/>
          </a:ln>
        </p:spPr>
        <p:txBody>
          <a:bodyPr spcFirstLastPara="1" wrap="square" lIns="91425" tIns="45700" rIns="91425" bIns="45700" anchor="t" anchorCtr="0">
            <a:noAutofit/>
          </a:bodyPr>
          <a:lstStyle/>
          <a:p>
            <a:pPr marL="0" indent="0" algn="ctr">
              <a:spcBef>
                <a:spcPts val="0"/>
              </a:spcBef>
              <a:buClr>
                <a:schemeClr val="lt1"/>
              </a:buClr>
              <a:buSzPts val="4800"/>
            </a:pPr>
            <a:r>
              <a:rPr lang="en-US" sz="4400" smtClean="0">
                <a:solidFill>
                  <a:schemeClr val="bg1"/>
                </a:solidFill>
              </a:rPr>
              <a:t>Introduction </a:t>
            </a:r>
            <a:r>
              <a:rPr lang="en-US" sz="4400" dirty="0" smtClean="0">
                <a:solidFill>
                  <a:schemeClr val="bg1"/>
                </a:solidFill>
              </a:rPr>
              <a:t>to Python Programming</a:t>
            </a:r>
            <a:endParaRPr lang="en-US" sz="4400" dirty="0">
              <a:solidFill>
                <a:schemeClr val="bg1"/>
              </a:solidFill>
            </a:endParaRPr>
          </a:p>
          <a:p>
            <a:pPr marL="0" lvl="0" indent="0" algn="ctr" rtl="0">
              <a:lnSpc>
                <a:spcPct val="90000"/>
              </a:lnSpc>
              <a:spcBef>
                <a:spcPts val="0"/>
              </a:spcBef>
              <a:spcAft>
                <a:spcPts val="0"/>
              </a:spcAft>
              <a:buClr>
                <a:schemeClr val="lt1"/>
              </a:buClr>
              <a:buSzPts val="4800"/>
              <a:buNone/>
            </a:pPr>
            <a:endParaRPr dirty="0"/>
          </a:p>
        </p:txBody>
      </p:sp>
      <p:sp>
        <p:nvSpPr>
          <p:cNvPr id="25" name="Google Shape;25;p1"/>
          <p:cNvSpPr txBox="1"/>
          <p:nvPr/>
        </p:nvSpPr>
        <p:spPr>
          <a:xfrm>
            <a:off x="244775" y="2329351"/>
            <a:ext cx="11702400" cy="12921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50"/>
              </a:buClr>
              <a:buSzPts val="4000"/>
              <a:buFont typeface="Times New Roman"/>
              <a:buNone/>
            </a:pPr>
            <a:r>
              <a:rPr lang="en-IN" sz="4000" b="1" i="0" u="none" strike="noStrike" cap="none" dirty="0" smtClean="0">
                <a:solidFill>
                  <a:srgbClr val="000050"/>
                </a:solidFill>
                <a:latin typeface="Times New Roman"/>
                <a:ea typeface="Times New Roman"/>
                <a:cs typeface="Times New Roman"/>
                <a:sym typeface="Times New Roman"/>
              </a:rPr>
              <a:t>Python Operators</a:t>
            </a:r>
            <a:endParaRPr dirty="0"/>
          </a:p>
        </p:txBody>
      </p:sp>
    </p:spTree>
    <p:extLst>
      <p:ext uri="{BB962C8B-B14F-4D97-AF65-F5344CB8AC3E}">
        <p14:creationId xmlns:p14="http://schemas.microsoft.com/office/powerpoint/2010/main" val="7312681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r>
              <a:rPr lang="en-US" dirty="0" smtClean="0"/>
              <a:t>		Introduction </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dirty="0" smtClean="0"/>
              <a:t>Operator</a:t>
            </a:r>
            <a:r>
              <a:rPr lang="en-US" b="0" dirty="0" smtClean="0"/>
              <a:t>: is a special symbol that perform as operation on operands</a:t>
            </a:r>
          </a:p>
          <a:p>
            <a:pPr marL="342900" lvl="0" indent="-342900" algn="just">
              <a:spcBef>
                <a:spcPts val="0"/>
              </a:spcBef>
              <a:buClr>
                <a:srgbClr val="FF0000"/>
              </a:buClr>
              <a:buSzPts val="1920"/>
              <a:buFont typeface="Noto Sans Symbols"/>
              <a:buChar char="❑"/>
            </a:pPr>
            <a:endParaRPr lang="en-US" b="0" dirty="0"/>
          </a:p>
          <a:p>
            <a:pPr marL="342900" lvl="0" indent="-342900" algn="just">
              <a:spcBef>
                <a:spcPts val="0"/>
              </a:spcBef>
              <a:buClr>
                <a:srgbClr val="FF0000"/>
              </a:buClr>
              <a:buSzPts val="1920"/>
              <a:buFont typeface="Noto Sans Symbols"/>
              <a:buChar char="❑"/>
            </a:pPr>
            <a:r>
              <a:rPr lang="en-US" dirty="0" smtClean="0"/>
              <a:t>Operand</a:t>
            </a:r>
            <a:r>
              <a:rPr lang="en-US" b="0" dirty="0" smtClean="0"/>
              <a:t>: is a value/variable to which the operation is applied</a:t>
            </a:r>
            <a:endParaRPr lang="en-US" dirty="0" smtClean="0"/>
          </a:p>
          <a:p>
            <a:pPr marL="342900" lvl="0" indent="-342900" algn="just">
              <a:spcBef>
                <a:spcPts val="0"/>
              </a:spcBef>
              <a:buClr>
                <a:srgbClr val="FF0000"/>
              </a:buClr>
              <a:buSzPts val="1920"/>
              <a:buFont typeface="Noto Sans Symbols"/>
              <a:buChar char="❑"/>
            </a:pPr>
            <a:endParaRPr lang="en-US" b="0" dirty="0"/>
          </a:p>
          <a:p>
            <a:pPr marL="342900" lvl="0" indent="-342900">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spTree>
    <p:extLst>
      <p:ext uri="{BB962C8B-B14F-4D97-AF65-F5344CB8AC3E}">
        <p14:creationId xmlns:p14="http://schemas.microsoft.com/office/powerpoint/2010/main" val="2316017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pPr marL="0" lvl="0" indent="0" rtl="0">
              <a:lnSpc>
                <a:spcPct val="90000"/>
              </a:lnSpc>
              <a:spcBef>
                <a:spcPts val="0"/>
              </a:spcBef>
              <a:spcAft>
                <a:spcPts val="0"/>
              </a:spcAft>
              <a:buClr>
                <a:srgbClr val="002060"/>
              </a:buClr>
              <a:buSzPts val="3600"/>
              <a:buFont typeface="Times New Roman"/>
              <a:buNone/>
            </a:pP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b="0" dirty="0" smtClean="0"/>
              <a:t>General-purpose</a:t>
            </a:r>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2" name="Picture 1"/>
          <p:cNvPicPr>
            <a:picLocks noChangeAspect="1"/>
          </p:cNvPicPr>
          <p:nvPr/>
        </p:nvPicPr>
        <p:blipFill>
          <a:blip r:embed="rId3"/>
          <a:stretch>
            <a:fillRect/>
          </a:stretch>
        </p:blipFill>
        <p:spPr>
          <a:xfrm>
            <a:off x="680836" y="1929182"/>
            <a:ext cx="10964805" cy="3543795"/>
          </a:xfrm>
          <a:prstGeom prst="rect">
            <a:avLst/>
          </a:prstGeom>
        </p:spPr>
      </p:pic>
    </p:spTree>
    <p:extLst>
      <p:ext uri="{BB962C8B-B14F-4D97-AF65-F5344CB8AC3E}">
        <p14:creationId xmlns:p14="http://schemas.microsoft.com/office/powerpoint/2010/main" val="2860327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r>
              <a:rPr lang="en-US" dirty="0" smtClean="0"/>
              <a:t>Different Operators in Python</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sz="3000" b="0" dirty="0" smtClean="0"/>
              <a:t>Arithmetic Operators</a:t>
            </a:r>
          </a:p>
          <a:p>
            <a:pPr marL="342900" lvl="0" indent="-342900" algn="just">
              <a:spcBef>
                <a:spcPts val="0"/>
              </a:spcBef>
              <a:buClr>
                <a:srgbClr val="FF0000"/>
              </a:buClr>
              <a:buSzPts val="1920"/>
              <a:buFont typeface="Noto Sans Symbols"/>
              <a:buChar char="❑"/>
            </a:pPr>
            <a:endParaRPr lang="en-US" sz="3000" b="0" dirty="0" smtClean="0"/>
          </a:p>
          <a:p>
            <a:pPr marL="342900" lvl="0" indent="-342900" algn="just">
              <a:spcBef>
                <a:spcPts val="0"/>
              </a:spcBef>
              <a:buClr>
                <a:srgbClr val="FF0000"/>
              </a:buClr>
              <a:buSzPts val="1920"/>
              <a:buFont typeface="Noto Sans Symbols"/>
              <a:buChar char="❑"/>
            </a:pPr>
            <a:r>
              <a:rPr lang="en-US" sz="3000" b="0" dirty="0" smtClean="0"/>
              <a:t>Logical Operators</a:t>
            </a:r>
          </a:p>
          <a:p>
            <a:pPr marL="342900" lvl="0" indent="-342900" algn="just">
              <a:spcBef>
                <a:spcPts val="0"/>
              </a:spcBef>
              <a:buClr>
                <a:srgbClr val="FF0000"/>
              </a:buClr>
              <a:buSzPts val="1920"/>
              <a:buFont typeface="Noto Sans Symbols"/>
              <a:buChar char="❑"/>
            </a:pPr>
            <a:endParaRPr lang="en-US" sz="3000" b="0" dirty="0" smtClean="0"/>
          </a:p>
          <a:p>
            <a:pPr marL="342900" lvl="0" indent="-342900" algn="just">
              <a:spcBef>
                <a:spcPts val="0"/>
              </a:spcBef>
              <a:buClr>
                <a:srgbClr val="FF0000"/>
              </a:buClr>
              <a:buSzPts val="1920"/>
              <a:buFont typeface="Noto Sans Symbols"/>
              <a:buChar char="❑"/>
            </a:pPr>
            <a:r>
              <a:rPr lang="en-US" sz="3000" b="0" dirty="0" smtClean="0"/>
              <a:t>Relational / Comparison Operators</a:t>
            </a:r>
          </a:p>
          <a:p>
            <a:pPr marL="342900" lvl="0" indent="-342900" algn="just">
              <a:spcBef>
                <a:spcPts val="0"/>
              </a:spcBef>
              <a:buClr>
                <a:srgbClr val="FF0000"/>
              </a:buClr>
              <a:buSzPts val="1920"/>
              <a:buFont typeface="Noto Sans Symbols"/>
              <a:buChar char="❑"/>
            </a:pPr>
            <a:endParaRPr lang="en-US" sz="3000" b="0" dirty="0" smtClean="0"/>
          </a:p>
          <a:p>
            <a:pPr marL="342900" lvl="0" indent="-342900" algn="just">
              <a:spcBef>
                <a:spcPts val="0"/>
              </a:spcBef>
              <a:buClr>
                <a:srgbClr val="FF0000"/>
              </a:buClr>
              <a:buSzPts val="1920"/>
              <a:buFont typeface="Noto Sans Symbols"/>
              <a:buChar char="❑"/>
            </a:pPr>
            <a:r>
              <a:rPr lang="en-US" sz="3000" b="0" dirty="0" smtClean="0"/>
              <a:t>Bitwise Operators</a:t>
            </a:r>
          </a:p>
          <a:p>
            <a:pPr marL="342900" lvl="0" indent="-342900" algn="just">
              <a:spcBef>
                <a:spcPts val="0"/>
              </a:spcBef>
              <a:buClr>
                <a:srgbClr val="FF0000"/>
              </a:buClr>
              <a:buSzPts val="1920"/>
              <a:buFont typeface="Noto Sans Symbols"/>
              <a:buChar char="❑"/>
            </a:pPr>
            <a:endParaRPr lang="en-US" sz="3000" b="0" dirty="0" smtClean="0"/>
          </a:p>
          <a:p>
            <a:pPr marL="342900" lvl="0" indent="-342900" algn="just">
              <a:spcBef>
                <a:spcPts val="0"/>
              </a:spcBef>
              <a:buClr>
                <a:srgbClr val="FF0000"/>
              </a:buClr>
              <a:buSzPts val="1920"/>
              <a:buFont typeface="Noto Sans Symbols"/>
              <a:buChar char="❑"/>
            </a:pPr>
            <a:r>
              <a:rPr lang="en-US" sz="3000" b="0" dirty="0" smtClean="0"/>
              <a:t>Assignment Operators</a:t>
            </a:r>
          </a:p>
          <a:p>
            <a:pPr marL="342900" lvl="0" indent="-342900" algn="just">
              <a:spcBef>
                <a:spcPts val="0"/>
              </a:spcBef>
              <a:buClr>
                <a:srgbClr val="FF0000"/>
              </a:buClr>
              <a:buSzPts val="1920"/>
              <a:buFont typeface="Noto Sans Symbols"/>
              <a:buChar char="❑"/>
            </a:pPr>
            <a:endParaRPr lang="en-US" sz="3000" b="0" dirty="0" smtClean="0"/>
          </a:p>
          <a:p>
            <a:pPr marL="342900" lvl="0" indent="-342900" algn="just">
              <a:spcBef>
                <a:spcPts val="0"/>
              </a:spcBef>
              <a:buClr>
                <a:srgbClr val="FF0000"/>
              </a:buClr>
              <a:buSzPts val="1920"/>
              <a:buFont typeface="Noto Sans Symbols"/>
              <a:buChar char="❑"/>
            </a:pPr>
            <a:r>
              <a:rPr lang="en-US" sz="3000" b="0" dirty="0" smtClean="0"/>
              <a:t>Membership Operators</a:t>
            </a:r>
          </a:p>
          <a:p>
            <a:pPr marL="342900" lvl="0" indent="-342900" algn="just">
              <a:spcBef>
                <a:spcPts val="0"/>
              </a:spcBef>
              <a:buClr>
                <a:srgbClr val="FF0000"/>
              </a:buClr>
              <a:buSzPts val="1920"/>
              <a:buFont typeface="Noto Sans Symbols"/>
              <a:buChar char="❑"/>
            </a:pPr>
            <a:endParaRPr lang="en-US" sz="3000" b="0" dirty="0" smtClean="0"/>
          </a:p>
          <a:p>
            <a:pPr marL="342900" lvl="0" indent="-342900" algn="just">
              <a:spcBef>
                <a:spcPts val="0"/>
              </a:spcBef>
              <a:buClr>
                <a:srgbClr val="FF0000"/>
              </a:buClr>
              <a:buSzPts val="1920"/>
              <a:buFont typeface="Noto Sans Symbols"/>
              <a:buChar char="❑"/>
            </a:pPr>
            <a:r>
              <a:rPr lang="en-US" sz="3000" b="0" dirty="0" smtClean="0"/>
              <a:t>Identity Operators</a:t>
            </a:r>
          </a:p>
          <a:p>
            <a:pPr marL="342900" lvl="0" indent="-342900" algn="just">
              <a:spcBef>
                <a:spcPts val="0"/>
              </a:spcBef>
              <a:buClr>
                <a:srgbClr val="FF0000"/>
              </a:buClr>
              <a:buSzPts val="1920"/>
              <a:buFont typeface="Noto Sans Symbols"/>
              <a:buChar char="❑"/>
            </a:pPr>
            <a:endParaRPr lang="en-US" dirty="0" smtClean="0"/>
          </a:p>
          <a:p>
            <a:pPr marL="342900" lvl="0" indent="-342900" algn="just">
              <a:spcBef>
                <a:spcPts val="0"/>
              </a:spcBef>
              <a:buClr>
                <a:srgbClr val="FF0000"/>
              </a:buClr>
              <a:buSzPts val="1920"/>
              <a:buFont typeface="Noto Sans Symbols"/>
              <a:buChar char="❑"/>
            </a:pPr>
            <a:endParaRPr lang="en-US" b="0" dirty="0"/>
          </a:p>
          <a:p>
            <a:pPr marL="342900" lvl="0" indent="-342900">
              <a:spcBef>
                <a:spcPts val="0"/>
              </a:spcBef>
              <a:buClr>
                <a:srgbClr val="FF0000"/>
              </a:buClr>
              <a:buSzPts val="1920"/>
              <a:buFont typeface="Noto Sans Symbols"/>
              <a:buChar char="❑"/>
            </a:pP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spTree>
    <p:extLst>
      <p:ext uri="{BB962C8B-B14F-4D97-AF65-F5344CB8AC3E}">
        <p14:creationId xmlns:p14="http://schemas.microsoft.com/office/powerpoint/2010/main" val="21317455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r>
              <a:rPr lang="en-US" dirty="0" smtClean="0"/>
              <a:t>Arithmetic Operators</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b="0" dirty="0" smtClean="0"/>
              <a:t>List of Arithmetic Operators:</a:t>
            </a:r>
          </a:p>
          <a:p>
            <a:pPr marL="800100" lvl="1" indent="-342900" algn="just">
              <a:spcBef>
                <a:spcPts val="0"/>
              </a:spcBef>
              <a:buClr>
                <a:srgbClr val="FF0000"/>
              </a:buClr>
              <a:buSzPts val="1920"/>
              <a:buFont typeface="Noto Sans Symbols"/>
              <a:buChar char="❑"/>
            </a:pPr>
            <a:r>
              <a:rPr lang="en-US" dirty="0" smtClean="0"/>
              <a:t>Addition and Unary plus (</a:t>
            </a:r>
            <a:r>
              <a:rPr lang="en-US" b="1" dirty="0" smtClean="0"/>
              <a:t>+</a:t>
            </a:r>
            <a:r>
              <a:rPr lang="en-US" dirty="0" smtClean="0"/>
              <a:t>)</a:t>
            </a:r>
          </a:p>
          <a:p>
            <a:pPr marL="800100" lvl="1" indent="-342900" algn="just">
              <a:spcBef>
                <a:spcPts val="0"/>
              </a:spcBef>
              <a:buClr>
                <a:srgbClr val="FF0000"/>
              </a:buClr>
              <a:buSzPts val="1920"/>
              <a:buFont typeface="Noto Sans Symbols"/>
              <a:buChar char="❑"/>
            </a:pPr>
            <a:r>
              <a:rPr lang="en-US" dirty="0" smtClean="0"/>
              <a:t>Subtraction and Unary minus (-)</a:t>
            </a:r>
          </a:p>
          <a:p>
            <a:pPr marL="800100" lvl="1" indent="-342900" algn="just">
              <a:spcBef>
                <a:spcPts val="0"/>
              </a:spcBef>
              <a:buClr>
                <a:srgbClr val="FF0000"/>
              </a:buClr>
              <a:buSzPts val="1920"/>
              <a:buFont typeface="Noto Sans Symbols"/>
              <a:buChar char="❑"/>
            </a:pPr>
            <a:r>
              <a:rPr lang="en-US" dirty="0" smtClean="0"/>
              <a:t>Multiplication (*)</a:t>
            </a:r>
          </a:p>
          <a:p>
            <a:pPr marL="800100" lvl="1" indent="-342900" algn="just">
              <a:spcBef>
                <a:spcPts val="0"/>
              </a:spcBef>
              <a:buClr>
                <a:srgbClr val="FF0000"/>
              </a:buClr>
              <a:buSzPts val="1920"/>
              <a:buFont typeface="Noto Sans Symbols"/>
              <a:buChar char="❑"/>
            </a:pPr>
            <a:r>
              <a:rPr lang="en-US" dirty="0" smtClean="0"/>
              <a:t>Division (</a:t>
            </a:r>
            <a:r>
              <a:rPr lang="en-US" b="1" dirty="0" smtClean="0"/>
              <a:t>/</a:t>
            </a:r>
            <a:r>
              <a:rPr lang="en-US" dirty="0" smtClean="0"/>
              <a:t>)</a:t>
            </a:r>
          </a:p>
          <a:p>
            <a:pPr marL="800100" lvl="1" indent="-342900" algn="just">
              <a:spcBef>
                <a:spcPts val="0"/>
              </a:spcBef>
              <a:buClr>
                <a:srgbClr val="FF0000"/>
              </a:buClr>
              <a:buSzPts val="1920"/>
              <a:buFont typeface="Noto Sans Symbols"/>
              <a:buChar char="❑"/>
            </a:pPr>
            <a:r>
              <a:rPr lang="en-US" dirty="0" smtClean="0"/>
              <a:t>Floor Division (</a:t>
            </a:r>
            <a:r>
              <a:rPr lang="en-US" b="1" dirty="0" smtClean="0"/>
              <a:t>//</a:t>
            </a:r>
            <a:r>
              <a:rPr lang="en-US" dirty="0" smtClean="0"/>
              <a:t>)</a:t>
            </a:r>
          </a:p>
          <a:p>
            <a:pPr marL="800100" lvl="1" indent="-342900" algn="just">
              <a:spcBef>
                <a:spcPts val="0"/>
              </a:spcBef>
              <a:buClr>
                <a:srgbClr val="FF0000"/>
              </a:buClr>
              <a:buSzPts val="1920"/>
              <a:buFont typeface="Noto Sans Symbols"/>
              <a:buChar char="❑"/>
            </a:pPr>
            <a:r>
              <a:rPr lang="en-US" dirty="0" smtClean="0"/>
              <a:t>Modulus (</a:t>
            </a:r>
            <a:r>
              <a:rPr lang="en-US" b="1" dirty="0" smtClean="0"/>
              <a:t>%</a:t>
            </a:r>
            <a:r>
              <a:rPr lang="en-US" dirty="0" smtClean="0"/>
              <a:t>)</a:t>
            </a:r>
          </a:p>
          <a:p>
            <a:pPr marL="800100" lvl="1" indent="-342900" algn="just">
              <a:spcBef>
                <a:spcPts val="0"/>
              </a:spcBef>
              <a:buClr>
                <a:srgbClr val="FF0000"/>
              </a:buClr>
              <a:buSzPts val="1920"/>
              <a:buFont typeface="Noto Sans Symbols"/>
              <a:buChar char="❑"/>
            </a:pPr>
            <a:r>
              <a:rPr lang="en-US" dirty="0" smtClean="0"/>
              <a:t>Power (**)</a:t>
            </a: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spTree>
    <p:extLst>
      <p:ext uri="{BB962C8B-B14F-4D97-AF65-F5344CB8AC3E}">
        <p14:creationId xmlns:p14="http://schemas.microsoft.com/office/powerpoint/2010/main" val="38141859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dirty="0" smtClean="0"/>
              <a:t>Addition and Unary Plus (+)</a:t>
            </a:r>
          </a:p>
          <a:p>
            <a:pPr marL="342900" lvl="0" indent="-342900" algn="just">
              <a:spcBef>
                <a:spcPts val="0"/>
              </a:spcBef>
              <a:buClr>
                <a:srgbClr val="FF0000"/>
              </a:buClr>
              <a:buSzPts val="1920"/>
              <a:buFont typeface="Noto Sans Symbols"/>
              <a:buChar char="❑"/>
            </a:pPr>
            <a:endParaRPr lang="en-US" b="0" dirty="0" smtClean="0"/>
          </a:p>
          <a:p>
            <a:pPr marL="800100" lvl="1" indent="-342900" algn="just">
              <a:spcBef>
                <a:spcPts val="0"/>
              </a:spcBef>
              <a:buClr>
                <a:srgbClr val="FF0000"/>
              </a:buClr>
              <a:buSzPts val="1920"/>
              <a:buFont typeface="Noto Sans Symbols"/>
              <a:buChar char="❑"/>
            </a:pPr>
            <a:r>
              <a:rPr lang="en-US" b="1" dirty="0" smtClean="0"/>
              <a:t>Unary Plus </a:t>
            </a:r>
            <a:r>
              <a:rPr lang="en-US" dirty="0" smtClean="0"/>
              <a:t>: is applied on a single operand</a:t>
            </a:r>
          </a:p>
          <a:p>
            <a:pPr marL="457200" lvl="1" indent="0" algn="just">
              <a:spcBef>
                <a:spcPts val="0"/>
              </a:spcBef>
              <a:buClr>
                <a:srgbClr val="FF0000"/>
              </a:buClr>
              <a:buSzPts val="1920"/>
              <a:buNone/>
            </a:pPr>
            <a:r>
              <a:rPr lang="en-US" dirty="0" smtClean="0"/>
              <a:t>	Ex. 	X=-20</a:t>
            </a:r>
          </a:p>
          <a:p>
            <a:pPr marL="457200" lvl="1" indent="0" algn="just">
              <a:spcBef>
                <a:spcPts val="0"/>
              </a:spcBef>
              <a:buClr>
                <a:srgbClr val="FF0000"/>
              </a:buClr>
              <a:buSzPts val="1920"/>
              <a:buNone/>
            </a:pPr>
            <a:r>
              <a:rPr lang="en-US" dirty="0"/>
              <a:t>	</a:t>
            </a:r>
            <a:r>
              <a:rPr lang="en-US" dirty="0" smtClean="0"/>
              <a:t>	y= +(X)</a:t>
            </a:r>
            <a:endParaRPr lang="en-US" dirty="0"/>
          </a:p>
          <a:p>
            <a:pPr marL="800100" lvl="1" indent="-342900" algn="just">
              <a:spcBef>
                <a:spcPts val="0"/>
              </a:spcBef>
              <a:buClr>
                <a:srgbClr val="FF0000"/>
              </a:buClr>
              <a:buSzPts val="1920"/>
              <a:buFont typeface="Noto Sans Symbols"/>
              <a:buChar char="❑"/>
            </a:pPr>
            <a:endParaRPr lang="en-US" dirty="0" smtClean="0"/>
          </a:p>
          <a:p>
            <a:pPr marL="800100" lvl="1" indent="-342900" algn="just">
              <a:spcBef>
                <a:spcPts val="0"/>
              </a:spcBef>
              <a:buClr>
                <a:srgbClr val="FF0000"/>
              </a:buClr>
              <a:buSzPts val="1920"/>
              <a:buFont typeface="Noto Sans Symbols"/>
              <a:buChar char="❑"/>
            </a:pPr>
            <a:endParaRPr lang="en-US" dirty="0"/>
          </a:p>
          <a:p>
            <a:pPr marL="800100" lvl="1" indent="-342900" algn="just">
              <a:spcBef>
                <a:spcPts val="0"/>
              </a:spcBef>
              <a:buClr>
                <a:srgbClr val="FF0000"/>
              </a:buClr>
              <a:buSzPts val="1920"/>
              <a:buFont typeface="Noto Sans Symbols"/>
              <a:buChar char="❑"/>
            </a:pPr>
            <a:r>
              <a:rPr lang="en-US" b="1" dirty="0" smtClean="0"/>
              <a:t>Addition</a:t>
            </a:r>
            <a:r>
              <a:rPr lang="en-US" dirty="0" smtClean="0"/>
              <a:t> : is applied on two operands</a:t>
            </a:r>
          </a:p>
          <a:p>
            <a:pPr marL="457200" lvl="1" indent="0" algn="just">
              <a:spcBef>
                <a:spcPts val="0"/>
              </a:spcBef>
              <a:buClr>
                <a:srgbClr val="FF0000"/>
              </a:buClr>
              <a:buSzPts val="1920"/>
              <a:buNone/>
            </a:pPr>
            <a:endParaRPr lang="en-US" dirty="0"/>
          </a:p>
          <a:p>
            <a:pPr marL="457200" lvl="1" indent="0" algn="just">
              <a:spcBef>
                <a:spcPts val="0"/>
              </a:spcBef>
              <a:buClr>
                <a:srgbClr val="FF0000"/>
              </a:buClr>
              <a:buSzPts val="1920"/>
              <a:buNone/>
            </a:pPr>
            <a:r>
              <a:rPr lang="en-US" dirty="0" smtClean="0"/>
              <a:t>	Ex. 10 + 20</a:t>
            </a:r>
          </a:p>
          <a:p>
            <a:pPr marL="800100" lvl="1" indent="-342900" algn="just">
              <a:spcBef>
                <a:spcPts val="0"/>
              </a:spcBef>
              <a:buClr>
                <a:srgbClr val="FF0000"/>
              </a:buClr>
              <a:buSzPts val="1920"/>
              <a:buFont typeface="Noto Sans Symbols"/>
              <a:buChar char="❑"/>
            </a:pPr>
            <a:endParaRPr lang="en-US" dirty="0"/>
          </a:p>
          <a:p>
            <a:pPr marL="800100" lvl="1" indent="-342900" algn="just">
              <a:spcBef>
                <a:spcPts val="0"/>
              </a:spcBef>
              <a:buClr>
                <a:srgbClr val="FF0000"/>
              </a:buClr>
              <a:buSzPts val="1920"/>
              <a:buFont typeface="Noto Sans Symbols"/>
              <a:buChar char="❑"/>
            </a:pPr>
            <a:endParaRPr dirty="0"/>
          </a:p>
        </p:txBody>
      </p:sp>
    </p:spTree>
    <p:extLst>
      <p:ext uri="{BB962C8B-B14F-4D97-AF65-F5344CB8AC3E}">
        <p14:creationId xmlns:p14="http://schemas.microsoft.com/office/powerpoint/2010/main" val="18067191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dirty="0" smtClean="0"/>
              <a:t>Subtraction and Unary Minus(-)</a:t>
            </a:r>
          </a:p>
          <a:p>
            <a:pPr marL="342900" lvl="0" indent="-342900" algn="just">
              <a:spcBef>
                <a:spcPts val="0"/>
              </a:spcBef>
              <a:buClr>
                <a:srgbClr val="FF0000"/>
              </a:buClr>
              <a:buSzPts val="1920"/>
              <a:buFont typeface="Noto Sans Symbols"/>
              <a:buChar char="❑"/>
            </a:pPr>
            <a:endParaRPr lang="en-US" b="0" dirty="0" smtClean="0"/>
          </a:p>
          <a:p>
            <a:pPr marL="800100" lvl="1" indent="-342900" algn="just">
              <a:spcBef>
                <a:spcPts val="0"/>
              </a:spcBef>
              <a:buClr>
                <a:srgbClr val="FF0000"/>
              </a:buClr>
              <a:buSzPts val="1920"/>
              <a:buFont typeface="Noto Sans Symbols"/>
              <a:buChar char="❑"/>
            </a:pPr>
            <a:r>
              <a:rPr lang="en-US" b="1" dirty="0" smtClean="0"/>
              <a:t>Unary Minus</a:t>
            </a:r>
            <a:r>
              <a:rPr lang="en-US" dirty="0" smtClean="0"/>
              <a:t>: is applied on a single operand</a:t>
            </a:r>
          </a:p>
          <a:p>
            <a:pPr marL="457200" lvl="1" indent="0" algn="just">
              <a:spcBef>
                <a:spcPts val="0"/>
              </a:spcBef>
              <a:buClr>
                <a:srgbClr val="FF0000"/>
              </a:buClr>
              <a:buSzPts val="1920"/>
              <a:buNone/>
            </a:pPr>
            <a:r>
              <a:rPr lang="en-US" dirty="0" smtClean="0"/>
              <a:t>	Ex. 	x=-20</a:t>
            </a:r>
          </a:p>
          <a:p>
            <a:pPr marL="457200" lvl="1" indent="0" algn="just">
              <a:spcBef>
                <a:spcPts val="0"/>
              </a:spcBef>
              <a:buClr>
                <a:srgbClr val="FF0000"/>
              </a:buClr>
              <a:buSzPts val="1920"/>
              <a:buNone/>
            </a:pPr>
            <a:r>
              <a:rPr lang="en-US" dirty="0"/>
              <a:t>	</a:t>
            </a:r>
            <a:r>
              <a:rPr lang="en-US" dirty="0" smtClean="0"/>
              <a:t>	y= -(x) </a:t>
            </a:r>
            <a:endParaRPr lang="en-US" dirty="0"/>
          </a:p>
          <a:p>
            <a:pPr marL="800100" lvl="1" indent="-342900" algn="just">
              <a:spcBef>
                <a:spcPts val="0"/>
              </a:spcBef>
              <a:buClr>
                <a:srgbClr val="FF0000"/>
              </a:buClr>
              <a:buSzPts val="1920"/>
              <a:buFont typeface="Noto Sans Symbols"/>
              <a:buChar char="❑"/>
            </a:pPr>
            <a:endParaRPr lang="en-US" dirty="0" smtClean="0"/>
          </a:p>
          <a:p>
            <a:pPr marL="800100" lvl="1" indent="-342900" algn="just">
              <a:spcBef>
                <a:spcPts val="0"/>
              </a:spcBef>
              <a:buClr>
                <a:srgbClr val="FF0000"/>
              </a:buClr>
              <a:buSzPts val="1920"/>
              <a:buFont typeface="Noto Sans Symbols"/>
              <a:buChar char="❑"/>
            </a:pPr>
            <a:endParaRPr lang="en-US" dirty="0"/>
          </a:p>
          <a:p>
            <a:pPr marL="800100" lvl="1" indent="-342900" algn="just">
              <a:spcBef>
                <a:spcPts val="0"/>
              </a:spcBef>
              <a:buClr>
                <a:srgbClr val="FF0000"/>
              </a:buClr>
              <a:buSzPts val="1920"/>
              <a:buFont typeface="Noto Sans Symbols"/>
              <a:buChar char="❑"/>
            </a:pPr>
            <a:r>
              <a:rPr lang="en-US" b="1" dirty="0" smtClean="0"/>
              <a:t>Subtraction</a:t>
            </a:r>
            <a:r>
              <a:rPr lang="en-US" dirty="0" smtClean="0"/>
              <a:t>: is applied on two operands</a:t>
            </a:r>
          </a:p>
          <a:p>
            <a:pPr marL="457200" lvl="1" indent="0" algn="just">
              <a:spcBef>
                <a:spcPts val="0"/>
              </a:spcBef>
              <a:buClr>
                <a:srgbClr val="FF0000"/>
              </a:buClr>
              <a:buSzPts val="1920"/>
              <a:buNone/>
            </a:pPr>
            <a:endParaRPr lang="en-US" dirty="0"/>
          </a:p>
          <a:p>
            <a:pPr marL="457200" lvl="1" indent="0" algn="just">
              <a:spcBef>
                <a:spcPts val="0"/>
              </a:spcBef>
              <a:buClr>
                <a:srgbClr val="FF0000"/>
              </a:buClr>
              <a:buSzPts val="1920"/>
              <a:buNone/>
            </a:pPr>
            <a:r>
              <a:rPr lang="en-US" dirty="0" smtClean="0"/>
              <a:t>	Ex. 50 - 23</a:t>
            </a:r>
          </a:p>
          <a:p>
            <a:pPr marL="800100" lvl="1" indent="-342900" algn="just">
              <a:spcBef>
                <a:spcPts val="0"/>
              </a:spcBef>
              <a:buClr>
                <a:srgbClr val="FF0000"/>
              </a:buClr>
              <a:buSzPts val="1920"/>
              <a:buFont typeface="Noto Sans Symbols"/>
              <a:buChar char="❑"/>
            </a:pPr>
            <a:endParaRPr lang="en-US" dirty="0"/>
          </a:p>
          <a:p>
            <a:pPr marL="800100" lvl="1" indent="-342900" algn="just">
              <a:spcBef>
                <a:spcPts val="0"/>
              </a:spcBef>
              <a:buClr>
                <a:srgbClr val="FF0000"/>
              </a:buClr>
              <a:buSzPts val="1920"/>
              <a:buFont typeface="Noto Sans Symbols"/>
              <a:buChar char="❑"/>
            </a:pPr>
            <a:endParaRPr dirty="0"/>
          </a:p>
        </p:txBody>
      </p:sp>
    </p:spTree>
    <p:extLst>
      <p:ext uri="{BB962C8B-B14F-4D97-AF65-F5344CB8AC3E}">
        <p14:creationId xmlns:p14="http://schemas.microsoft.com/office/powerpoint/2010/main" val="26711669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dirty="0" smtClean="0"/>
              <a:t>Multiplication (*)</a:t>
            </a:r>
          </a:p>
          <a:p>
            <a:pPr marL="342900" lvl="0" indent="-342900" algn="just">
              <a:spcBef>
                <a:spcPts val="0"/>
              </a:spcBef>
              <a:buClr>
                <a:srgbClr val="FF0000"/>
              </a:buClr>
              <a:buSzPts val="1920"/>
              <a:buFont typeface="Noto Sans Symbols"/>
              <a:buChar char="❑"/>
            </a:pPr>
            <a:endParaRPr lang="en-US" b="0" dirty="0" smtClean="0"/>
          </a:p>
          <a:p>
            <a:pPr marL="800100" lvl="1" indent="-342900" algn="just">
              <a:spcBef>
                <a:spcPts val="0"/>
              </a:spcBef>
              <a:buClr>
                <a:srgbClr val="FF0000"/>
              </a:buClr>
              <a:buSzPts val="1920"/>
              <a:buFont typeface="Noto Sans Symbols"/>
              <a:buChar char="❑"/>
            </a:pPr>
            <a:r>
              <a:rPr lang="en-US" dirty="0" smtClean="0"/>
              <a:t>It is a binary operator</a:t>
            </a:r>
          </a:p>
          <a:p>
            <a:pPr marL="800100" lvl="1" indent="-342900" algn="just">
              <a:spcBef>
                <a:spcPts val="0"/>
              </a:spcBef>
              <a:buClr>
                <a:srgbClr val="FF0000"/>
              </a:buClr>
              <a:buSzPts val="1920"/>
              <a:buFont typeface="Noto Sans Symbols"/>
              <a:buChar char="❑"/>
            </a:pPr>
            <a:endParaRPr lang="en-US" dirty="0"/>
          </a:p>
          <a:p>
            <a:pPr marL="800100" lvl="1" indent="-342900" algn="just">
              <a:spcBef>
                <a:spcPts val="0"/>
              </a:spcBef>
              <a:buClr>
                <a:srgbClr val="FF0000"/>
              </a:buClr>
              <a:buSzPts val="1920"/>
              <a:buFont typeface="Noto Sans Symbols"/>
              <a:buChar char="❑"/>
            </a:pPr>
            <a:r>
              <a:rPr lang="en-US" dirty="0" smtClean="0"/>
              <a:t>Used to multiply two </a:t>
            </a:r>
            <a:r>
              <a:rPr lang="en-US" dirty="0"/>
              <a:t>operands</a:t>
            </a:r>
            <a:endParaRPr lang="en-US" dirty="0" smtClean="0"/>
          </a:p>
          <a:p>
            <a:pPr marL="800100" lvl="1" indent="-342900" algn="just">
              <a:spcBef>
                <a:spcPts val="0"/>
              </a:spcBef>
              <a:buClr>
                <a:srgbClr val="FF0000"/>
              </a:buClr>
              <a:buSzPts val="1920"/>
              <a:buFont typeface="Noto Sans Symbols"/>
              <a:buChar char="❑"/>
            </a:pPr>
            <a:endParaRPr lang="en-US" dirty="0"/>
          </a:p>
          <a:p>
            <a:pPr marL="457200" lvl="1" indent="0" algn="just">
              <a:spcBef>
                <a:spcPts val="0"/>
              </a:spcBef>
              <a:buClr>
                <a:srgbClr val="FF0000"/>
              </a:buClr>
              <a:buSzPts val="1920"/>
              <a:buNone/>
            </a:pPr>
            <a:endParaRPr lang="en-US" dirty="0"/>
          </a:p>
          <a:p>
            <a:pPr marL="457200" lvl="1" indent="0" algn="just">
              <a:spcBef>
                <a:spcPts val="0"/>
              </a:spcBef>
              <a:buClr>
                <a:srgbClr val="FF0000"/>
              </a:buClr>
              <a:buSzPts val="1920"/>
              <a:buNone/>
            </a:pPr>
            <a:r>
              <a:rPr lang="en-US" dirty="0" smtClean="0"/>
              <a:t>	Ex. 5 * 23</a:t>
            </a:r>
          </a:p>
          <a:p>
            <a:pPr marL="800100" lvl="1" indent="-342900" algn="just">
              <a:spcBef>
                <a:spcPts val="0"/>
              </a:spcBef>
              <a:buClr>
                <a:srgbClr val="FF0000"/>
              </a:buClr>
              <a:buSzPts val="1920"/>
              <a:buFont typeface="Noto Sans Symbols"/>
              <a:buChar char="❑"/>
            </a:pPr>
            <a:endParaRPr lang="en-US" dirty="0"/>
          </a:p>
          <a:p>
            <a:pPr marL="800100" lvl="1" indent="-342900" algn="just">
              <a:spcBef>
                <a:spcPts val="0"/>
              </a:spcBef>
              <a:buClr>
                <a:srgbClr val="FF0000"/>
              </a:buClr>
              <a:buSzPts val="1920"/>
              <a:buFont typeface="Noto Sans Symbols"/>
              <a:buChar char="❑"/>
            </a:pPr>
            <a:endParaRPr dirty="0"/>
          </a:p>
        </p:txBody>
      </p:sp>
    </p:spTree>
    <p:extLst>
      <p:ext uri="{BB962C8B-B14F-4D97-AF65-F5344CB8AC3E}">
        <p14:creationId xmlns:p14="http://schemas.microsoft.com/office/powerpoint/2010/main" val="14348725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dirty="0" smtClean="0"/>
              <a:t>Division(/)</a:t>
            </a:r>
          </a:p>
          <a:p>
            <a:pPr marL="342900" lvl="0" indent="-342900" algn="just">
              <a:spcBef>
                <a:spcPts val="0"/>
              </a:spcBef>
              <a:buClr>
                <a:srgbClr val="FF0000"/>
              </a:buClr>
              <a:buSzPts val="1920"/>
              <a:buFont typeface="Noto Sans Symbols"/>
              <a:buChar char="❑"/>
            </a:pPr>
            <a:endParaRPr lang="en-US" b="0" dirty="0" smtClean="0"/>
          </a:p>
          <a:p>
            <a:pPr marL="800100" lvl="1" indent="-342900" algn="just">
              <a:spcBef>
                <a:spcPts val="0"/>
              </a:spcBef>
              <a:buClr>
                <a:srgbClr val="FF0000"/>
              </a:buClr>
              <a:buSzPts val="1920"/>
              <a:buFont typeface="Noto Sans Symbols"/>
              <a:buChar char="❑"/>
            </a:pPr>
            <a:r>
              <a:rPr lang="en-US" dirty="0" smtClean="0"/>
              <a:t>It is a binary operator</a:t>
            </a:r>
          </a:p>
          <a:p>
            <a:pPr marL="800100" lvl="1" indent="-342900" algn="just">
              <a:spcBef>
                <a:spcPts val="0"/>
              </a:spcBef>
              <a:buClr>
                <a:srgbClr val="FF0000"/>
              </a:buClr>
              <a:buSzPts val="1920"/>
              <a:buFont typeface="Noto Sans Symbols"/>
              <a:buChar char="❑"/>
            </a:pPr>
            <a:endParaRPr lang="en-US" dirty="0"/>
          </a:p>
          <a:p>
            <a:pPr marL="800100" lvl="1" indent="-342900" algn="just">
              <a:spcBef>
                <a:spcPts val="0"/>
              </a:spcBef>
              <a:buClr>
                <a:srgbClr val="FF0000"/>
              </a:buClr>
              <a:buSzPts val="1920"/>
              <a:buFont typeface="Noto Sans Symbols"/>
              <a:buChar char="❑"/>
            </a:pPr>
            <a:r>
              <a:rPr lang="en-US" dirty="0" smtClean="0"/>
              <a:t>Used to divide the first operand by the second operand</a:t>
            </a:r>
          </a:p>
          <a:p>
            <a:pPr marL="800100" lvl="1" indent="-342900" algn="just">
              <a:spcBef>
                <a:spcPts val="0"/>
              </a:spcBef>
              <a:buClr>
                <a:srgbClr val="FF0000"/>
              </a:buClr>
              <a:buSzPts val="1920"/>
              <a:buFont typeface="Noto Sans Symbols"/>
              <a:buChar char="❑"/>
            </a:pPr>
            <a:endParaRPr lang="en-US" dirty="0"/>
          </a:p>
          <a:p>
            <a:pPr marL="457200" lvl="1" indent="0" algn="just">
              <a:spcBef>
                <a:spcPts val="0"/>
              </a:spcBef>
              <a:buClr>
                <a:srgbClr val="FF0000"/>
              </a:buClr>
              <a:buSzPts val="1920"/>
              <a:buNone/>
            </a:pPr>
            <a:endParaRPr lang="en-US" dirty="0"/>
          </a:p>
          <a:p>
            <a:pPr marL="457200" lvl="1" indent="0" algn="just">
              <a:spcBef>
                <a:spcPts val="0"/>
              </a:spcBef>
              <a:buClr>
                <a:srgbClr val="FF0000"/>
              </a:buClr>
              <a:buSzPts val="1920"/>
              <a:buNone/>
            </a:pPr>
            <a:r>
              <a:rPr lang="en-US" dirty="0" smtClean="0"/>
              <a:t>	Ex. 23 / 4</a:t>
            </a:r>
          </a:p>
          <a:p>
            <a:pPr marL="800100" lvl="1" indent="-342900" algn="just">
              <a:spcBef>
                <a:spcPts val="0"/>
              </a:spcBef>
              <a:buClr>
                <a:srgbClr val="FF0000"/>
              </a:buClr>
              <a:buSzPts val="1920"/>
              <a:buFont typeface="Noto Sans Symbols"/>
              <a:buChar char="❑"/>
            </a:pPr>
            <a:endParaRPr lang="en-US" dirty="0"/>
          </a:p>
          <a:p>
            <a:pPr marL="800100" lvl="1" indent="-342900" algn="just">
              <a:spcBef>
                <a:spcPts val="0"/>
              </a:spcBef>
              <a:buClr>
                <a:srgbClr val="FF0000"/>
              </a:buClr>
              <a:buSzPts val="1920"/>
              <a:buFont typeface="Noto Sans Symbols"/>
              <a:buChar char="❑"/>
            </a:pPr>
            <a:endParaRPr dirty="0"/>
          </a:p>
        </p:txBody>
      </p:sp>
    </p:spTree>
    <p:extLst>
      <p:ext uri="{BB962C8B-B14F-4D97-AF65-F5344CB8AC3E}">
        <p14:creationId xmlns:p14="http://schemas.microsoft.com/office/powerpoint/2010/main" val="14774607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dirty="0" smtClean="0"/>
              <a:t>Floor Division(//)</a:t>
            </a:r>
          </a:p>
          <a:p>
            <a:pPr marL="342900" lvl="0" indent="-342900" algn="just">
              <a:spcBef>
                <a:spcPts val="0"/>
              </a:spcBef>
              <a:buClr>
                <a:srgbClr val="FF0000"/>
              </a:buClr>
              <a:buSzPts val="1920"/>
              <a:buFont typeface="Noto Sans Symbols"/>
              <a:buChar char="❑"/>
            </a:pPr>
            <a:endParaRPr lang="en-US" b="0" dirty="0" smtClean="0"/>
          </a:p>
          <a:p>
            <a:pPr marL="800100" lvl="1" indent="-342900" algn="just">
              <a:spcBef>
                <a:spcPts val="0"/>
              </a:spcBef>
              <a:buClr>
                <a:srgbClr val="FF0000"/>
              </a:buClr>
              <a:buSzPts val="1920"/>
              <a:buFont typeface="Noto Sans Symbols"/>
              <a:buChar char="❑"/>
            </a:pPr>
            <a:r>
              <a:rPr lang="en-US" dirty="0" smtClean="0"/>
              <a:t>It is a binary operator</a:t>
            </a:r>
          </a:p>
          <a:p>
            <a:pPr marL="800100" lvl="1" indent="-342900" algn="just">
              <a:spcBef>
                <a:spcPts val="0"/>
              </a:spcBef>
              <a:buClr>
                <a:srgbClr val="FF0000"/>
              </a:buClr>
              <a:buSzPts val="1920"/>
              <a:buFont typeface="Noto Sans Symbols"/>
              <a:buChar char="❑"/>
            </a:pPr>
            <a:endParaRPr lang="en-US" dirty="0"/>
          </a:p>
          <a:p>
            <a:pPr marL="800100" lvl="1" indent="-342900" algn="just">
              <a:spcBef>
                <a:spcPts val="0"/>
              </a:spcBef>
              <a:buClr>
                <a:srgbClr val="FF0000"/>
              </a:buClr>
              <a:buSzPts val="1920"/>
              <a:buFont typeface="Noto Sans Symbols"/>
              <a:buChar char="❑"/>
            </a:pPr>
            <a:r>
              <a:rPr lang="en-US" dirty="0" smtClean="0"/>
              <a:t>Used to divide the first operand by the second operand but the </a:t>
            </a:r>
            <a:r>
              <a:rPr lang="en-US" b="1" dirty="0" smtClean="0"/>
              <a:t>result is always an integer value</a:t>
            </a:r>
          </a:p>
          <a:p>
            <a:pPr marL="800100" lvl="1" indent="-342900" algn="just">
              <a:spcBef>
                <a:spcPts val="0"/>
              </a:spcBef>
              <a:buClr>
                <a:srgbClr val="FF0000"/>
              </a:buClr>
              <a:buSzPts val="1920"/>
              <a:buFont typeface="Noto Sans Symbols"/>
              <a:buChar char="❑"/>
            </a:pPr>
            <a:endParaRPr lang="en-US" dirty="0"/>
          </a:p>
          <a:p>
            <a:pPr marL="457200" lvl="1" indent="0" algn="just">
              <a:spcBef>
                <a:spcPts val="0"/>
              </a:spcBef>
              <a:buClr>
                <a:srgbClr val="FF0000"/>
              </a:buClr>
              <a:buSzPts val="1920"/>
              <a:buNone/>
            </a:pPr>
            <a:endParaRPr lang="en-US" dirty="0"/>
          </a:p>
          <a:p>
            <a:pPr marL="457200" lvl="1" indent="0" algn="just">
              <a:spcBef>
                <a:spcPts val="0"/>
              </a:spcBef>
              <a:buClr>
                <a:srgbClr val="FF0000"/>
              </a:buClr>
              <a:buSzPts val="1920"/>
              <a:buNone/>
            </a:pPr>
            <a:r>
              <a:rPr lang="en-US" dirty="0" smtClean="0"/>
              <a:t>	Ex. 23 / 4</a:t>
            </a:r>
          </a:p>
          <a:p>
            <a:pPr marL="800100" lvl="1" indent="-342900" algn="just">
              <a:spcBef>
                <a:spcPts val="0"/>
              </a:spcBef>
              <a:buClr>
                <a:srgbClr val="FF0000"/>
              </a:buClr>
              <a:buSzPts val="1920"/>
              <a:buFont typeface="Noto Sans Symbols"/>
              <a:buChar char="❑"/>
            </a:pPr>
            <a:endParaRPr lang="en-US" dirty="0"/>
          </a:p>
          <a:p>
            <a:pPr marL="800100" lvl="1" indent="-342900" algn="just">
              <a:spcBef>
                <a:spcPts val="0"/>
              </a:spcBef>
              <a:buClr>
                <a:srgbClr val="FF0000"/>
              </a:buClr>
              <a:buSzPts val="1920"/>
              <a:buFont typeface="Noto Sans Symbols"/>
              <a:buChar char="❑"/>
            </a:pPr>
            <a:endParaRPr dirty="0"/>
          </a:p>
        </p:txBody>
      </p:sp>
    </p:spTree>
    <p:extLst>
      <p:ext uri="{BB962C8B-B14F-4D97-AF65-F5344CB8AC3E}">
        <p14:creationId xmlns:p14="http://schemas.microsoft.com/office/powerpoint/2010/main" val="23852303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dirty="0" smtClean="0"/>
              <a:t>Modulus(%)</a:t>
            </a:r>
          </a:p>
          <a:p>
            <a:pPr marL="342900" lvl="0" indent="-342900" algn="just">
              <a:spcBef>
                <a:spcPts val="0"/>
              </a:spcBef>
              <a:buClr>
                <a:srgbClr val="FF0000"/>
              </a:buClr>
              <a:buSzPts val="1920"/>
              <a:buFont typeface="Noto Sans Symbols"/>
              <a:buChar char="❑"/>
            </a:pPr>
            <a:endParaRPr lang="en-US" b="0" dirty="0" smtClean="0"/>
          </a:p>
          <a:p>
            <a:pPr marL="800100" lvl="1" indent="-342900" algn="just">
              <a:spcBef>
                <a:spcPts val="0"/>
              </a:spcBef>
              <a:buClr>
                <a:srgbClr val="FF0000"/>
              </a:buClr>
              <a:buSzPts val="1920"/>
              <a:buFont typeface="Noto Sans Symbols"/>
              <a:buChar char="❑"/>
            </a:pPr>
            <a:r>
              <a:rPr lang="en-US" dirty="0" smtClean="0"/>
              <a:t>It is a binary operator</a:t>
            </a:r>
          </a:p>
          <a:p>
            <a:pPr marL="800100" lvl="1" indent="-342900" algn="just">
              <a:spcBef>
                <a:spcPts val="0"/>
              </a:spcBef>
              <a:buClr>
                <a:srgbClr val="FF0000"/>
              </a:buClr>
              <a:buSzPts val="1920"/>
              <a:buFont typeface="Noto Sans Symbols"/>
              <a:buChar char="❑"/>
            </a:pPr>
            <a:endParaRPr lang="en-US" dirty="0"/>
          </a:p>
          <a:p>
            <a:pPr marL="800100" lvl="1" indent="-342900" algn="just">
              <a:spcBef>
                <a:spcPts val="0"/>
              </a:spcBef>
              <a:buClr>
                <a:srgbClr val="FF0000"/>
              </a:buClr>
              <a:buSzPts val="1920"/>
              <a:buFont typeface="Noto Sans Symbols"/>
              <a:buChar char="❑"/>
            </a:pPr>
            <a:r>
              <a:rPr lang="en-US" dirty="0" smtClean="0"/>
              <a:t>Performs the division but it </a:t>
            </a:r>
            <a:r>
              <a:rPr lang="en-US" b="1" dirty="0" smtClean="0"/>
              <a:t>returns the remainder as a result</a:t>
            </a:r>
          </a:p>
          <a:p>
            <a:pPr marL="800100" lvl="1" indent="-342900" algn="just">
              <a:spcBef>
                <a:spcPts val="0"/>
              </a:spcBef>
              <a:buClr>
                <a:srgbClr val="FF0000"/>
              </a:buClr>
              <a:buSzPts val="1920"/>
              <a:buFont typeface="Noto Sans Symbols"/>
              <a:buChar char="❑"/>
            </a:pPr>
            <a:endParaRPr lang="en-US" dirty="0"/>
          </a:p>
          <a:p>
            <a:pPr marL="457200" lvl="1" indent="0" algn="just">
              <a:spcBef>
                <a:spcPts val="0"/>
              </a:spcBef>
              <a:buClr>
                <a:srgbClr val="FF0000"/>
              </a:buClr>
              <a:buSzPts val="1920"/>
              <a:buNone/>
            </a:pPr>
            <a:endParaRPr lang="en-US" dirty="0"/>
          </a:p>
          <a:p>
            <a:pPr marL="457200" lvl="1" indent="0" algn="just">
              <a:spcBef>
                <a:spcPts val="0"/>
              </a:spcBef>
              <a:buClr>
                <a:srgbClr val="FF0000"/>
              </a:buClr>
              <a:buSzPts val="1920"/>
              <a:buNone/>
            </a:pPr>
            <a:r>
              <a:rPr lang="en-US" dirty="0" smtClean="0"/>
              <a:t>	Ex. 23 % 4</a:t>
            </a:r>
          </a:p>
          <a:p>
            <a:pPr marL="800100" lvl="1" indent="-342900" algn="just">
              <a:spcBef>
                <a:spcPts val="0"/>
              </a:spcBef>
              <a:buClr>
                <a:srgbClr val="FF0000"/>
              </a:buClr>
              <a:buSzPts val="1920"/>
              <a:buFont typeface="Noto Sans Symbols"/>
              <a:buChar char="❑"/>
            </a:pPr>
            <a:endParaRPr lang="en-US" dirty="0"/>
          </a:p>
          <a:p>
            <a:pPr marL="800100" lvl="1" indent="-342900" algn="just">
              <a:spcBef>
                <a:spcPts val="0"/>
              </a:spcBef>
              <a:buClr>
                <a:srgbClr val="FF0000"/>
              </a:buClr>
              <a:buSzPts val="1920"/>
              <a:buFont typeface="Noto Sans Symbols"/>
              <a:buChar char="❑"/>
            </a:pPr>
            <a:endParaRPr dirty="0"/>
          </a:p>
        </p:txBody>
      </p:sp>
    </p:spTree>
    <p:extLst>
      <p:ext uri="{BB962C8B-B14F-4D97-AF65-F5344CB8AC3E}">
        <p14:creationId xmlns:p14="http://schemas.microsoft.com/office/powerpoint/2010/main" val="327349770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dirty="0" smtClean="0"/>
              <a:t>Power(**)</a:t>
            </a:r>
          </a:p>
          <a:p>
            <a:pPr marL="342900" lvl="0" indent="-342900" algn="just">
              <a:spcBef>
                <a:spcPts val="0"/>
              </a:spcBef>
              <a:buClr>
                <a:srgbClr val="FF0000"/>
              </a:buClr>
              <a:buSzPts val="1920"/>
              <a:buFont typeface="Noto Sans Symbols"/>
              <a:buChar char="❑"/>
            </a:pPr>
            <a:endParaRPr lang="en-US" b="0" dirty="0" smtClean="0"/>
          </a:p>
          <a:p>
            <a:pPr marL="800100" lvl="1" indent="-342900" algn="just">
              <a:spcBef>
                <a:spcPts val="0"/>
              </a:spcBef>
              <a:buClr>
                <a:srgbClr val="FF0000"/>
              </a:buClr>
              <a:buSzPts val="1920"/>
              <a:buFont typeface="Noto Sans Symbols"/>
              <a:buChar char="❑"/>
            </a:pPr>
            <a:r>
              <a:rPr lang="en-US" dirty="0" smtClean="0"/>
              <a:t>It is a binary operator</a:t>
            </a:r>
          </a:p>
          <a:p>
            <a:pPr marL="800100" lvl="1" indent="-342900" algn="just">
              <a:spcBef>
                <a:spcPts val="0"/>
              </a:spcBef>
              <a:buClr>
                <a:srgbClr val="FF0000"/>
              </a:buClr>
              <a:buSzPts val="1920"/>
              <a:buFont typeface="Noto Sans Symbols"/>
              <a:buChar char="❑"/>
            </a:pPr>
            <a:endParaRPr lang="en-US" dirty="0"/>
          </a:p>
          <a:p>
            <a:pPr marL="800100" lvl="1" indent="-342900" algn="just">
              <a:spcBef>
                <a:spcPts val="0"/>
              </a:spcBef>
              <a:buClr>
                <a:srgbClr val="FF0000"/>
              </a:buClr>
              <a:buSzPts val="1920"/>
              <a:buFont typeface="Noto Sans Symbols"/>
              <a:buChar char="❑"/>
            </a:pPr>
            <a:r>
              <a:rPr lang="en-US" dirty="0" smtClean="0"/>
              <a:t>Calculates the </a:t>
            </a:r>
            <a:r>
              <a:rPr lang="en-US" dirty="0"/>
              <a:t>first operand </a:t>
            </a:r>
            <a:r>
              <a:rPr lang="en-US" dirty="0" smtClean="0"/>
              <a:t>raised to the power </a:t>
            </a:r>
            <a:r>
              <a:rPr lang="en-US" dirty="0"/>
              <a:t>second operand</a:t>
            </a:r>
          </a:p>
          <a:p>
            <a:pPr marL="457200" lvl="1" indent="0" algn="just">
              <a:spcBef>
                <a:spcPts val="0"/>
              </a:spcBef>
              <a:buClr>
                <a:srgbClr val="FF0000"/>
              </a:buClr>
              <a:buSzPts val="1920"/>
              <a:buNone/>
            </a:pPr>
            <a:endParaRPr lang="en-US" dirty="0"/>
          </a:p>
          <a:p>
            <a:pPr marL="457200" lvl="1" indent="0" algn="just">
              <a:spcBef>
                <a:spcPts val="0"/>
              </a:spcBef>
              <a:buClr>
                <a:srgbClr val="FF0000"/>
              </a:buClr>
              <a:buSzPts val="1920"/>
              <a:buNone/>
            </a:pPr>
            <a:r>
              <a:rPr lang="en-US" dirty="0" smtClean="0"/>
              <a:t>	Ex. 5 ** 3</a:t>
            </a:r>
          </a:p>
          <a:p>
            <a:pPr marL="800100" lvl="1" indent="-342900" algn="just">
              <a:spcBef>
                <a:spcPts val="0"/>
              </a:spcBef>
              <a:buClr>
                <a:srgbClr val="FF0000"/>
              </a:buClr>
              <a:buSzPts val="1920"/>
              <a:buFont typeface="Noto Sans Symbols"/>
              <a:buChar char="❑"/>
            </a:pPr>
            <a:endParaRPr lang="en-US" dirty="0"/>
          </a:p>
          <a:p>
            <a:pPr marL="800100" lvl="1" indent="-342900" algn="just">
              <a:spcBef>
                <a:spcPts val="0"/>
              </a:spcBef>
              <a:buClr>
                <a:srgbClr val="FF0000"/>
              </a:buClr>
              <a:buSzPts val="1920"/>
              <a:buFont typeface="Noto Sans Symbols"/>
              <a:buChar char="❑"/>
            </a:pPr>
            <a:endParaRPr dirty="0"/>
          </a:p>
        </p:txBody>
      </p:sp>
    </p:spTree>
    <p:extLst>
      <p:ext uri="{BB962C8B-B14F-4D97-AF65-F5344CB8AC3E}">
        <p14:creationId xmlns:p14="http://schemas.microsoft.com/office/powerpoint/2010/main" val="167955816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r>
              <a:rPr lang="en-US" dirty="0" smtClean="0"/>
              <a:t>Relational / Comparison Operators</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b="0" dirty="0" smtClean="0"/>
              <a:t>Used to compare two operands, returns either </a:t>
            </a:r>
            <a:r>
              <a:rPr lang="en-US" dirty="0" smtClean="0"/>
              <a:t>True or False</a:t>
            </a:r>
          </a:p>
          <a:p>
            <a:pPr marL="342900" lvl="0" indent="-342900" algn="just">
              <a:spcBef>
                <a:spcPts val="0"/>
              </a:spcBef>
              <a:buClr>
                <a:srgbClr val="FF0000"/>
              </a:buClr>
              <a:buSzPts val="1920"/>
              <a:buFont typeface="Noto Sans Symbols"/>
              <a:buChar char="❑"/>
            </a:pPr>
            <a:endParaRPr lang="en-US" dirty="0" smtClean="0"/>
          </a:p>
          <a:p>
            <a:pPr marL="342900" lvl="0" indent="-342900" algn="just">
              <a:spcBef>
                <a:spcPts val="0"/>
              </a:spcBef>
              <a:buClr>
                <a:srgbClr val="FF0000"/>
              </a:buClr>
              <a:buSzPts val="1920"/>
              <a:buFont typeface="Noto Sans Symbols"/>
              <a:buChar char="❑"/>
            </a:pPr>
            <a:r>
              <a:rPr lang="en-US" b="0" dirty="0" smtClean="0"/>
              <a:t>List of Relational Operators:</a:t>
            </a:r>
          </a:p>
          <a:p>
            <a:pPr marL="800100" lvl="1" indent="-342900" algn="just">
              <a:spcBef>
                <a:spcPts val="0"/>
              </a:spcBef>
              <a:buClr>
                <a:srgbClr val="FF0000"/>
              </a:buClr>
              <a:buSzPts val="1920"/>
              <a:buFont typeface="Noto Sans Symbols"/>
              <a:buChar char="❑"/>
            </a:pPr>
            <a:r>
              <a:rPr lang="en-US" dirty="0" smtClean="0"/>
              <a:t>Greater than (</a:t>
            </a:r>
            <a:r>
              <a:rPr lang="en-US" b="1" dirty="0" smtClean="0"/>
              <a:t>&gt;</a:t>
            </a:r>
            <a:r>
              <a:rPr lang="en-US" dirty="0" smtClean="0"/>
              <a:t>)</a:t>
            </a:r>
          </a:p>
          <a:p>
            <a:pPr marL="800100" lvl="1" indent="-342900" algn="just">
              <a:spcBef>
                <a:spcPts val="0"/>
              </a:spcBef>
              <a:buClr>
                <a:srgbClr val="FF0000"/>
              </a:buClr>
              <a:buSzPts val="1920"/>
              <a:buFont typeface="Noto Sans Symbols"/>
              <a:buChar char="❑"/>
            </a:pPr>
            <a:r>
              <a:rPr lang="en-US" dirty="0" smtClean="0"/>
              <a:t>Less than (</a:t>
            </a:r>
            <a:r>
              <a:rPr lang="en-US" b="1" dirty="0" smtClean="0"/>
              <a:t>&lt;</a:t>
            </a:r>
            <a:r>
              <a:rPr lang="en-US" dirty="0" smtClean="0"/>
              <a:t>)</a:t>
            </a:r>
          </a:p>
          <a:p>
            <a:pPr marL="800100" lvl="1" indent="-342900" algn="just">
              <a:spcBef>
                <a:spcPts val="0"/>
              </a:spcBef>
              <a:buClr>
                <a:srgbClr val="FF0000"/>
              </a:buClr>
              <a:buSzPts val="1920"/>
              <a:buFont typeface="Noto Sans Symbols"/>
              <a:buChar char="❑"/>
            </a:pPr>
            <a:r>
              <a:rPr lang="en-US" dirty="0" smtClean="0"/>
              <a:t>Equal to (</a:t>
            </a:r>
            <a:r>
              <a:rPr lang="en-US" b="1" dirty="0" smtClean="0"/>
              <a:t>==</a:t>
            </a:r>
            <a:r>
              <a:rPr lang="en-US" dirty="0" smtClean="0"/>
              <a:t>)</a:t>
            </a:r>
          </a:p>
          <a:p>
            <a:pPr marL="800100" lvl="1" indent="-342900" algn="just">
              <a:spcBef>
                <a:spcPts val="0"/>
              </a:spcBef>
              <a:buClr>
                <a:srgbClr val="FF0000"/>
              </a:buClr>
              <a:buSzPts val="1920"/>
              <a:buFont typeface="Noto Sans Symbols"/>
              <a:buChar char="❑"/>
            </a:pPr>
            <a:r>
              <a:rPr lang="en-US" dirty="0"/>
              <a:t>Greater </a:t>
            </a:r>
            <a:r>
              <a:rPr lang="en-US" dirty="0" smtClean="0"/>
              <a:t>than or Equal to (</a:t>
            </a:r>
            <a:r>
              <a:rPr lang="en-US" b="1" dirty="0" smtClean="0"/>
              <a:t>&gt;=</a:t>
            </a:r>
            <a:r>
              <a:rPr lang="en-US" dirty="0" smtClean="0"/>
              <a:t>)</a:t>
            </a:r>
            <a:endParaRPr lang="en-US" dirty="0"/>
          </a:p>
          <a:p>
            <a:pPr marL="800100" lvl="1" indent="-342900" algn="just">
              <a:spcBef>
                <a:spcPts val="0"/>
              </a:spcBef>
              <a:buClr>
                <a:srgbClr val="FF0000"/>
              </a:buClr>
              <a:buSzPts val="1920"/>
              <a:buFont typeface="Noto Sans Symbols"/>
              <a:buChar char="❑"/>
            </a:pPr>
            <a:r>
              <a:rPr lang="en-US" dirty="0"/>
              <a:t>Less </a:t>
            </a:r>
            <a:r>
              <a:rPr lang="en-US" dirty="0" smtClean="0"/>
              <a:t>than or Equal to (</a:t>
            </a:r>
            <a:r>
              <a:rPr lang="en-US" b="1" dirty="0" smtClean="0"/>
              <a:t>&lt;=</a:t>
            </a:r>
            <a:r>
              <a:rPr lang="en-US" dirty="0" smtClean="0"/>
              <a:t>)</a:t>
            </a:r>
          </a:p>
          <a:p>
            <a:pPr marL="800100" lvl="1" indent="-342900" algn="just">
              <a:spcBef>
                <a:spcPts val="0"/>
              </a:spcBef>
              <a:buClr>
                <a:srgbClr val="FF0000"/>
              </a:buClr>
              <a:buSzPts val="1920"/>
              <a:buFont typeface="Noto Sans Symbols"/>
              <a:buChar char="❑"/>
            </a:pPr>
            <a:r>
              <a:rPr lang="en-US" dirty="0" smtClean="0"/>
              <a:t>Not Equal to (</a:t>
            </a:r>
            <a:r>
              <a:rPr lang="en-US" b="1" dirty="0" smtClean="0"/>
              <a:t>!=</a:t>
            </a:r>
            <a:r>
              <a:rPr lang="en-US" dirty="0" smtClean="0"/>
              <a:t>)</a:t>
            </a:r>
            <a:endParaRPr lang="en-US" dirty="0"/>
          </a:p>
          <a:p>
            <a:pPr marL="800100" lvl="1" indent="-342900" algn="just">
              <a:spcBef>
                <a:spcPts val="0"/>
              </a:spcBef>
              <a:buClr>
                <a:srgbClr val="FF0000"/>
              </a:buClr>
              <a:buSzPts val="1920"/>
              <a:buFont typeface="Noto Sans Symbols"/>
              <a:buChar char="❑"/>
            </a:pPr>
            <a:endParaRPr lang="en-US" dirty="0" smtClean="0"/>
          </a:p>
          <a:p>
            <a:pPr marL="800100" lvl="1" indent="-342900" algn="just">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spTree>
    <p:extLst>
      <p:ext uri="{BB962C8B-B14F-4D97-AF65-F5344CB8AC3E}">
        <p14:creationId xmlns:p14="http://schemas.microsoft.com/office/powerpoint/2010/main" val="30271449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pPr marL="0" lvl="0" indent="0" rtl="0">
              <a:lnSpc>
                <a:spcPct val="90000"/>
              </a:lnSpc>
              <a:spcBef>
                <a:spcPts val="0"/>
              </a:spcBef>
              <a:spcAft>
                <a:spcPts val="0"/>
              </a:spcAft>
              <a:buClr>
                <a:srgbClr val="002060"/>
              </a:buClr>
              <a:buSzPts val="3600"/>
              <a:buFont typeface="Times New Roman"/>
              <a:buNone/>
            </a:pP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b="0" dirty="0" smtClean="0"/>
              <a:t>High-level </a:t>
            </a:r>
            <a:r>
              <a:rPr lang="en-US" b="0" dirty="0"/>
              <a:t>programming</a:t>
            </a:r>
            <a:endParaRPr lang="en-US" b="0" dirty="0" smtClean="0"/>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2" name="Picture 1"/>
          <p:cNvPicPr>
            <a:picLocks noChangeAspect="1"/>
          </p:cNvPicPr>
          <p:nvPr/>
        </p:nvPicPr>
        <p:blipFill>
          <a:blip r:embed="rId3"/>
          <a:stretch>
            <a:fillRect/>
          </a:stretch>
        </p:blipFill>
        <p:spPr>
          <a:xfrm>
            <a:off x="1595364" y="2591262"/>
            <a:ext cx="9135750" cy="2219635"/>
          </a:xfrm>
          <a:prstGeom prst="rect">
            <a:avLst/>
          </a:prstGeom>
        </p:spPr>
      </p:pic>
    </p:spTree>
    <p:extLst>
      <p:ext uri="{BB962C8B-B14F-4D97-AF65-F5344CB8AC3E}">
        <p14:creationId xmlns:p14="http://schemas.microsoft.com/office/powerpoint/2010/main" val="592633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dirty="0" smtClean="0"/>
              <a:t>Greater than(&gt;)</a:t>
            </a:r>
          </a:p>
          <a:p>
            <a:pPr marL="342900" lvl="0" indent="-342900" algn="just">
              <a:spcBef>
                <a:spcPts val="0"/>
              </a:spcBef>
              <a:buClr>
                <a:srgbClr val="FF0000"/>
              </a:buClr>
              <a:buSzPts val="1920"/>
              <a:buFont typeface="Noto Sans Symbols"/>
              <a:buChar char="❑"/>
            </a:pPr>
            <a:endParaRPr lang="en-US" b="0" dirty="0" smtClean="0"/>
          </a:p>
          <a:p>
            <a:pPr marL="800100" lvl="1" indent="-342900" algn="just">
              <a:spcBef>
                <a:spcPts val="0"/>
              </a:spcBef>
              <a:buClr>
                <a:srgbClr val="FF0000"/>
              </a:buClr>
              <a:buSzPts val="1920"/>
              <a:buFont typeface="Noto Sans Symbols"/>
              <a:buChar char="❑"/>
            </a:pPr>
            <a:r>
              <a:rPr lang="en-US" dirty="0" smtClean="0"/>
              <a:t>Returns True if left operand is greater than the right operand </a:t>
            </a:r>
            <a:r>
              <a:rPr lang="en-US" dirty="0"/>
              <a:t>otherwise False</a:t>
            </a:r>
            <a:endParaRPr lang="en-US" dirty="0" smtClean="0"/>
          </a:p>
          <a:p>
            <a:pPr marL="457200" lvl="1" indent="0" algn="just">
              <a:spcBef>
                <a:spcPts val="0"/>
              </a:spcBef>
              <a:buClr>
                <a:srgbClr val="FF0000"/>
              </a:buClr>
              <a:buSzPts val="1920"/>
              <a:buNone/>
            </a:pPr>
            <a:endParaRPr lang="en-US" dirty="0"/>
          </a:p>
          <a:p>
            <a:pPr marL="457200" lvl="1" indent="0" algn="just">
              <a:spcBef>
                <a:spcPts val="0"/>
              </a:spcBef>
              <a:buClr>
                <a:srgbClr val="FF0000"/>
              </a:buClr>
              <a:buSzPts val="1920"/>
              <a:buNone/>
            </a:pPr>
            <a:r>
              <a:rPr lang="en-US" dirty="0" smtClean="0"/>
              <a:t>	Ex. 5 &gt; 3</a:t>
            </a:r>
          </a:p>
          <a:p>
            <a:pPr marL="800100" lvl="1" indent="-342900" algn="just">
              <a:spcBef>
                <a:spcPts val="0"/>
              </a:spcBef>
              <a:buClr>
                <a:srgbClr val="FF0000"/>
              </a:buClr>
              <a:buSzPts val="1920"/>
              <a:buFont typeface="Noto Sans Symbols"/>
              <a:buChar char="❑"/>
            </a:pPr>
            <a:endParaRPr lang="en-US" dirty="0"/>
          </a:p>
          <a:p>
            <a:pPr marL="342900" lvl="0" indent="-342900" algn="just">
              <a:spcBef>
                <a:spcPts val="0"/>
              </a:spcBef>
              <a:buClr>
                <a:srgbClr val="FF0000"/>
              </a:buClr>
              <a:buSzPts val="1920"/>
              <a:buFont typeface="Noto Sans Symbols"/>
              <a:buChar char="❑"/>
            </a:pPr>
            <a:r>
              <a:rPr lang="en-US" dirty="0" smtClean="0"/>
              <a:t>Less than(&lt;)</a:t>
            </a:r>
            <a:endParaRPr lang="en-US" dirty="0"/>
          </a:p>
          <a:p>
            <a:pPr marL="342900" lvl="0" indent="-342900" algn="just">
              <a:spcBef>
                <a:spcPts val="0"/>
              </a:spcBef>
              <a:buClr>
                <a:srgbClr val="FF0000"/>
              </a:buClr>
              <a:buSzPts val="1920"/>
              <a:buFont typeface="Noto Sans Symbols"/>
              <a:buChar char="❑"/>
            </a:pPr>
            <a:endParaRPr lang="en-US" b="0" dirty="0"/>
          </a:p>
          <a:p>
            <a:pPr marL="800100" lvl="1" indent="-342900" algn="just">
              <a:spcBef>
                <a:spcPts val="0"/>
              </a:spcBef>
              <a:buClr>
                <a:srgbClr val="FF0000"/>
              </a:buClr>
              <a:buSzPts val="1920"/>
              <a:buFont typeface="Noto Sans Symbols"/>
              <a:buChar char="❑"/>
            </a:pPr>
            <a:r>
              <a:rPr lang="en-US" dirty="0"/>
              <a:t>Returns True if left operand is </a:t>
            </a:r>
            <a:r>
              <a:rPr lang="en-US" dirty="0" smtClean="0"/>
              <a:t>less than </a:t>
            </a:r>
            <a:r>
              <a:rPr lang="en-US" dirty="0"/>
              <a:t>the right </a:t>
            </a:r>
            <a:r>
              <a:rPr lang="en-US" dirty="0" smtClean="0"/>
              <a:t>operand otherwise False</a:t>
            </a:r>
            <a:endParaRPr lang="en-US" dirty="0"/>
          </a:p>
          <a:p>
            <a:pPr marL="457200" lvl="1" indent="0" algn="just">
              <a:spcBef>
                <a:spcPts val="0"/>
              </a:spcBef>
              <a:buClr>
                <a:srgbClr val="FF0000"/>
              </a:buClr>
              <a:buSzPts val="1920"/>
              <a:buNone/>
            </a:pPr>
            <a:endParaRPr lang="en-US" dirty="0"/>
          </a:p>
          <a:p>
            <a:pPr marL="457200" lvl="1" indent="0" algn="just">
              <a:spcBef>
                <a:spcPts val="0"/>
              </a:spcBef>
              <a:buClr>
                <a:srgbClr val="FF0000"/>
              </a:buClr>
              <a:buSzPts val="1920"/>
              <a:buNone/>
            </a:pPr>
            <a:r>
              <a:rPr lang="en-US" dirty="0"/>
              <a:t>	Ex. </a:t>
            </a:r>
            <a:r>
              <a:rPr lang="en-US" dirty="0" smtClean="0"/>
              <a:t>	5 &lt; 3</a:t>
            </a:r>
          </a:p>
          <a:p>
            <a:pPr marL="457200" lvl="1" indent="0" algn="just">
              <a:spcBef>
                <a:spcPts val="0"/>
              </a:spcBef>
              <a:buClr>
                <a:srgbClr val="FF0000"/>
              </a:buClr>
              <a:buSzPts val="1920"/>
              <a:buNone/>
            </a:pPr>
            <a:endParaRPr lang="en-US" dirty="0" smtClean="0"/>
          </a:p>
          <a:p>
            <a:pPr marL="457200" lvl="1" indent="0" algn="just">
              <a:spcBef>
                <a:spcPts val="0"/>
              </a:spcBef>
              <a:buClr>
                <a:srgbClr val="FF0000"/>
              </a:buClr>
              <a:buSzPts val="1920"/>
              <a:buNone/>
            </a:pPr>
            <a:r>
              <a:rPr lang="en-US" dirty="0"/>
              <a:t>	 </a:t>
            </a:r>
            <a:r>
              <a:rPr lang="en-US" dirty="0" smtClean="0"/>
              <a:t>      	6.8 &lt; 4.2</a:t>
            </a:r>
            <a:endParaRPr lang="en-US" dirty="0"/>
          </a:p>
          <a:p>
            <a:pPr marL="457200" lvl="1" indent="0" algn="just">
              <a:spcBef>
                <a:spcPts val="0"/>
              </a:spcBef>
              <a:buClr>
                <a:srgbClr val="FF0000"/>
              </a:buClr>
              <a:buSzPts val="1920"/>
              <a:buNone/>
            </a:pPr>
            <a:endParaRPr dirty="0"/>
          </a:p>
        </p:txBody>
      </p:sp>
    </p:spTree>
    <p:extLst>
      <p:ext uri="{BB962C8B-B14F-4D97-AF65-F5344CB8AC3E}">
        <p14:creationId xmlns:p14="http://schemas.microsoft.com/office/powerpoint/2010/main" val="11281898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dirty="0" smtClean="0"/>
              <a:t>Equal to(==)</a:t>
            </a:r>
          </a:p>
          <a:p>
            <a:pPr marL="342900" lvl="0" indent="-342900" algn="just">
              <a:spcBef>
                <a:spcPts val="0"/>
              </a:spcBef>
              <a:buClr>
                <a:srgbClr val="FF0000"/>
              </a:buClr>
              <a:buSzPts val="1920"/>
              <a:buFont typeface="Noto Sans Symbols"/>
              <a:buChar char="❑"/>
            </a:pPr>
            <a:endParaRPr lang="en-US" b="0" dirty="0" smtClean="0"/>
          </a:p>
          <a:p>
            <a:pPr marL="800100" lvl="1" indent="-342900" algn="just">
              <a:spcBef>
                <a:spcPts val="0"/>
              </a:spcBef>
              <a:buClr>
                <a:srgbClr val="FF0000"/>
              </a:buClr>
              <a:buSzPts val="1920"/>
              <a:buFont typeface="Noto Sans Symbols"/>
              <a:buChar char="❑"/>
            </a:pPr>
            <a:r>
              <a:rPr lang="en-US" dirty="0" smtClean="0"/>
              <a:t>Returns True if left operand is equal to the right operand </a:t>
            </a:r>
            <a:r>
              <a:rPr lang="en-US" dirty="0"/>
              <a:t>otherwise False</a:t>
            </a:r>
            <a:endParaRPr lang="en-US" dirty="0" smtClean="0"/>
          </a:p>
          <a:p>
            <a:pPr marL="457200" lvl="1" indent="0" algn="just">
              <a:spcBef>
                <a:spcPts val="0"/>
              </a:spcBef>
              <a:buClr>
                <a:srgbClr val="FF0000"/>
              </a:buClr>
              <a:buSzPts val="1920"/>
              <a:buNone/>
            </a:pPr>
            <a:endParaRPr lang="en-US" dirty="0"/>
          </a:p>
          <a:p>
            <a:pPr marL="457200" lvl="1" indent="0" algn="just">
              <a:spcBef>
                <a:spcPts val="0"/>
              </a:spcBef>
              <a:buClr>
                <a:srgbClr val="FF0000"/>
              </a:buClr>
              <a:buSzPts val="1920"/>
              <a:buNone/>
            </a:pPr>
            <a:r>
              <a:rPr lang="en-US" dirty="0" smtClean="0"/>
              <a:t>	Ex. 20 == 20</a:t>
            </a:r>
          </a:p>
          <a:p>
            <a:pPr marL="800100" lvl="1" indent="-342900" algn="just">
              <a:spcBef>
                <a:spcPts val="0"/>
              </a:spcBef>
              <a:buClr>
                <a:srgbClr val="FF0000"/>
              </a:buClr>
              <a:buSzPts val="1920"/>
              <a:buFont typeface="Noto Sans Symbols"/>
              <a:buChar char="❑"/>
            </a:pPr>
            <a:endParaRPr lang="en-US" dirty="0"/>
          </a:p>
          <a:p>
            <a:pPr marL="342900" lvl="0" indent="-342900" algn="just">
              <a:spcBef>
                <a:spcPts val="0"/>
              </a:spcBef>
              <a:buClr>
                <a:srgbClr val="FF0000"/>
              </a:buClr>
              <a:buSzPts val="1920"/>
              <a:buFont typeface="Noto Sans Symbols"/>
              <a:buChar char="❑"/>
            </a:pPr>
            <a:r>
              <a:rPr lang="en-US" dirty="0" smtClean="0"/>
              <a:t>Not Equal to(!=)</a:t>
            </a:r>
            <a:endParaRPr lang="en-US" dirty="0"/>
          </a:p>
          <a:p>
            <a:pPr marL="342900" lvl="0" indent="-342900" algn="just">
              <a:spcBef>
                <a:spcPts val="0"/>
              </a:spcBef>
              <a:buClr>
                <a:srgbClr val="FF0000"/>
              </a:buClr>
              <a:buSzPts val="1920"/>
              <a:buFont typeface="Noto Sans Symbols"/>
              <a:buChar char="❑"/>
            </a:pPr>
            <a:endParaRPr lang="en-US" b="0" dirty="0"/>
          </a:p>
          <a:p>
            <a:pPr marL="800100" lvl="1" indent="-342900" algn="just">
              <a:spcBef>
                <a:spcPts val="0"/>
              </a:spcBef>
              <a:buClr>
                <a:srgbClr val="FF0000"/>
              </a:buClr>
              <a:buSzPts val="1920"/>
              <a:buFont typeface="Noto Sans Symbols"/>
              <a:buChar char="❑"/>
            </a:pPr>
            <a:r>
              <a:rPr lang="en-US" dirty="0"/>
              <a:t>Returns True if left operand is </a:t>
            </a:r>
            <a:r>
              <a:rPr lang="en-US" dirty="0" smtClean="0"/>
              <a:t>not equal to the </a:t>
            </a:r>
            <a:r>
              <a:rPr lang="en-US" dirty="0"/>
              <a:t>right </a:t>
            </a:r>
            <a:r>
              <a:rPr lang="en-US" dirty="0" smtClean="0"/>
              <a:t>operand otherwise False</a:t>
            </a:r>
            <a:endParaRPr lang="en-US" dirty="0"/>
          </a:p>
          <a:p>
            <a:pPr marL="457200" lvl="1" indent="0" algn="just">
              <a:spcBef>
                <a:spcPts val="0"/>
              </a:spcBef>
              <a:buClr>
                <a:srgbClr val="FF0000"/>
              </a:buClr>
              <a:buSzPts val="1920"/>
              <a:buNone/>
            </a:pPr>
            <a:endParaRPr lang="en-US" dirty="0"/>
          </a:p>
          <a:p>
            <a:pPr marL="457200" lvl="1" indent="0" algn="just">
              <a:spcBef>
                <a:spcPts val="0"/>
              </a:spcBef>
              <a:buClr>
                <a:srgbClr val="FF0000"/>
              </a:buClr>
              <a:buSzPts val="1920"/>
              <a:buNone/>
            </a:pPr>
            <a:r>
              <a:rPr lang="en-US" dirty="0"/>
              <a:t>	Ex. </a:t>
            </a:r>
            <a:r>
              <a:rPr lang="en-US" dirty="0" smtClean="0"/>
              <a:t>	65 != 42</a:t>
            </a:r>
            <a:endParaRPr lang="en-US" dirty="0"/>
          </a:p>
          <a:p>
            <a:pPr marL="457200" lvl="1" indent="0" algn="just">
              <a:spcBef>
                <a:spcPts val="0"/>
              </a:spcBef>
              <a:buClr>
                <a:srgbClr val="FF0000"/>
              </a:buClr>
              <a:buSzPts val="1920"/>
              <a:buNone/>
            </a:pPr>
            <a:endParaRPr dirty="0"/>
          </a:p>
        </p:txBody>
      </p:sp>
    </p:spTree>
    <p:extLst>
      <p:ext uri="{BB962C8B-B14F-4D97-AF65-F5344CB8AC3E}">
        <p14:creationId xmlns:p14="http://schemas.microsoft.com/office/powerpoint/2010/main" val="41179246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dirty="0" smtClean="0"/>
              <a:t>Greater than(&gt;=)</a:t>
            </a:r>
          </a:p>
          <a:p>
            <a:pPr marL="342900" lvl="0" indent="-342900" algn="just">
              <a:spcBef>
                <a:spcPts val="0"/>
              </a:spcBef>
              <a:buClr>
                <a:srgbClr val="FF0000"/>
              </a:buClr>
              <a:buSzPts val="1920"/>
              <a:buFont typeface="Noto Sans Symbols"/>
              <a:buChar char="❑"/>
            </a:pPr>
            <a:endParaRPr lang="en-US" b="0" dirty="0" smtClean="0"/>
          </a:p>
          <a:p>
            <a:pPr marL="800100" lvl="1" indent="-342900" algn="just">
              <a:spcBef>
                <a:spcPts val="0"/>
              </a:spcBef>
              <a:buClr>
                <a:srgbClr val="FF0000"/>
              </a:buClr>
              <a:buSzPts val="1920"/>
              <a:buFont typeface="Noto Sans Symbols"/>
              <a:buChar char="❑"/>
            </a:pPr>
            <a:r>
              <a:rPr lang="en-US" dirty="0" smtClean="0"/>
              <a:t>Returns True if left operand is greater than or equal to the right operand </a:t>
            </a:r>
            <a:r>
              <a:rPr lang="en-US" dirty="0"/>
              <a:t>otherwise False</a:t>
            </a:r>
            <a:endParaRPr lang="en-US" dirty="0" smtClean="0"/>
          </a:p>
          <a:p>
            <a:pPr marL="457200" lvl="1" indent="0" algn="just">
              <a:spcBef>
                <a:spcPts val="0"/>
              </a:spcBef>
              <a:buClr>
                <a:srgbClr val="FF0000"/>
              </a:buClr>
              <a:buSzPts val="1920"/>
              <a:buNone/>
            </a:pPr>
            <a:endParaRPr lang="en-US" dirty="0"/>
          </a:p>
          <a:p>
            <a:pPr marL="457200" lvl="1" indent="0" algn="just">
              <a:spcBef>
                <a:spcPts val="0"/>
              </a:spcBef>
              <a:buClr>
                <a:srgbClr val="FF0000"/>
              </a:buClr>
              <a:buSzPts val="1920"/>
              <a:buNone/>
            </a:pPr>
            <a:r>
              <a:rPr lang="en-US" dirty="0" smtClean="0"/>
              <a:t>	Ex. 5 &gt;= 3</a:t>
            </a:r>
          </a:p>
          <a:p>
            <a:pPr marL="800100" lvl="1" indent="-342900" algn="just">
              <a:spcBef>
                <a:spcPts val="0"/>
              </a:spcBef>
              <a:buClr>
                <a:srgbClr val="FF0000"/>
              </a:buClr>
              <a:buSzPts val="1920"/>
              <a:buFont typeface="Noto Sans Symbols"/>
              <a:buChar char="❑"/>
            </a:pPr>
            <a:endParaRPr lang="en-US" dirty="0"/>
          </a:p>
          <a:p>
            <a:pPr marL="342900" lvl="0" indent="-342900" algn="just">
              <a:spcBef>
                <a:spcPts val="0"/>
              </a:spcBef>
              <a:buClr>
                <a:srgbClr val="FF0000"/>
              </a:buClr>
              <a:buSzPts val="1920"/>
              <a:buFont typeface="Noto Sans Symbols"/>
              <a:buChar char="❑"/>
            </a:pPr>
            <a:r>
              <a:rPr lang="en-US" dirty="0" smtClean="0"/>
              <a:t>Less than(&lt;=)</a:t>
            </a:r>
            <a:endParaRPr lang="en-US" dirty="0"/>
          </a:p>
          <a:p>
            <a:pPr marL="342900" lvl="0" indent="-342900" algn="just">
              <a:spcBef>
                <a:spcPts val="0"/>
              </a:spcBef>
              <a:buClr>
                <a:srgbClr val="FF0000"/>
              </a:buClr>
              <a:buSzPts val="1920"/>
              <a:buFont typeface="Noto Sans Symbols"/>
              <a:buChar char="❑"/>
            </a:pPr>
            <a:endParaRPr lang="en-US" b="0" dirty="0"/>
          </a:p>
          <a:p>
            <a:pPr marL="800100" lvl="1" indent="-342900" algn="just">
              <a:spcBef>
                <a:spcPts val="0"/>
              </a:spcBef>
              <a:buClr>
                <a:srgbClr val="FF0000"/>
              </a:buClr>
              <a:buSzPts val="1920"/>
              <a:buFont typeface="Noto Sans Symbols"/>
              <a:buChar char="❑"/>
            </a:pPr>
            <a:r>
              <a:rPr lang="en-US" dirty="0"/>
              <a:t>Returns True if left operand is </a:t>
            </a:r>
            <a:r>
              <a:rPr lang="en-US" dirty="0" smtClean="0"/>
              <a:t>less than </a:t>
            </a:r>
            <a:r>
              <a:rPr lang="en-US" dirty="0"/>
              <a:t>or equal to</a:t>
            </a:r>
            <a:r>
              <a:rPr lang="en-US" dirty="0" smtClean="0"/>
              <a:t> </a:t>
            </a:r>
            <a:r>
              <a:rPr lang="en-US" dirty="0"/>
              <a:t>the right </a:t>
            </a:r>
            <a:r>
              <a:rPr lang="en-US" dirty="0" smtClean="0"/>
              <a:t>operand otherwise False</a:t>
            </a:r>
            <a:endParaRPr lang="en-US" dirty="0"/>
          </a:p>
          <a:p>
            <a:pPr marL="457200" lvl="1" indent="0" algn="just">
              <a:spcBef>
                <a:spcPts val="0"/>
              </a:spcBef>
              <a:buClr>
                <a:srgbClr val="FF0000"/>
              </a:buClr>
              <a:buSzPts val="1920"/>
              <a:buNone/>
            </a:pPr>
            <a:endParaRPr lang="en-US" dirty="0"/>
          </a:p>
          <a:p>
            <a:pPr marL="457200" lvl="1" indent="0" algn="just">
              <a:spcBef>
                <a:spcPts val="0"/>
              </a:spcBef>
              <a:buClr>
                <a:srgbClr val="FF0000"/>
              </a:buClr>
              <a:buSzPts val="1920"/>
              <a:buNone/>
            </a:pPr>
            <a:r>
              <a:rPr lang="en-US" dirty="0"/>
              <a:t>	Ex. </a:t>
            </a:r>
            <a:r>
              <a:rPr lang="en-US" dirty="0" smtClean="0"/>
              <a:t>	5 &lt;= </a:t>
            </a:r>
            <a:r>
              <a:rPr lang="en-US" dirty="0"/>
              <a:t>5</a:t>
            </a:r>
            <a:endParaRPr lang="en-US" dirty="0" smtClean="0"/>
          </a:p>
          <a:p>
            <a:pPr marL="457200" lvl="1" indent="0" algn="just">
              <a:spcBef>
                <a:spcPts val="0"/>
              </a:spcBef>
              <a:buClr>
                <a:srgbClr val="FF0000"/>
              </a:buClr>
              <a:buSzPts val="1920"/>
              <a:buNone/>
            </a:pPr>
            <a:endParaRPr lang="en-US" dirty="0" smtClean="0"/>
          </a:p>
          <a:p>
            <a:pPr marL="457200" lvl="1" indent="0" algn="just">
              <a:spcBef>
                <a:spcPts val="0"/>
              </a:spcBef>
              <a:buClr>
                <a:srgbClr val="FF0000"/>
              </a:buClr>
              <a:buSzPts val="1920"/>
              <a:buNone/>
            </a:pPr>
            <a:r>
              <a:rPr lang="en-US" dirty="0"/>
              <a:t>	 </a:t>
            </a:r>
            <a:r>
              <a:rPr lang="en-US" dirty="0" smtClean="0"/>
              <a:t>      	6.8 &lt;= 4.2</a:t>
            </a:r>
            <a:endParaRPr lang="en-US" dirty="0"/>
          </a:p>
          <a:p>
            <a:pPr marL="457200" lvl="1" indent="0" algn="just">
              <a:spcBef>
                <a:spcPts val="0"/>
              </a:spcBef>
              <a:buClr>
                <a:srgbClr val="FF0000"/>
              </a:buClr>
              <a:buSzPts val="1920"/>
              <a:buNone/>
            </a:pPr>
            <a:endParaRPr dirty="0"/>
          </a:p>
        </p:txBody>
      </p:sp>
    </p:spTree>
    <p:extLst>
      <p:ext uri="{BB962C8B-B14F-4D97-AF65-F5344CB8AC3E}">
        <p14:creationId xmlns:p14="http://schemas.microsoft.com/office/powerpoint/2010/main" val="99346875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r>
              <a:rPr lang="en-US" dirty="0" smtClean="0"/>
              <a:t>	Logical Operators</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b="0" dirty="0" smtClean="0"/>
              <a:t>Used to combine conditional expressions</a:t>
            </a:r>
            <a:endParaRPr lang="en-US" dirty="0" smtClean="0"/>
          </a:p>
          <a:p>
            <a:pPr marL="342900" lvl="0" indent="-342900" algn="just">
              <a:spcBef>
                <a:spcPts val="0"/>
              </a:spcBef>
              <a:buClr>
                <a:srgbClr val="FF0000"/>
              </a:buClr>
              <a:buSzPts val="1920"/>
              <a:buFont typeface="Noto Sans Symbols"/>
              <a:buChar char="❑"/>
            </a:pPr>
            <a:endParaRPr lang="en-US" dirty="0" smtClean="0"/>
          </a:p>
          <a:p>
            <a:pPr marL="342900" lvl="0" indent="-342900" algn="just">
              <a:spcBef>
                <a:spcPts val="0"/>
              </a:spcBef>
              <a:buClr>
                <a:srgbClr val="FF0000"/>
              </a:buClr>
              <a:buSzPts val="1920"/>
              <a:buFont typeface="Noto Sans Symbols"/>
              <a:buChar char="❑"/>
            </a:pPr>
            <a:r>
              <a:rPr lang="en-US" b="0" dirty="0" smtClean="0"/>
              <a:t>List of Logical Operators:</a:t>
            </a:r>
          </a:p>
          <a:p>
            <a:pPr marL="800100" lvl="1" indent="-342900" algn="just">
              <a:spcBef>
                <a:spcPts val="0"/>
              </a:spcBef>
              <a:buClr>
                <a:srgbClr val="FF0000"/>
              </a:buClr>
              <a:buSzPts val="1920"/>
              <a:buFont typeface="Noto Sans Symbols"/>
              <a:buChar char="❑"/>
            </a:pPr>
            <a:r>
              <a:rPr lang="en-US" dirty="0" smtClean="0"/>
              <a:t>Logical AND ( and )</a:t>
            </a:r>
          </a:p>
          <a:p>
            <a:pPr marL="800100" lvl="1" indent="-342900" algn="just">
              <a:spcBef>
                <a:spcPts val="0"/>
              </a:spcBef>
              <a:buClr>
                <a:srgbClr val="FF0000"/>
              </a:buClr>
              <a:buSzPts val="1920"/>
              <a:buFont typeface="Noto Sans Symbols"/>
              <a:buChar char="❑"/>
            </a:pPr>
            <a:r>
              <a:rPr lang="en-US" dirty="0" smtClean="0"/>
              <a:t>Logical OR ( or )</a:t>
            </a:r>
          </a:p>
          <a:p>
            <a:pPr marL="800100" lvl="1" indent="-342900" algn="just">
              <a:spcBef>
                <a:spcPts val="0"/>
              </a:spcBef>
              <a:buClr>
                <a:srgbClr val="FF0000"/>
              </a:buClr>
              <a:buSzPts val="1920"/>
              <a:buFont typeface="Noto Sans Symbols"/>
              <a:buChar char="❑"/>
            </a:pPr>
            <a:r>
              <a:rPr lang="en-US" dirty="0" smtClean="0"/>
              <a:t>Logical NOT ( not )</a:t>
            </a:r>
          </a:p>
          <a:p>
            <a:pPr marL="800100" lvl="1" indent="-342900" algn="just">
              <a:spcBef>
                <a:spcPts val="0"/>
              </a:spcBef>
              <a:buClr>
                <a:srgbClr val="FF0000"/>
              </a:buClr>
              <a:buSzPts val="1920"/>
              <a:buFont typeface="Noto Sans Symbols"/>
              <a:buChar char="❑"/>
            </a:pPr>
            <a:endParaRPr lang="en-US" dirty="0" smtClean="0"/>
          </a:p>
          <a:p>
            <a:pPr marL="800100" lvl="1" indent="-342900" algn="just">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spTree>
    <p:extLst>
      <p:ext uri="{BB962C8B-B14F-4D97-AF65-F5344CB8AC3E}">
        <p14:creationId xmlns:p14="http://schemas.microsoft.com/office/powerpoint/2010/main" val="317022846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dirty="0" smtClean="0"/>
              <a:t>Logical AND ( and )</a:t>
            </a:r>
          </a:p>
          <a:p>
            <a:pPr marL="342900" lvl="0" indent="-342900" algn="just">
              <a:spcBef>
                <a:spcPts val="0"/>
              </a:spcBef>
              <a:buClr>
                <a:srgbClr val="FF0000"/>
              </a:buClr>
              <a:buSzPts val="1920"/>
              <a:buFont typeface="Noto Sans Symbols"/>
              <a:buChar char="❑"/>
            </a:pPr>
            <a:endParaRPr lang="en-US" b="0" dirty="0" smtClean="0"/>
          </a:p>
          <a:p>
            <a:pPr marL="800100" lvl="1" indent="-342900" algn="just">
              <a:spcBef>
                <a:spcPts val="0"/>
              </a:spcBef>
              <a:buClr>
                <a:srgbClr val="FF0000"/>
              </a:buClr>
              <a:buSzPts val="1920"/>
              <a:buFont typeface="Noto Sans Symbols"/>
              <a:buChar char="❑"/>
            </a:pPr>
            <a:r>
              <a:rPr lang="en-US" dirty="0" smtClean="0"/>
              <a:t>Returns True if both the conditions are True otherwise it returns False</a:t>
            </a:r>
          </a:p>
          <a:p>
            <a:pPr marL="457200" lvl="1" indent="0" algn="just">
              <a:spcBef>
                <a:spcPts val="0"/>
              </a:spcBef>
              <a:buClr>
                <a:srgbClr val="FF0000"/>
              </a:buClr>
              <a:buSzPts val="1920"/>
              <a:buNone/>
            </a:pPr>
            <a:endParaRPr lang="en-US" dirty="0"/>
          </a:p>
          <a:p>
            <a:pPr marL="457200" lvl="1" indent="0" algn="just">
              <a:spcBef>
                <a:spcPts val="0"/>
              </a:spcBef>
              <a:buClr>
                <a:srgbClr val="FF0000"/>
              </a:buClr>
              <a:buSzPts val="1920"/>
              <a:buNone/>
            </a:pPr>
            <a:r>
              <a:rPr lang="en-US" dirty="0" smtClean="0"/>
              <a:t>	Ex. 	x=10</a:t>
            </a:r>
          </a:p>
          <a:p>
            <a:pPr marL="457200" lvl="1" indent="0" algn="just">
              <a:spcBef>
                <a:spcPts val="0"/>
              </a:spcBef>
              <a:buClr>
                <a:srgbClr val="FF0000"/>
              </a:buClr>
              <a:buSzPts val="1920"/>
              <a:buNone/>
            </a:pPr>
            <a:r>
              <a:rPr lang="en-US" dirty="0"/>
              <a:t>	</a:t>
            </a:r>
            <a:r>
              <a:rPr lang="en-US" dirty="0" smtClean="0"/>
              <a:t>	y=20</a:t>
            </a:r>
          </a:p>
          <a:p>
            <a:pPr marL="457200" lvl="1" indent="0" algn="just">
              <a:spcBef>
                <a:spcPts val="0"/>
              </a:spcBef>
              <a:buClr>
                <a:srgbClr val="FF0000"/>
              </a:buClr>
              <a:buSzPts val="1920"/>
              <a:buNone/>
            </a:pPr>
            <a:r>
              <a:rPr lang="en-US" dirty="0"/>
              <a:t>	</a:t>
            </a:r>
            <a:r>
              <a:rPr lang="en-US" dirty="0" smtClean="0"/>
              <a:t>	z=30</a:t>
            </a:r>
          </a:p>
          <a:p>
            <a:pPr marL="457200" lvl="1" indent="0" algn="just">
              <a:spcBef>
                <a:spcPts val="0"/>
              </a:spcBef>
              <a:buClr>
                <a:srgbClr val="FF0000"/>
              </a:buClr>
              <a:buSzPts val="1920"/>
              <a:buNone/>
            </a:pPr>
            <a:r>
              <a:rPr lang="en-US" dirty="0"/>
              <a:t>	</a:t>
            </a:r>
            <a:r>
              <a:rPr lang="en-US" dirty="0" smtClean="0"/>
              <a:t>	</a:t>
            </a:r>
            <a:r>
              <a:rPr lang="en-US" b="1" dirty="0" smtClean="0"/>
              <a:t>x &gt; y and y &gt; z </a:t>
            </a:r>
          </a:p>
          <a:p>
            <a:pPr marL="800100" lvl="1" indent="-342900" algn="just">
              <a:spcBef>
                <a:spcPts val="0"/>
              </a:spcBef>
              <a:buClr>
                <a:srgbClr val="FF0000"/>
              </a:buClr>
              <a:buSzPts val="1920"/>
              <a:buFont typeface="Noto Sans Symbols"/>
              <a:buChar char="❑"/>
            </a:pPr>
            <a:endParaRPr lang="en-US" dirty="0"/>
          </a:p>
        </p:txBody>
      </p:sp>
    </p:spTree>
    <p:extLst>
      <p:ext uri="{BB962C8B-B14F-4D97-AF65-F5344CB8AC3E}">
        <p14:creationId xmlns:p14="http://schemas.microsoft.com/office/powerpoint/2010/main" val="73405866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dirty="0"/>
              <a:t>Logical </a:t>
            </a:r>
            <a:r>
              <a:rPr lang="en-US" dirty="0" smtClean="0"/>
              <a:t>OR ( </a:t>
            </a:r>
            <a:r>
              <a:rPr lang="en-US" dirty="0"/>
              <a:t>or )</a:t>
            </a:r>
          </a:p>
          <a:p>
            <a:pPr marL="342900" lvl="0" indent="-342900" algn="just">
              <a:spcBef>
                <a:spcPts val="0"/>
              </a:spcBef>
              <a:buClr>
                <a:srgbClr val="FF0000"/>
              </a:buClr>
              <a:buSzPts val="1920"/>
              <a:buFont typeface="Noto Sans Symbols"/>
              <a:buChar char="❑"/>
            </a:pPr>
            <a:endParaRPr lang="en-US" b="0" dirty="0"/>
          </a:p>
          <a:p>
            <a:pPr marL="800100" lvl="1" indent="-342900" algn="just">
              <a:spcBef>
                <a:spcPts val="0"/>
              </a:spcBef>
              <a:buClr>
                <a:srgbClr val="FF0000"/>
              </a:buClr>
              <a:buSzPts val="1920"/>
              <a:buFont typeface="Noto Sans Symbols"/>
              <a:buChar char="❑"/>
            </a:pPr>
            <a:r>
              <a:rPr lang="en-US" dirty="0"/>
              <a:t>Returns True if one of the conditions is True otherwise it returns False</a:t>
            </a:r>
          </a:p>
          <a:p>
            <a:pPr marL="457200" lvl="1" indent="0" algn="just">
              <a:spcBef>
                <a:spcPts val="0"/>
              </a:spcBef>
              <a:buClr>
                <a:srgbClr val="FF0000"/>
              </a:buClr>
              <a:buSzPts val="1920"/>
              <a:buNone/>
            </a:pPr>
            <a:endParaRPr lang="en-US" dirty="0"/>
          </a:p>
          <a:p>
            <a:pPr marL="457200" lvl="1" indent="0" algn="just">
              <a:spcBef>
                <a:spcPts val="0"/>
              </a:spcBef>
              <a:buClr>
                <a:srgbClr val="FF0000"/>
              </a:buClr>
              <a:buSzPts val="1920"/>
              <a:buNone/>
            </a:pPr>
            <a:r>
              <a:rPr lang="en-US" dirty="0"/>
              <a:t>	</a:t>
            </a:r>
          </a:p>
          <a:p>
            <a:pPr marL="457200" lvl="1" indent="0" algn="just">
              <a:spcBef>
                <a:spcPts val="0"/>
              </a:spcBef>
              <a:buClr>
                <a:srgbClr val="FF0000"/>
              </a:buClr>
              <a:buSzPts val="1920"/>
              <a:buNone/>
            </a:pPr>
            <a:r>
              <a:rPr lang="en-US" dirty="0"/>
              <a:t>	Ex. 	x=10</a:t>
            </a:r>
          </a:p>
          <a:p>
            <a:pPr marL="457200" lvl="1" indent="0" algn="just">
              <a:spcBef>
                <a:spcPts val="0"/>
              </a:spcBef>
              <a:buClr>
                <a:srgbClr val="FF0000"/>
              </a:buClr>
              <a:buSzPts val="1920"/>
              <a:buNone/>
            </a:pPr>
            <a:r>
              <a:rPr lang="en-US" dirty="0"/>
              <a:t>		y=20</a:t>
            </a:r>
          </a:p>
          <a:p>
            <a:pPr marL="457200" lvl="1" indent="0" algn="just">
              <a:spcBef>
                <a:spcPts val="0"/>
              </a:spcBef>
              <a:buClr>
                <a:srgbClr val="FF0000"/>
              </a:buClr>
              <a:buSzPts val="1920"/>
              <a:buNone/>
            </a:pPr>
            <a:r>
              <a:rPr lang="en-US" dirty="0"/>
              <a:t>		z=30</a:t>
            </a:r>
          </a:p>
          <a:p>
            <a:pPr marL="457200" lvl="1" indent="0" algn="just">
              <a:spcBef>
                <a:spcPts val="0"/>
              </a:spcBef>
              <a:buClr>
                <a:srgbClr val="FF0000"/>
              </a:buClr>
              <a:buSzPts val="1920"/>
              <a:buNone/>
            </a:pPr>
            <a:r>
              <a:rPr lang="en-US" dirty="0"/>
              <a:t>		</a:t>
            </a:r>
            <a:r>
              <a:rPr lang="en-US" b="1" dirty="0"/>
              <a:t>x &gt; y </a:t>
            </a:r>
            <a:r>
              <a:rPr lang="en-US" b="1" dirty="0" smtClean="0"/>
              <a:t>or y </a:t>
            </a:r>
            <a:r>
              <a:rPr lang="en-US" b="1" dirty="0"/>
              <a:t>&gt; z </a:t>
            </a:r>
          </a:p>
          <a:p>
            <a:pPr marL="457200" lvl="1" indent="0" algn="just">
              <a:spcBef>
                <a:spcPts val="0"/>
              </a:spcBef>
              <a:buClr>
                <a:srgbClr val="FF0000"/>
              </a:buClr>
              <a:buSzPts val="1920"/>
              <a:buNone/>
            </a:pPr>
            <a:endParaRPr dirty="0"/>
          </a:p>
        </p:txBody>
      </p:sp>
    </p:spTree>
    <p:extLst>
      <p:ext uri="{BB962C8B-B14F-4D97-AF65-F5344CB8AC3E}">
        <p14:creationId xmlns:p14="http://schemas.microsoft.com/office/powerpoint/2010/main" val="366102862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dirty="0"/>
              <a:t>Logical </a:t>
            </a:r>
            <a:r>
              <a:rPr lang="en-US" dirty="0" smtClean="0"/>
              <a:t>NOT ( not </a:t>
            </a:r>
            <a:r>
              <a:rPr lang="en-US" dirty="0"/>
              <a:t>)</a:t>
            </a:r>
          </a:p>
          <a:p>
            <a:pPr marL="342900" lvl="0" indent="-342900" algn="just">
              <a:spcBef>
                <a:spcPts val="0"/>
              </a:spcBef>
              <a:buClr>
                <a:srgbClr val="FF0000"/>
              </a:buClr>
              <a:buSzPts val="1920"/>
              <a:buFont typeface="Noto Sans Symbols"/>
              <a:buChar char="❑"/>
            </a:pPr>
            <a:endParaRPr lang="en-US" b="0" dirty="0"/>
          </a:p>
          <a:p>
            <a:pPr marL="800100" lvl="1" indent="-342900" algn="just">
              <a:spcBef>
                <a:spcPts val="0"/>
              </a:spcBef>
              <a:buClr>
                <a:srgbClr val="FF0000"/>
              </a:buClr>
              <a:buSzPts val="1920"/>
              <a:buFont typeface="Noto Sans Symbols"/>
              <a:buChar char="❑"/>
            </a:pPr>
            <a:r>
              <a:rPr lang="en-US" dirty="0"/>
              <a:t>Returns True if one </a:t>
            </a:r>
            <a:r>
              <a:rPr lang="en-US" dirty="0" smtClean="0"/>
              <a:t>conditional expression returns False and vice-versa</a:t>
            </a:r>
            <a:endParaRPr lang="en-US" dirty="0"/>
          </a:p>
          <a:p>
            <a:pPr marL="457200" lvl="1" indent="0" algn="just">
              <a:spcBef>
                <a:spcPts val="0"/>
              </a:spcBef>
              <a:buClr>
                <a:srgbClr val="FF0000"/>
              </a:buClr>
              <a:buSzPts val="1920"/>
              <a:buNone/>
            </a:pPr>
            <a:endParaRPr lang="en-US" dirty="0"/>
          </a:p>
          <a:p>
            <a:pPr marL="457200" lvl="1" indent="0" algn="just">
              <a:spcBef>
                <a:spcPts val="0"/>
              </a:spcBef>
              <a:buClr>
                <a:srgbClr val="FF0000"/>
              </a:buClr>
              <a:buSzPts val="1920"/>
              <a:buNone/>
            </a:pPr>
            <a:r>
              <a:rPr lang="en-US" dirty="0"/>
              <a:t>	</a:t>
            </a:r>
          </a:p>
          <a:p>
            <a:pPr marL="457200" lvl="1" indent="0" algn="just">
              <a:spcBef>
                <a:spcPts val="0"/>
              </a:spcBef>
              <a:buClr>
                <a:srgbClr val="FF0000"/>
              </a:buClr>
              <a:buSzPts val="1920"/>
              <a:buNone/>
            </a:pPr>
            <a:r>
              <a:rPr lang="en-US" dirty="0"/>
              <a:t>	Ex. 	x=10</a:t>
            </a:r>
          </a:p>
          <a:p>
            <a:pPr marL="457200" lvl="1" indent="0" algn="just">
              <a:spcBef>
                <a:spcPts val="0"/>
              </a:spcBef>
              <a:buClr>
                <a:srgbClr val="FF0000"/>
              </a:buClr>
              <a:buSzPts val="1920"/>
              <a:buNone/>
            </a:pPr>
            <a:r>
              <a:rPr lang="en-US" dirty="0"/>
              <a:t>		y=20</a:t>
            </a:r>
          </a:p>
          <a:p>
            <a:pPr marL="457200" lvl="1" indent="0" algn="just">
              <a:spcBef>
                <a:spcPts val="0"/>
              </a:spcBef>
              <a:buClr>
                <a:srgbClr val="FF0000"/>
              </a:buClr>
              <a:buSzPts val="1920"/>
              <a:buNone/>
            </a:pPr>
            <a:r>
              <a:rPr lang="en-US" dirty="0"/>
              <a:t>		z=30</a:t>
            </a:r>
          </a:p>
          <a:p>
            <a:pPr marL="457200" lvl="1" indent="0" algn="just">
              <a:spcBef>
                <a:spcPts val="0"/>
              </a:spcBef>
              <a:buClr>
                <a:srgbClr val="FF0000"/>
              </a:buClr>
              <a:buSzPts val="1920"/>
              <a:buNone/>
            </a:pPr>
            <a:r>
              <a:rPr lang="en-US" dirty="0"/>
              <a:t>		</a:t>
            </a:r>
            <a:r>
              <a:rPr lang="en-US" b="1" dirty="0" smtClean="0"/>
              <a:t>not</a:t>
            </a:r>
            <a:r>
              <a:rPr lang="en-US" dirty="0" smtClean="0"/>
              <a:t> (</a:t>
            </a:r>
            <a:r>
              <a:rPr lang="en-US" b="1" dirty="0" smtClean="0"/>
              <a:t>x </a:t>
            </a:r>
            <a:r>
              <a:rPr lang="en-US" b="1" dirty="0"/>
              <a:t>&gt; </a:t>
            </a:r>
            <a:r>
              <a:rPr lang="en-US" b="1" dirty="0" smtClean="0"/>
              <a:t>y)</a:t>
            </a:r>
          </a:p>
          <a:p>
            <a:pPr marL="457200" lvl="1" indent="0" algn="just">
              <a:spcBef>
                <a:spcPts val="0"/>
              </a:spcBef>
              <a:buClr>
                <a:srgbClr val="FF0000"/>
              </a:buClr>
              <a:buSzPts val="1920"/>
              <a:buNone/>
            </a:pPr>
            <a:r>
              <a:rPr lang="en-US" b="1" dirty="0"/>
              <a:t>	</a:t>
            </a:r>
            <a:r>
              <a:rPr lang="en-US" b="1" dirty="0" smtClean="0"/>
              <a:t>	not (y &lt; z)</a:t>
            </a:r>
            <a:endParaRPr lang="en-US" b="1" dirty="0"/>
          </a:p>
          <a:p>
            <a:pPr marL="457200" lvl="1" indent="0" algn="just">
              <a:spcBef>
                <a:spcPts val="0"/>
              </a:spcBef>
              <a:buClr>
                <a:srgbClr val="FF0000"/>
              </a:buClr>
              <a:buSzPts val="1920"/>
              <a:buNone/>
            </a:pPr>
            <a:endParaRPr dirty="0"/>
          </a:p>
        </p:txBody>
      </p:sp>
    </p:spTree>
    <p:extLst>
      <p:ext uri="{BB962C8B-B14F-4D97-AF65-F5344CB8AC3E}">
        <p14:creationId xmlns:p14="http://schemas.microsoft.com/office/powerpoint/2010/main" val="249701303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r>
              <a:rPr lang="en-US" dirty="0" smtClean="0"/>
              <a:t>	Bitwise Operators</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b="0" dirty="0" smtClean="0"/>
              <a:t>Operates on bits (binary digits)</a:t>
            </a:r>
          </a:p>
          <a:p>
            <a:pPr marL="342900" lvl="0" indent="-342900" algn="just">
              <a:spcBef>
                <a:spcPts val="0"/>
              </a:spcBef>
              <a:buClr>
                <a:srgbClr val="FF0000"/>
              </a:buClr>
              <a:buSzPts val="1920"/>
              <a:buFont typeface="Noto Sans Symbols"/>
              <a:buChar char="❑"/>
            </a:pPr>
            <a:endParaRPr lang="en-US" dirty="0" smtClean="0"/>
          </a:p>
          <a:p>
            <a:pPr marL="342900" lvl="0" indent="-342900" algn="just">
              <a:spcBef>
                <a:spcPts val="0"/>
              </a:spcBef>
              <a:buClr>
                <a:srgbClr val="FF0000"/>
              </a:buClr>
              <a:buSzPts val="1920"/>
              <a:buFont typeface="Noto Sans Symbols"/>
              <a:buChar char="❑"/>
            </a:pPr>
            <a:endParaRPr lang="en-US" dirty="0" smtClean="0"/>
          </a:p>
          <a:p>
            <a:pPr marL="342900" lvl="0" indent="-342900" algn="just">
              <a:spcBef>
                <a:spcPts val="0"/>
              </a:spcBef>
              <a:buClr>
                <a:srgbClr val="FF0000"/>
              </a:buClr>
              <a:buSzPts val="1920"/>
              <a:buFont typeface="Noto Sans Symbols"/>
              <a:buChar char="❑"/>
            </a:pPr>
            <a:r>
              <a:rPr lang="en-US" b="0" dirty="0" smtClean="0"/>
              <a:t>List of Bitwise Operators:</a:t>
            </a:r>
          </a:p>
          <a:p>
            <a:pPr marL="800100" lvl="1" indent="-342900" algn="just">
              <a:spcBef>
                <a:spcPts val="0"/>
              </a:spcBef>
              <a:buClr>
                <a:srgbClr val="FF0000"/>
              </a:buClr>
              <a:buSzPts val="1920"/>
              <a:buFont typeface="Noto Sans Symbols"/>
              <a:buChar char="❑"/>
            </a:pPr>
            <a:r>
              <a:rPr lang="en-US" dirty="0" smtClean="0"/>
              <a:t>Bitwise AND ( &amp;)</a:t>
            </a:r>
          </a:p>
          <a:p>
            <a:pPr marL="800100" lvl="1" indent="-342900" algn="just">
              <a:spcBef>
                <a:spcPts val="0"/>
              </a:spcBef>
              <a:buClr>
                <a:srgbClr val="FF0000"/>
              </a:buClr>
              <a:buSzPts val="1920"/>
              <a:buFont typeface="Noto Sans Symbols"/>
              <a:buChar char="❑"/>
            </a:pPr>
            <a:r>
              <a:rPr lang="en-US" dirty="0"/>
              <a:t>Bitwise </a:t>
            </a:r>
            <a:r>
              <a:rPr lang="en-US" dirty="0" smtClean="0"/>
              <a:t>OR ( </a:t>
            </a:r>
            <a:r>
              <a:rPr lang="en-US" b="1" dirty="0" smtClean="0"/>
              <a:t>|</a:t>
            </a:r>
            <a:r>
              <a:rPr lang="en-US" dirty="0" smtClean="0"/>
              <a:t> )</a:t>
            </a:r>
          </a:p>
          <a:p>
            <a:pPr marL="800100" lvl="1" indent="-342900" algn="just">
              <a:spcBef>
                <a:spcPts val="0"/>
              </a:spcBef>
              <a:buClr>
                <a:srgbClr val="FF0000"/>
              </a:buClr>
              <a:buSzPts val="1920"/>
              <a:buFont typeface="Noto Sans Symbols"/>
              <a:buChar char="❑"/>
            </a:pPr>
            <a:r>
              <a:rPr lang="en-US" dirty="0"/>
              <a:t>Bitwise NOT </a:t>
            </a:r>
            <a:r>
              <a:rPr lang="en-US" dirty="0" smtClean="0"/>
              <a:t>( </a:t>
            </a:r>
            <a:r>
              <a:rPr lang="en-US" b="1" dirty="0" smtClean="0"/>
              <a:t>~</a:t>
            </a:r>
            <a:r>
              <a:rPr lang="en-US" dirty="0" smtClean="0"/>
              <a:t> )</a:t>
            </a:r>
          </a:p>
          <a:p>
            <a:pPr marL="800100" lvl="1" indent="-342900" algn="just">
              <a:spcBef>
                <a:spcPts val="0"/>
              </a:spcBef>
              <a:buClr>
                <a:srgbClr val="FF0000"/>
              </a:buClr>
              <a:buSzPts val="1920"/>
              <a:buFont typeface="Noto Sans Symbols"/>
              <a:buChar char="❑"/>
            </a:pPr>
            <a:r>
              <a:rPr lang="en-US" dirty="0" smtClean="0"/>
              <a:t>Bitwise XOR ( </a:t>
            </a:r>
            <a:r>
              <a:rPr lang="en-US" b="1" dirty="0" smtClean="0"/>
              <a:t>^</a:t>
            </a:r>
            <a:r>
              <a:rPr lang="en-US" dirty="0" smtClean="0"/>
              <a:t> )</a:t>
            </a:r>
          </a:p>
          <a:p>
            <a:pPr marL="800100" lvl="1" indent="-342900" algn="just">
              <a:spcBef>
                <a:spcPts val="0"/>
              </a:spcBef>
              <a:buClr>
                <a:srgbClr val="FF0000"/>
              </a:buClr>
              <a:buSzPts val="1920"/>
              <a:buFont typeface="Noto Sans Symbols"/>
              <a:buChar char="❑"/>
            </a:pPr>
            <a:r>
              <a:rPr lang="en-US" dirty="0" smtClean="0"/>
              <a:t>Bitwise Left Shift ( &lt;&lt; )</a:t>
            </a:r>
          </a:p>
          <a:p>
            <a:pPr marL="800100" lvl="1" indent="-342900" algn="just">
              <a:spcBef>
                <a:spcPts val="0"/>
              </a:spcBef>
              <a:buClr>
                <a:srgbClr val="FF0000"/>
              </a:buClr>
              <a:buSzPts val="1920"/>
              <a:buFont typeface="Noto Sans Symbols"/>
              <a:buChar char="❑"/>
            </a:pPr>
            <a:r>
              <a:rPr lang="en-US" dirty="0"/>
              <a:t>Bitwise </a:t>
            </a:r>
            <a:r>
              <a:rPr lang="en-US" dirty="0" smtClean="0"/>
              <a:t>Right </a:t>
            </a:r>
            <a:r>
              <a:rPr lang="en-US" dirty="0"/>
              <a:t>Shift ( </a:t>
            </a:r>
            <a:r>
              <a:rPr lang="en-US" dirty="0" smtClean="0"/>
              <a:t>&gt;&gt; )</a:t>
            </a:r>
            <a:endParaRPr lang="en-US" dirty="0"/>
          </a:p>
          <a:p>
            <a:pPr marL="800100" lvl="1" indent="-342900" algn="just">
              <a:spcBef>
                <a:spcPts val="0"/>
              </a:spcBef>
              <a:buClr>
                <a:srgbClr val="FF0000"/>
              </a:buClr>
              <a:buSzPts val="1920"/>
              <a:buFont typeface="Noto Sans Symbols"/>
              <a:buChar char="❑"/>
            </a:pPr>
            <a:endParaRPr lang="en-US" dirty="0" smtClean="0"/>
          </a:p>
          <a:p>
            <a:pPr marL="800100" lvl="1" indent="-342900" algn="just">
              <a:spcBef>
                <a:spcPts val="0"/>
              </a:spcBef>
              <a:buClr>
                <a:srgbClr val="FF0000"/>
              </a:buClr>
              <a:buSzPts val="1920"/>
              <a:buFont typeface="Noto Sans Symbols"/>
              <a:buChar char="❑"/>
            </a:pPr>
            <a:endParaRPr lang="en-US" dirty="0" smtClean="0"/>
          </a:p>
          <a:p>
            <a:pPr marL="800100" lvl="1" indent="-342900" algn="just">
              <a:spcBef>
                <a:spcPts val="0"/>
              </a:spcBef>
              <a:buClr>
                <a:srgbClr val="FF0000"/>
              </a:buClr>
              <a:buSzPts val="1920"/>
              <a:buFont typeface="Noto Sans Symbols"/>
              <a:buChar char="❑"/>
            </a:pPr>
            <a:endParaRPr lang="en-US" dirty="0" smtClean="0"/>
          </a:p>
          <a:p>
            <a:pPr marL="800100" lvl="1" indent="-342900" algn="just">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spTree>
    <p:extLst>
      <p:ext uri="{BB962C8B-B14F-4D97-AF65-F5344CB8AC3E}">
        <p14:creationId xmlns:p14="http://schemas.microsoft.com/office/powerpoint/2010/main" val="397484427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dirty="0" smtClean="0"/>
              <a:t>Bitwise AND ( &amp; )</a:t>
            </a:r>
          </a:p>
          <a:p>
            <a:pPr marL="342900" lvl="0" indent="-342900" algn="just">
              <a:spcBef>
                <a:spcPts val="0"/>
              </a:spcBef>
              <a:buClr>
                <a:srgbClr val="FF0000"/>
              </a:buClr>
              <a:buSzPts val="1920"/>
              <a:buFont typeface="Noto Sans Symbols"/>
              <a:buChar char="❑"/>
            </a:pPr>
            <a:endParaRPr lang="en-US" b="0" dirty="0" smtClean="0"/>
          </a:p>
          <a:p>
            <a:pPr marL="800100" lvl="1" indent="-342900" algn="just">
              <a:spcBef>
                <a:spcPts val="0"/>
              </a:spcBef>
              <a:buClr>
                <a:srgbClr val="FF0000"/>
              </a:buClr>
              <a:buSzPts val="1920"/>
              <a:buFont typeface="Noto Sans Symbols"/>
              <a:buChar char="❑"/>
            </a:pPr>
            <a:r>
              <a:rPr lang="en-US" dirty="0" smtClean="0"/>
              <a:t>Returns 1 if both bits are 1 otherwise it returns 0</a:t>
            </a:r>
          </a:p>
          <a:p>
            <a:pPr marL="457200" lvl="1" indent="0" algn="just">
              <a:spcBef>
                <a:spcPts val="0"/>
              </a:spcBef>
              <a:buClr>
                <a:srgbClr val="FF0000"/>
              </a:buClr>
              <a:buSzPts val="1920"/>
              <a:buNone/>
            </a:pPr>
            <a:endParaRPr lang="en-US" dirty="0"/>
          </a:p>
          <a:p>
            <a:pPr marL="457200" lvl="1" indent="0" algn="just">
              <a:spcBef>
                <a:spcPts val="0"/>
              </a:spcBef>
              <a:buClr>
                <a:srgbClr val="FF0000"/>
              </a:buClr>
              <a:buSzPts val="1920"/>
              <a:buNone/>
            </a:pPr>
            <a:r>
              <a:rPr lang="en-US" dirty="0" smtClean="0"/>
              <a:t>	</a:t>
            </a:r>
            <a:endParaRPr lang="en-US" dirty="0"/>
          </a:p>
        </p:txBody>
      </p:sp>
      <p:pic>
        <p:nvPicPr>
          <p:cNvPr id="2" name="Picture 1"/>
          <p:cNvPicPr>
            <a:picLocks noChangeAspect="1"/>
          </p:cNvPicPr>
          <p:nvPr/>
        </p:nvPicPr>
        <p:blipFill>
          <a:blip r:embed="rId3"/>
          <a:stretch>
            <a:fillRect/>
          </a:stretch>
        </p:blipFill>
        <p:spPr>
          <a:xfrm>
            <a:off x="1143381" y="2533540"/>
            <a:ext cx="6230219" cy="3515216"/>
          </a:xfrm>
          <a:prstGeom prst="rect">
            <a:avLst/>
          </a:prstGeom>
        </p:spPr>
      </p:pic>
    </p:spTree>
    <p:extLst>
      <p:ext uri="{BB962C8B-B14F-4D97-AF65-F5344CB8AC3E}">
        <p14:creationId xmlns:p14="http://schemas.microsoft.com/office/powerpoint/2010/main" val="360284791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dirty="0" smtClean="0"/>
              <a:t>Bitwise OR ( </a:t>
            </a:r>
            <a:r>
              <a:rPr lang="en-US" dirty="0"/>
              <a:t>|</a:t>
            </a:r>
            <a:r>
              <a:rPr lang="en-US" dirty="0" smtClean="0"/>
              <a:t> )</a:t>
            </a:r>
          </a:p>
          <a:p>
            <a:pPr marL="342900" lvl="0" indent="-342900" algn="just">
              <a:spcBef>
                <a:spcPts val="0"/>
              </a:spcBef>
              <a:buClr>
                <a:srgbClr val="FF0000"/>
              </a:buClr>
              <a:buSzPts val="1920"/>
              <a:buFont typeface="Noto Sans Symbols"/>
              <a:buChar char="❑"/>
            </a:pPr>
            <a:endParaRPr lang="en-US" b="0" dirty="0" smtClean="0"/>
          </a:p>
          <a:p>
            <a:pPr marL="800100" lvl="1" indent="-342900" algn="just">
              <a:spcBef>
                <a:spcPts val="0"/>
              </a:spcBef>
              <a:buClr>
                <a:srgbClr val="FF0000"/>
              </a:buClr>
              <a:buSzPts val="1920"/>
              <a:buFont typeface="Noto Sans Symbols"/>
              <a:buChar char="❑"/>
            </a:pPr>
            <a:r>
              <a:rPr lang="en-US" dirty="0" smtClean="0"/>
              <a:t>Returns 1 if one of the bits is 1 otherwise it returns 0</a:t>
            </a:r>
          </a:p>
          <a:p>
            <a:pPr marL="457200" lvl="1" indent="0" algn="just">
              <a:spcBef>
                <a:spcPts val="0"/>
              </a:spcBef>
              <a:buClr>
                <a:srgbClr val="FF0000"/>
              </a:buClr>
              <a:buSzPts val="1920"/>
              <a:buNone/>
            </a:pPr>
            <a:endParaRPr lang="en-US" dirty="0"/>
          </a:p>
          <a:p>
            <a:pPr marL="457200" lvl="1" indent="0" algn="just">
              <a:spcBef>
                <a:spcPts val="0"/>
              </a:spcBef>
              <a:buClr>
                <a:srgbClr val="FF0000"/>
              </a:buClr>
              <a:buSzPts val="1920"/>
              <a:buNone/>
            </a:pPr>
            <a:r>
              <a:rPr lang="en-US" dirty="0" smtClean="0"/>
              <a:t>		</a:t>
            </a:r>
            <a:endParaRPr lang="en-US" dirty="0"/>
          </a:p>
        </p:txBody>
      </p:sp>
      <p:pic>
        <p:nvPicPr>
          <p:cNvPr id="2" name="Picture 1"/>
          <p:cNvPicPr>
            <a:picLocks noChangeAspect="1"/>
          </p:cNvPicPr>
          <p:nvPr/>
        </p:nvPicPr>
        <p:blipFill>
          <a:blip r:embed="rId3"/>
          <a:stretch>
            <a:fillRect/>
          </a:stretch>
        </p:blipFill>
        <p:spPr>
          <a:xfrm>
            <a:off x="1065392" y="2657097"/>
            <a:ext cx="6525536" cy="3477110"/>
          </a:xfrm>
          <a:prstGeom prst="rect">
            <a:avLst/>
          </a:prstGeom>
        </p:spPr>
      </p:pic>
    </p:spTree>
    <p:extLst>
      <p:ext uri="{BB962C8B-B14F-4D97-AF65-F5344CB8AC3E}">
        <p14:creationId xmlns:p14="http://schemas.microsoft.com/office/powerpoint/2010/main" val="15109339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pPr marL="0" lvl="0" indent="0" rtl="0">
              <a:lnSpc>
                <a:spcPct val="90000"/>
              </a:lnSpc>
              <a:spcBef>
                <a:spcPts val="0"/>
              </a:spcBef>
              <a:spcAft>
                <a:spcPts val="0"/>
              </a:spcAft>
              <a:buClr>
                <a:srgbClr val="002060"/>
              </a:buClr>
              <a:buSzPts val="3600"/>
              <a:buFont typeface="Times New Roman"/>
              <a:buNone/>
            </a:pP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b="0" dirty="0" smtClean="0"/>
              <a:t>Easy syntax</a:t>
            </a:r>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2" name="Picture 1"/>
          <p:cNvPicPr>
            <a:picLocks noChangeAspect="1"/>
          </p:cNvPicPr>
          <p:nvPr/>
        </p:nvPicPr>
        <p:blipFill>
          <a:blip r:embed="rId3"/>
          <a:stretch>
            <a:fillRect/>
          </a:stretch>
        </p:blipFill>
        <p:spPr>
          <a:xfrm>
            <a:off x="1791245" y="2387746"/>
            <a:ext cx="8386872" cy="2641454"/>
          </a:xfrm>
          <a:prstGeom prst="rect">
            <a:avLst/>
          </a:prstGeom>
        </p:spPr>
      </p:pic>
    </p:spTree>
    <p:extLst>
      <p:ext uri="{BB962C8B-B14F-4D97-AF65-F5344CB8AC3E}">
        <p14:creationId xmlns:p14="http://schemas.microsoft.com/office/powerpoint/2010/main" val="291979512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dirty="0" smtClean="0"/>
              <a:t>Bitwise NOT ( </a:t>
            </a:r>
            <a:r>
              <a:rPr lang="en-US" dirty="0"/>
              <a:t>~</a:t>
            </a:r>
            <a:r>
              <a:rPr lang="en-US" dirty="0" smtClean="0"/>
              <a:t> )</a:t>
            </a:r>
          </a:p>
          <a:p>
            <a:pPr marL="342900" lvl="0" indent="-342900" algn="just">
              <a:spcBef>
                <a:spcPts val="0"/>
              </a:spcBef>
              <a:buClr>
                <a:srgbClr val="FF0000"/>
              </a:buClr>
              <a:buSzPts val="1920"/>
              <a:buFont typeface="Noto Sans Symbols"/>
              <a:buChar char="❑"/>
            </a:pPr>
            <a:endParaRPr lang="en-US" b="0" dirty="0" smtClean="0"/>
          </a:p>
          <a:p>
            <a:pPr marL="800100" lvl="1" indent="-342900" algn="just">
              <a:spcBef>
                <a:spcPts val="0"/>
              </a:spcBef>
              <a:buClr>
                <a:srgbClr val="FF0000"/>
              </a:buClr>
              <a:buSzPts val="1920"/>
              <a:buFont typeface="Noto Sans Symbols"/>
              <a:buChar char="❑"/>
            </a:pPr>
            <a:r>
              <a:rPr lang="en-US" dirty="0" smtClean="0"/>
              <a:t>Returns 1’s complement of a number</a:t>
            </a:r>
          </a:p>
          <a:p>
            <a:pPr marL="457200" lvl="1" indent="0" algn="just">
              <a:spcBef>
                <a:spcPts val="0"/>
              </a:spcBef>
              <a:buClr>
                <a:srgbClr val="FF0000"/>
              </a:buClr>
              <a:buSzPts val="1920"/>
              <a:buNone/>
            </a:pPr>
            <a:endParaRPr lang="en-US" dirty="0"/>
          </a:p>
          <a:p>
            <a:pPr marL="457200" lvl="1" indent="0" algn="just">
              <a:spcBef>
                <a:spcPts val="0"/>
              </a:spcBef>
              <a:buClr>
                <a:srgbClr val="FF0000"/>
              </a:buClr>
              <a:buSzPts val="1920"/>
              <a:buNone/>
            </a:pPr>
            <a:endParaRPr lang="en-US" dirty="0"/>
          </a:p>
        </p:txBody>
      </p:sp>
      <p:pic>
        <p:nvPicPr>
          <p:cNvPr id="2" name="Picture 1"/>
          <p:cNvPicPr>
            <a:picLocks noChangeAspect="1"/>
          </p:cNvPicPr>
          <p:nvPr/>
        </p:nvPicPr>
        <p:blipFill>
          <a:blip r:embed="rId3"/>
          <a:stretch>
            <a:fillRect/>
          </a:stretch>
        </p:blipFill>
        <p:spPr>
          <a:xfrm>
            <a:off x="494269" y="2520398"/>
            <a:ext cx="5020376" cy="2705478"/>
          </a:xfrm>
          <a:prstGeom prst="rect">
            <a:avLst/>
          </a:prstGeom>
        </p:spPr>
      </p:pic>
      <p:pic>
        <p:nvPicPr>
          <p:cNvPr id="3" name="Picture 2"/>
          <p:cNvPicPr>
            <a:picLocks noChangeAspect="1"/>
          </p:cNvPicPr>
          <p:nvPr/>
        </p:nvPicPr>
        <p:blipFill>
          <a:blip r:embed="rId4"/>
          <a:stretch>
            <a:fillRect/>
          </a:stretch>
        </p:blipFill>
        <p:spPr>
          <a:xfrm>
            <a:off x="5514645" y="2520398"/>
            <a:ext cx="6002342" cy="2705032"/>
          </a:xfrm>
          <a:prstGeom prst="rect">
            <a:avLst/>
          </a:prstGeom>
        </p:spPr>
      </p:pic>
    </p:spTree>
    <p:extLst>
      <p:ext uri="{BB962C8B-B14F-4D97-AF65-F5344CB8AC3E}">
        <p14:creationId xmlns:p14="http://schemas.microsoft.com/office/powerpoint/2010/main" val="8102416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dirty="0" smtClean="0"/>
              <a:t>Bitwise XOR ( </a:t>
            </a:r>
            <a:r>
              <a:rPr lang="en-US" dirty="0"/>
              <a:t>^</a:t>
            </a:r>
            <a:r>
              <a:rPr lang="en-US" dirty="0" smtClean="0"/>
              <a:t> )</a:t>
            </a:r>
          </a:p>
          <a:p>
            <a:pPr marL="342900" lvl="0" indent="-342900" algn="just">
              <a:spcBef>
                <a:spcPts val="0"/>
              </a:spcBef>
              <a:buClr>
                <a:srgbClr val="FF0000"/>
              </a:buClr>
              <a:buSzPts val="1920"/>
              <a:buFont typeface="Noto Sans Symbols"/>
              <a:buChar char="❑"/>
            </a:pPr>
            <a:endParaRPr lang="en-US" b="0" dirty="0" smtClean="0"/>
          </a:p>
          <a:p>
            <a:pPr marL="800100" lvl="1" indent="-342900" algn="just">
              <a:spcBef>
                <a:spcPts val="0"/>
              </a:spcBef>
              <a:buClr>
                <a:srgbClr val="FF0000"/>
              </a:buClr>
              <a:buSzPts val="1920"/>
              <a:buFont typeface="Noto Sans Symbols"/>
              <a:buChar char="❑"/>
            </a:pPr>
            <a:r>
              <a:rPr lang="en-US" dirty="0" smtClean="0"/>
              <a:t>Returns 0 if both the bits are equal otherwise it returns 1</a:t>
            </a:r>
          </a:p>
          <a:p>
            <a:pPr marL="457200" lvl="1" indent="0" algn="just">
              <a:spcBef>
                <a:spcPts val="0"/>
              </a:spcBef>
              <a:buClr>
                <a:srgbClr val="FF0000"/>
              </a:buClr>
              <a:buSzPts val="1920"/>
              <a:buNone/>
            </a:pPr>
            <a:endParaRPr lang="en-US" dirty="0"/>
          </a:p>
          <a:p>
            <a:pPr marL="457200" lvl="1" indent="0" algn="just">
              <a:spcBef>
                <a:spcPts val="0"/>
              </a:spcBef>
              <a:buClr>
                <a:srgbClr val="FF0000"/>
              </a:buClr>
              <a:buSzPts val="1920"/>
              <a:buNone/>
            </a:pPr>
            <a:endParaRPr lang="en-US" dirty="0"/>
          </a:p>
        </p:txBody>
      </p:sp>
      <p:pic>
        <p:nvPicPr>
          <p:cNvPr id="2" name="Picture 1"/>
          <p:cNvPicPr>
            <a:picLocks noChangeAspect="1"/>
          </p:cNvPicPr>
          <p:nvPr/>
        </p:nvPicPr>
        <p:blipFill>
          <a:blip r:embed="rId3"/>
          <a:stretch>
            <a:fillRect/>
          </a:stretch>
        </p:blipFill>
        <p:spPr>
          <a:xfrm>
            <a:off x="953530" y="2509581"/>
            <a:ext cx="6697010" cy="3667637"/>
          </a:xfrm>
          <a:prstGeom prst="rect">
            <a:avLst/>
          </a:prstGeom>
        </p:spPr>
      </p:pic>
    </p:spTree>
    <p:extLst>
      <p:ext uri="{BB962C8B-B14F-4D97-AF65-F5344CB8AC3E}">
        <p14:creationId xmlns:p14="http://schemas.microsoft.com/office/powerpoint/2010/main" val="328272030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dirty="0" smtClean="0"/>
              <a:t>Bitwise Right Shift ( &gt;&gt; )</a:t>
            </a:r>
          </a:p>
          <a:p>
            <a:pPr marL="342900" lvl="0" indent="-342900" algn="just">
              <a:spcBef>
                <a:spcPts val="0"/>
              </a:spcBef>
              <a:buClr>
                <a:srgbClr val="FF0000"/>
              </a:buClr>
              <a:buSzPts val="1920"/>
              <a:buFont typeface="Noto Sans Symbols"/>
              <a:buChar char="❑"/>
            </a:pPr>
            <a:endParaRPr lang="en-US" b="0" dirty="0" smtClean="0"/>
          </a:p>
          <a:p>
            <a:pPr marL="800100" lvl="1" indent="-342900" algn="just">
              <a:spcBef>
                <a:spcPts val="0"/>
              </a:spcBef>
              <a:buClr>
                <a:srgbClr val="FF0000"/>
              </a:buClr>
              <a:buSzPts val="1920"/>
              <a:buFont typeface="Noto Sans Symbols"/>
              <a:buChar char="❑"/>
            </a:pPr>
            <a:r>
              <a:rPr lang="en-US" dirty="0" smtClean="0"/>
              <a:t>Shifts the bits of binary number to the right</a:t>
            </a:r>
          </a:p>
          <a:p>
            <a:pPr marL="800100" lvl="1" indent="-342900" algn="just">
              <a:spcBef>
                <a:spcPts val="0"/>
              </a:spcBef>
              <a:buClr>
                <a:srgbClr val="FF0000"/>
              </a:buClr>
              <a:buSzPts val="1920"/>
              <a:buFont typeface="Noto Sans Symbols"/>
              <a:buChar char="❑"/>
            </a:pPr>
            <a:r>
              <a:rPr lang="en-US" dirty="0" smtClean="0"/>
              <a:t>As a consequence it divides the number by 2</a:t>
            </a:r>
            <a:r>
              <a:rPr lang="en-US" baseline="30000" dirty="0" smtClean="0"/>
              <a:t>n</a:t>
            </a:r>
            <a:endParaRPr lang="en-US" dirty="0" smtClean="0"/>
          </a:p>
          <a:p>
            <a:pPr marL="457200" lvl="1" indent="0" algn="just">
              <a:spcBef>
                <a:spcPts val="0"/>
              </a:spcBef>
              <a:buClr>
                <a:srgbClr val="FF0000"/>
              </a:buClr>
              <a:buSzPts val="1920"/>
              <a:buNone/>
            </a:pPr>
            <a:endParaRPr lang="en-US" dirty="0"/>
          </a:p>
          <a:p>
            <a:pPr marL="457200" lvl="1" indent="0" algn="just">
              <a:spcBef>
                <a:spcPts val="0"/>
              </a:spcBef>
              <a:buClr>
                <a:srgbClr val="FF0000"/>
              </a:buClr>
              <a:buSzPts val="1920"/>
              <a:buNone/>
            </a:pPr>
            <a:endParaRPr lang="en-US" dirty="0"/>
          </a:p>
        </p:txBody>
      </p:sp>
      <p:pic>
        <p:nvPicPr>
          <p:cNvPr id="3" name="Picture 2"/>
          <p:cNvPicPr>
            <a:picLocks noChangeAspect="1"/>
          </p:cNvPicPr>
          <p:nvPr/>
        </p:nvPicPr>
        <p:blipFill>
          <a:blip r:embed="rId3"/>
          <a:stretch>
            <a:fillRect/>
          </a:stretch>
        </p:blipFill>
        <p:spPr>
          <a:xfrm>
            <a:off x="504916" y="2774195"/>
            <a:ext cx="5234189" cy="1911016"/>
          </a:xfrm>
          <a:prstGeom prst="rect">
            <a:avLst/>
          </a:prstGeom>
        </p:spPr>
      </p:pic>
    </p:spTree>
    <p:extLst>
      <p:ext uri="{BB962C8B-B14F-4D97-AF65-F5344CB8AC3E}">
        <p14:creationId xmlns:p14="http://schemas.microsoft.com/office/powerpoint/2010/main" val="406869382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dirty="0" smtClean="0"/>
              <a:t>Bitwise Right Shift ( &gt;&gt; )</a:t>
            </a:r>
          </a:p>
          <a:p>
            <a:pPr marL="342900" lvl="0" indent="-342900" algn="just">
              <a:spcBef>
                <a:spcPts val="0"/>
              </a:spcBef>
              <a:buClr>
                <a:srgbClr val="FF0000"/>
              </a:buClr>
              <a:buSzPts val="1920"/>
              <a:buFont typeface="Noto Sans Symbols"/>
              <a:buChar char="❑"/>
            </a:pPr>
            <a:endParaRPr lang="en-US" b="0" dirty="0" smtClean="0"/>
          </a:p>
          <a:p>
            <a:pPr marL="457200" lvl="1" indent="0" algn="just">
              <a:spcBef>
                <a:spcPts val="0"/>
              </a:spcBef>
              <a:buClr>
                <a:srgbClr val="FF0000"/>
              </a:buClr>
              <a:buSzPts val="1920"/>
              <a:buNone/>
            </a:pPr>
            <a:endParaRPr lang="en-US" dirty="0"/>
          </a:p>
          <a:p>
            <a:pPr marL="457200" lvl="1" indent="0" algn="just">
              <a:spcBef>
                <a:spcPts val="0"/>
              </a:spcBef>
              <a:buClr>
                <a:srgbClr val="FF0000"/>
              </a:buClr>
              <a:buSzPts val="1920"/>
              <a:buNone/>
            </a:pPr>
            <a:endParaRPr lang="en-US" dirty="0"/>
          </a:p>
        </p:txBody>
      </p:sp>
      <p:pic>
        <p:nvPicPr>
          <p:cNvPr id="2" name="Picture 1"/>
          <p:cNvPicPr>
            <a:picLocks noChangeAspect="1"/>
          </p:cNvPicPr>
          <p:nvPr/>
        </p:nvPicPr>
        <p:blipFill>
          <a:blip r:embed="rId3"/>
          <a:stretch>
            <a:fillRect/>
          </a:stretch>
        </p:blipFill>
        <p:spPr>
          <a:xfrm>
            <a:off x="385490" y="2104756"/>
            <a:ext cx="5359277" cy="2455208"/>
          </a:xfrm>
          <a:prstGeom prst="rect">
            <a:avLst/>
          </a:prstGeom>
        </p:spPr>
      </p:pic>
      <p:pic>
        <p:nvPicPr>
          <p:cNvPr id="4" name="Picture 3"/>
          <p:cNvPicPr>
            <a:picLocks noChangeAspect="1"/>
          </p:cNvPicPr>
          <p:nvPr/>
        </p:nvPicPr>
        <p:blipFill>
          <a:blip r:embed="rId4"/>
          <a:stretch>
            <a:fillRect/>
          </a:stretch>
        </p:blipFill>
        <p:spPr>
          <a:xfrm>
            <a:off x="5744767" y="2104756"/>
            <a:ext cx="5249420" cy="2092775"/>
          </a:xfrm>
          <a:prstGeom prst="rect">
            <a:avLst/>
          </a:prstGeom>
        </p:spPr>
      </p:pic>
    </p:spTree>
    <p:extLst>
      <p:ext uri="{BB962C8B-B14F-4D97-AF65-F5344CB8AC3E}">
        <p14:creationId xmlns:p14="http://schemas.microsoft.com/office/powerpoint/2010/main" val="32463109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dirty="0" smtClean="0"/>
              <a:t>Bitwise Left Shift ( &lt;&lt; )</a:t>
            </a:r>
          </a:p>
          <a:p>
            <a:pPr marL="342900" lvl="0" indent="-342900" algn="just">
              <a:spcBef>
                <a:spcPts val="0"/>
              </a:spcBef>
              <a:buClr>
                <a:srgbClr val="FF0000"/>
              </a:buClr>
              <a:buSzPts val="1920"/>
              <a:buFont typeface="Noto Sans Symbols"/>
              <a:buChar char="❑"/>
            </a:pPr>
            <a:endParaRPr lang="en-US" b="0" dirty="0" smtClean="0"/>
          </a:p>
          <a:p>
            <a:pPr marL="800100" lvl="1" indent="-342900" algn="just">
              <a:spcBef>
                <a:spcPts val="0"/>
              </a:spcBef>
              <a:buClr>
                <a:srgbClr val="FF0000"/>
              </a:buClr>
              <a:buSzPts val="1920"/>
              <a:buFont typeface="Noto Sans Symbols"/>
              <a:buChar char="❑"/>
            </a:pPr>
            <a:r>
              <a:rPr lang="en-US" dirty="0" smtClean="0"/>
              <a:t>Shifts the bits of binary number to the right</a:t>
            </a:r>
          </a:p>
          <a:p>
            <a:pPr marL="800100" lvl="1" indent="-342900" algn="just">
              <a:spcBef>
                <a:spcPts val="0"/>
              </a:spcBef>
              <a:buClr>
                <a:srgbClr val="FF0000"/>
              </a:buClr>
              <a:buSzPts val="1920"/>
              <a:buFont typeface="Noto Sans Symbols"/>
              <a:buChar char="❑"/>
            </a:pPr>
            <a:r>
              <a:rPr lang="en-US" dirty="0" smtClean="0"/>
              <a:t>As a consequence it multiplies the number by 2</a:t>
            </a:r>
            <a:r>
              <a:rPr lang="en-US" baseline="30000" dirty="0" smtClean="0"/>
              <a:t>n</a:t>
            </a:r>
            <a:endParaRPr lang="en-US" dirty="0" smtClean="0"/>
          </a:p>
          <a:p>
            <a:pPr marL="457200" lvl="1" indent="0" algn="just">
              <a:spcBef>
                <a:spcPts val="0"/>
              </a:spcBef>
              <a:buClr>
                <a:srgbClr val="FF0000"/>
              </a:buClr>
              <a:buSzPts val="1920"/>
              <a:buNone/>
            </a:pPr>
            <a:endParaRPr lang="en-US" dirty="0"/>
          </a:p>
          <a:p>
            <a:pPr marL="457200" lvl="1" indent="0" algn="just">
              <a:spcBef>
                <a:spcPts val="0"/>
              </a:spcBef>
              <a:buClr>
                <a:srgbClr val="FF0000"/>
              </a:buClr>
              <a:buSzPts val="1920"/>
              <a:buNone/>
            </a:pPr>
            <a:endParaRPr lang="en-US" dirty="0"/>
          </a:p>
        </p:txBody>
      </p:sp>
      <p:pic>
        <p:nvPicPr>
          <p:cNvPr id="4" name="Picture 3"/>
          <p:cNvPicPr>
            <a:picLocks noChangeAspect="1"/>
          </p:cNvPicPr>
          <p:nvPr/>
        </p:nvPicPr>
        <p:blipFill>
          <a:blip r:embed="rId3"/>
          <a:stretch>
            <a:fillRect/>
          </a:stretch>
        </p:blipFill>
        <p:spPr>
          <a:xfrm>
            <a:off x="385490" y="2861164"/>
            <a:ext cx="4822740" cy="1750219"/>
          </a:xfrm>
          <a:prstGeom prst="rect">
            <a:avLst/>
          </a:prstGeom>
        </p:spPr>
      </p:pic>
      <p:pic>
        <p:nvPicPr>
          <p:cNvPr id="2" name="Picture 1"/>
          <p:cNvPicPr>
            <a:picLocks noChangeAspect="1"/>
          </p:cNvPicPr>
          <p:nvPr/>
        </p:nvPicPr>
        <p:blipFill>
          <a:blip r:embed="rId4"/>
          <a:stretch>
            <a:fillRect/>
          </a:stretch>
        </p:blipFill>
        <p:spPr>
          <a:xfrm>
            <a:off x="5286554" y="2861164"/>
            <a:ext cx="5024395" cy="1750219"/>
          </a:xfrm>
          <a:prstGeom prst="rect">
            <a:avLst/>
          </a:prstGeom>
        </p:spPr>
      </p:pic>
    </p:spTree>
    <p:extLst>
      <p:ext uri="{BB962C8B-B14F-4D97-AF65-F5344CB8AC3E}">
        <p14:creationId xmlns:p14="http://schemas.microsoft.com/office/powerpoint/2010/main" val="336520910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i1275.photobucket.com/albums/y446/porschalink/Jasmine%20Porsche%20Centre/AnyQuestions_zps6309316a.jpg"/>
          <p:cNvPicPr>
            <a:picLocks noChangeAspect="1" noChangeArrowheads="1"/>
          </p:cNvPicPr>
          <p:nvPr/>
        </p:nvPicPr>
        <p:blipFill rotWithShape="1">
          <a:blip r:embed="rId2">
            <a:extLst>
              <a:ext uri="{28A0092B-C50C-407E-A947-70E740481C1C}">
                <a14:useLocalDpi xmlns:a14="http://schemas.microsoft.com/office/drawing/2010/main" val="0"/>
              </a:ext>
            </a:extLst>
          </a:blip>
          <a:srcRect t="25439"/>
          <a:stretch/>
        </p:blipFill>
        <p:spPr bwMode="auto">
          <a:xfrm>
            <a:off x="2253803" y="1589183"/>
            <a:ext cx="4478336" cy="364014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D:\Workshop\SVL Automation Documents\output-onlinepngtool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4900" y="1918412"/>
            <a:ext cx="3093473" cy="298169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4653733" y="892315"/>
            <a:ext cx="2940141" cy="498598"/>
          </a:xfrm>
        </p:spPr>
        <p:txBody>
          <a:bodyPr/>
          <a:lstStyle/>
          <a:p>
            <a:r>
              <a:rPr lang="en-US" sz="3600" dirty="0">
                <a:latin typeface="Bodoni MT Black" panose="02070A03080606020203" pitchFamily="18" charset="0"/>
              </a:rPr>
              <a:t>Questions?</a:t>
            </a:r>
            <a:endParaRPr lang="en-IN" sz="3600" dirty="0">
              <a:latin typeface="Bodoni MT Black" panose="02070A03080606020203" pitchFamily="18" charset="0"/>
            </a:endParaRPr>
          </a:p>
        </p:txBody>
      </p:sp>
    </p:spTree>
    <p:extLst>
      <p:ext uri="{BB962C8B-B14F-4D97-AF65-F5344CB8AC3E}">
        <p14:creationId xmlns:p14="http://schemas.microsoft.com/office/powerpoint/2010/main" val="381981230"/>
      </p:ext>
    </p:extLst>
  </p:cSld>
  <p:clrMapOvr>
    <a:masterClrMapping/>
  </p:clrMapOvr>
  <p:transition advClick="0">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az616578.vo.msecnd.net/files/2016/04/29/6359749212265071701171552202_Dollarphotoclub_77959340-1024x577.jpg"/>
          <p:cNvPicPr>
            <a:picLocks noChangeAspect="1" noChangeArrowheads="1"/>
          </p:cNvPicPr>
          <p:nvPr/>
        </p:nvPicPr>
        <p:blipFill rotWithShape="1">
          <a:blip r:embed="rId2">
            <a:extLst>
              <a:ext uri="{28A0092B-C50C-407E-A947-70E740481C1C}">
                <a14:useLocalDpi xmlns:a14="http://schemas.microsoft.com/office/drawing/2010/main" val="0"/>
              </a:ext>
            </a:extLst>
          </a:blip>
          <a:srcRect t="8354" b="13248"/>
          <a:stretch/>
        </p:blipFill>
        <p:spPr bwMode="auto">
          <a:xfrm>
            <a:off x="4283249" y="1161768"/>
            <a:ext cx="6873022" cy="303616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Workshop\SVL Automation Documents\output-onlinepngtool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8798" y="1216242"/>
            <a:ext cx="3093473" cy="29816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flipH="1">
            <a:off x="5669872" y="4642009"/>
            <a:ext cx="4998128" cy="861774"/>
          </a:xfrm>
          <a:prstGeom prst="rect">
            <a:avLst/>
          </a:prstGeom>
          <a:noFill/>
        </p:spPr>
        <p:txBody>
          <a:bodyPr wrap="square" lIns="0" tIns="0" rIns="0" bIns="0" rtlCol="0">
            <a:spAutoFit/>
          </a:bodyPr>
          <a:lstStyle/>
          <a:p>
            <a:r>
              <a:rPr lang="en-US" sz="2800" b="1" dirty="0">
                <a:solidFill>
                  <a:srgbClr val="F59D1D"/>
                </a:solidFill>
                <a:latin typeface="Bookman Old Style" panose="02050604050505020204" pitchFamily="18" charset="0"/>
                <a:cs typeface="Segoe UI" panose="020B0502040204020203" pitchFamily="34" charset="0"/>
              </a:rPr>
              <a:t>https://svlautomations.in</a:t>
            </a:r>
          </a:p>
          <a:p>
            <a:r>
              <a:rPr lang="en-US" sz="2800" b="1" dirty="0">
                <a:solidFill>
                  <a:srgbClr val="0072C6"/>
                </a:solidFill>
                <a:latin typeface="Bookman Old Style" panose="02050604050505020204" pitchFamily="18" charset="0"/>
                <a:cs typeface="Segoe UI" panose="020B0502040204020203" pitchFamily="34" charset="0"/>
              </a:rPr>
              <a:t>https://svltrainings.in </a:t>
            </a:r>
            <a:endParaRPr lang="en-IN" sz="2800" b="1" dirty="0" err="1">
              <a:solidFill>
                <a:srgbClr val="0072C6"/>
              </a:solidFill>
              <a:latin typeface="Bookman Old Style" panose="02050604050505020204" pitchFamily="18" charset="0"/>
              <a:cs typeface="Segoe UI" panose="020B0502040204020203" pitchFamily="34" charset="0"/>
            </a:endParaRPr>
          </a:p>
        </p:txBody>
      </p:sp>
      <p:sp>
        <p:nvSpPr>
          <p:cNvPr id="7" name="TextBox 6"/>
          <p:cNvSpPr txBox="1"/>
          <p:nvPr/>
        </p:nvSpPr>
        <p:spPr>
          <a:xfrm flipH="1">
            <a:off x="1765177" y="4642009"/>
            <a:ext cx="4847208" cy="861774"/>
          </a:xfrm>
          <a:prstGeom prst="rect">
            <a:avLst/>
          </a:prstGeom>
          <a:noFill/>
        </p:spPr>
        <p:txBody>
          <a:bodyPr wrap="square" lIns="0" tIns="0" rIns="0" bIns="0" rtlCol="0">
            <a:spAutoFit/>
          </a:bodyPr>
          <a:lstStyle/>
          <a:p>
            <a:r>
              <a:rPr lang="en-US" sz="2800" b="1" dirty="0">
                <a:solidFill>
                  <a:srgbClr val="F59D1D"/>
                </a:solidFill>
                <a:latin typeface="Bookman Old Style" panose="02050604050505020204" pitchFamily="18" charset="0"/>
                <a:cs typeface="Segoe UI" panose="020B0502040204020203" pitchFamily="34" charset="0"/>
              </a:rPr>
              <a:t>8888 763 563</a:t>
            </a:r>
          </a:p>
          <a:p>
            <a:r>
              <a:rPr lang="en-US" sz="2800" b="1" dirty="0">
                <a:solidFill>
                  <a:srgbClr val="0072C6"/>
                </a:solidFill>
                <a:latin typeface="Bookman Old Style" panose="02050604050505020204" pitchFamily="18" charset="0"/>
                <a:cs typeface="Segoe UI" panose="020B0502040204020203" pitchFamily="34" charset="0"/>
              </a:rPr>
              <a:t>88 5335 4141</a:t>
            </a:r>
          </a:p>
        </p:txBody>
      </p:sp>
    </p:spTree>
    <p:extLst>
      <p:ext uri="{BB962C8B-B14F-4D97-AF65-F5344CB8AC3E}">
        <p14:creationId xmlns:p14="http://schemas.microsoft.com/office/powerpoint/2010/main" val="241687197"/>
      </p:ext>
    </p:extLst>
  </p:cSld>
  <p:clrMapOvr>
    <a:masterClrMapping/>
  </p:clrMapOvr>
  <p:transition advClick="0">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pPr marL="0" lvl="0" indent="0" rtl="0">
              <a:lnSpc>
                <a:spcPct val="90000"/>
              </a:lnSpc>
              <a:spcBef>
                <a:spcPts val="0"/>
              </a:spcBef>
              <a:spcAft>
                <a:spcPts val="0"/>
              </a:spcAft>
              <a:buClr>
                <a:srgbClr val="002060"/>
              </a:buClr>
              <a:buSzPts val="3600"/>
              <a:buFont typeface="Times New Roman"/>
              <a:buNone/>
            </a:pP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342900" lvl="0" indent="-342900" algn="just">
              <a:spcBef>
                <a:spcPts val="0"/>
              </a:spcBef>
              <a:buClr>
                <a:srgbClr val="FF0000"/>
              </a:buClr>
              <a:buSzPts val="1920"/>
              <a:buFont typeface="Noto Sans Symbols"/>
              <a:buChar char="❑"/>
            </a:pPr>
            <a:r>
              <a:rPr lang="en-US" b="0" dirty="0"/>
              <a:t>D</a:t>
            </a:r>
            <a:r>
              <a:rPr lang="en-US" b="0" dirty="0" smtClean="0"/>
              <a:t>ynamic semantics : Variables are dynamic objects</a:t>
            </a:r>
          </a:p>
          <a:p>
            <a:pPr marL="342900" lvl="0" indent="-342900">
              <a:spcBef>
                <a:spcPts val="0"/>
              </a:spcBef>
              <a:buClr>
                <a:srgbClr val="FF0000"/>
              </a:buClr>
              <a:buSzPts val="1920"/>
              <a:buFont typeface="Noto Sans Symbols"/>
              <a:buChar char="❑"/>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2" name="Picture 1"/>
          <p:cNvPicPr>
            <a:picLocks noChangeAspect="1"/>
          </p:cNvPicPr>
          <p:nvPr/>
        </p:nvPicPr>
        <p:blipFill>
          <a:blip r:embed="rId3"/>
          <a:stretch>
            <a:fillRect/>
          </a:stretch>
        </p:blipFill>
        <p:spPr>
          <a:xfrm>
            <a:off x="831127" y="1957761"/>
            <a:ext cx="3867690" cy="3486637"/>
          </a:xfrm>
          <a:prstGeom prst="rect">
            <a:avLst/>
          </a:prstGeom>
        </p:spPr>
      </p:pic>
      <p:pic>
        <p:nvPicPr>
          <p:cNvPr id="3" name="Picture 2"/>
          <p:cNvPicPr>
            <a:picLocks noChangeAspect="1"/>
          </p:cNvPicPr>
          <p:nvPr/>
        </p:nvPicPr>
        <p:blipFill>
          <a:blip r:embed="rId4"/>
          <a:stretch>
            <a:fillRect/>
          </a:stretch>
        </p:blipFill>
        <p:spPr>
          <a:xfrm>
            <a:off x="5920655" y="1957760"/>
            <a:ext cx="3811174" cy="3486637"/>
          </a:xfrm>
          <a:prstGeom prst="rect">
            <a:avLst/>
          </a:prstGeom>
        </p:spPr>
      </p:pic>
    </p:spTree>
    <p:extLst>
      <p:ext uri="{BB962C8B-B14F-4D97-AF65-F5344CB8AC3E}">
        <p14:creationId xmlns:p14="http://schemas.microsoft.com/office/powerpoint/2010/main" val="2720249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2"/>
          <p:cNvSpPr txBox="1">
            <a:spLocks noGrp="1"/>
          </p:cNvSpPr>
          <p:nvPr>
            <p:ph type="title"/>
          </p:nvPr>
        </p:nvSpPr>
        <p:spPr>
          <a:xfrm>
            <a:off x="2509934" y="238937"/>
            <a:ext cx="9431053" cy="659448"/>
          </a:xfrm>
          <a:prstGeom prst="rect">
            <a:avLst/>
          </a:prstGeom>
          <a:noFill/>
          <a:ln>
            <a:noFill/>
          </a:ln>
        </p:spPr>
        <p:txBody>
          <a:bodyPr spcFirstLastPara="1" wrap="square" lIns="91425" tIns="45700" rIns="91425" bIns="45700" anchor="t" anchorCtr="0">
            <a:noAutofit/>
          </a:bodyPr>
          <a:lstStyle/>
          <a:p>
            <a:pPr marL="0" lvl="0" indent="0" rtl="0">
              <a:lnSpc>
                <a:spcPct val="90000"/>
              </a:lnSpc>
              <a:spcBef>
                <a:spcPts val="0"/>
              </a:spcBef>
              <a:spcAft>
                <a:spcPts val="0"/>
              </a:spcAft>
              <a:buClr>
                <a:srgbClr val="002060"/>
              </a:buClr>
              <a:buSzPts val="3600"/>
              <a:buFont typeface="Times New Roman"/>
              <a:buNone/>
            </a:pPr>
            <a:r>
              <a:rPr lang="en-US" dirty="0" smtClean="0"/>
              <a:t>Features of Python </a:t>
            </a:r>
            <a:endParaRPr dirty="0"/>
          </a:p>
        </p:txBody>
      </p:sp>
      <p:sp>
        <p:nvSpPr>
          <p:cNvPr id="31" name="Google Shape;31;p2"/>
          <p:cNvSpPr txBox="1">
            <a:spLocks noGrp="1"/>
          </p:cNvSpPr>
          <p:nvPr>
            <p:ph type="body" idx="1"/>
          </p:nvPr>
        </p:nvSpPr>
        <p:spPr>
          <a:xfrm>
            <a:off x="385490" y="1021976"/>
            <a:ext cx="11555498" cy="5358209"/>
          </a:xfrm>
          <a:prstGeom prst="rect">
            <a:avLst/>
          </a:prstGeom>
          <a:noFill/>
          <a:ln>
            <a:noFill/>
          </a:ln>
        </p:spPr>
        <p:txBody>
          <a:bodyPr spcFirstLastPara="1" wrap="square" lIns="91425" tIns="45700" rIns="91425" bIns="45700" anchor="t" anchorCtr="0">
            <a:noAutofit/>
          </a:bodyPr>
          <a:lstStyle/>
          <a:p>
            <a:pPr marL="0" lvl="0" indent="0">
              <a:spcBef>
                <a:spcPts val="0"/>
              </a:spcBef>
              <a:buClr>
                <a:srgbClr val="FF0000"/>
              </a:buClr>
              <a:buSzPts val="1920"/>
            </a:pPr>
            <a:endParaRPr lang="en-US" dirty="0" smtClean="0"/>
          </a:p>
          <a:p>
            <a:pPr marL="0" lvl="0" indent="0">
              <a:spcBef>
                <a:spcPts val="0"/>
              </a:spcBef>
              <a:buClr>
                <a:srgbClr val="FF0000"/>
              </a:buClr>
              <a:buSzPts val="1920"/>
            </a:pPr>
            <a:endParaRPr dirty="0" smtClean="0"/>
          </a:p>
          <a:p>
            <a:pPr marL="0" lvl="0" indent="0" algn="l" rtl="0">
              <a:lnSpc>
                <a:spcPct val="90000"/>
              </a:lnSpc>
              <a:spcBef>
                <a:spcPts val="1000"/>
              </a:spcBef>
              <a:spcAft>
                <a:spcPts val="0"/>
              </a:spcAft>
              <a:buClr>
                <a:srgbClr val="002060"/>
              </a:buClr>
              <a:buSzPts val="3200"/>
              <a:buFont typeface="Times New Roman"/>
              <a:buNone/>
            </a:pPr>
            <a:endParaRPr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0518" y="1467346"/>
            <a:ext cx="8703291" cy="4395162"/>
          </a:xfrm>
          <a:prstGeom prst="rect">
            <a:avLst/>
          </a:prstGeom>
        </p:spPr>
      </p:pic>
    </p:spTree>
    <p:extLst>
      <p:ext uri="{BB962C8B-B14F-4D97-AF65-F5344CB8AC3E}">
        <p14:creationId xmlns:p14="http://schemas.microsoft.com/office/powerpoint/2010/main" val="15648178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6869</TotalTime>
  <Words>2165</Words>
  <Application>Microsoft Office PowerPoint</Application>
  <PresentationFormat>Widescreen</PresentationFormat>
  <Paragraphs>647</Paragraphs>
  <Slides>76</Slides>
  <Notes>71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76</vt:i4>
      </vt:variant>
    </vt:vector>
  </HeadingPairs>
  <TitlesOfParts>
    <vt:vector size="86" baseType="lpstr">
      <vt:lpstr>Arial</vt:lpstr>
      <vt:lpstr>Bodoni MT Black</vt:lpstr>
      <vt:lpstr>Bookman Old Style</vt:lpstr>
      <vt:lpstr>Calibri</vt:lpstr>
      <vt:lpstr>Georgia</vt:lpstr>
      <vt:lpstr>Noto Sans Symbols</vt:lpstr>
      <vt:lpstr>Segoe UI</vt:lpstr>
      <vt:lpstr>Segoe UI Light</vt:lpstr>
      <vt:lpstr>Times New Roman</vt:lpstr>
      <vt:lpstr>Office Theme</vt:lpstr>
      <vt:lpstr>PowerPoint Presentation</vt:lpstr>
      <vt:lpstr>Definition</vt:lpstr>
      <vt:lpstr>PowerPoint Presentation</vt:lpstr>
      <vt:lpstr>Is Python Compiled or Interpreted?</vt:lpstr>
      <vt:lpstr>PowerPoint Presentation</vt:lpstr>
      <vt:lpstr>PowerPoint Presentation</vt:lpstr>
      <vt:lpstr>PowerPoint Presentation</vt:lpstr>
      <vt:lpstr>PowerPoint Presentation</vt:lpstr>
      <vt:lpstr>Features of Python </vt:lpstr>
      <vt:lpstr>Application Areas</vt:lpstr>
      <vt:lpstr>Steps to install the python interpreter </vt:lpstr>
      <vt:lpstr>Write and execute python program in vscode</vt:lpstr>
      <vt:lpstr>PowerPoint Presentation</vt:lpstr>
      <vt:lpstr>First Python Program</vt:lpstr>
      <vt:lpstr>How to see the byte code</vt:lpstr>
      <vt:lpstr>Indentation in Python</vt:lpstr>
      <vt:lpstr>Indentation in Python</vt:lpstr>
      <vt:lpstr> Python Keywords </vt:lpstr>
      <vt:lpstr> Python Identifiers</vt:lpstr>
      <vt:lpstr> </vt:lpstr>
      <vt:lpstr> Python Comments </vt:lpstr>
      <vt:lpstr>Types of Comments in Python</vt:lpstr>
      <vt:lpstr>PowerPoint Presentation</vt:lpstr>
      <vt:lpstr>Python Statement</vt:lpstr>
      <vt:lpstr> Python Statement</vt:lpstr>
      <vt:lpstr>Answer the Following question</vt:lpstr>
      <vt:lpstr> Python Variable</vt:lpstr>
      <vt:lpstr> Python Variable</vt:lpstr>
      <vt:lpstr> Python Variable</vt:lpstr>
      <vt:lpstr> Python Constants</vt:lpstr>
      <vt:lpstr>PowerPoint Presentation</vt:lpstr>
      <vt:lpstr>What is Data Type?</vt:lpstr>
      <vt:lpstr>Python data types</vt:lpstr>
      <vt:lpstr>Python data types</vt:lpstr>
      <vt:lpstr>Numeric Data Types</vt:lpstr>
      <vt:lpstr>Numeric Data Types</vt:lpstr>
      <vt:lpstr>Numeric Data Types</vt:lpstr>
      <vt:lpstr>Numeric Data Types</vt:lpstr>
      <vt:lpstr>Boolean Data Types</vt:lpstr>
      <vt:lpstr>PowerPoint Presentation</vt:lpstr>
      <vt:lpstr>  String Data Types</vt:lpstr>
      <vt:lpstr> Sequence Data Types</vt:lpstr>
      <vt:lpstr> Sequence Data Types</vt:lpstr>
      <vt:lpstr> Dictionary  Data Type</vt:lpstr>
      <vt:lpstr>Dictionary  Data Type</vt:lpstr>
      <vt:lpstr> Set Data Type</vt:lpstr>
      <vt:lpstr>Set Data Type</vt:lpstr>
      <vt:lpstr>PowerPoint Presentation</vt:lpstr>
      <vt:lpstr>  Introduction </vt:lpstr>
      <vt:lpstr>Different Operators in Python</vt:lpstr>
      <vt:lpstr>Arithmetic Operators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 Comparison Operators</vt:lpstr>
      <vt:lpstr>PowerPoint Presentation</vt:lpstr>
      <vt:lpstr>PowerPoint Presentation</vt:lpstr>
      <vt:lpstr>PowerPoint Presentation</vt:lpstr>
      <vt:lpstr> Logical Operators</vt:lpstr>
      <vt:lpstr>PowerPoint Presentation</vt:lpstr>
      <vt:lpstr>PowerPoint Presentation</vt:lpstr>
      <vt:lpstr>PowerPoint Presentation</vt:lpstr>
      <vt:lpstr> Bitwise Operators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Skills</dc:title>
  <dc:creator>Mahesh Shinde</dc:creator>
  <cp:lastModifiedBy>SVL Automations</cp:lastModifiedBy>
  <cp:revision>57</cp:revision>
  <dcterms:created xsi:type="dcterms:W3CDTF">2020-08-21T05:54:30Z</dcterms:created>
  <dcterms:modified xsi:type="dcterms:W3CDTF">2024-03-15T06:33:39Z</dcterms:modified>
</cp:coreProperties>
</file>