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78" r:id="rId4"/>
    <p:sldId id="292" r:id="rId5"/>
    <p:sldId id="290" r:id="rId6"/>
    <p:sldId id="293" r:id="rId7"/>
    <p:sldId id="294" r:id="rId8"/>
    <p:sldId id="309" r:id="rId9"/>
    <p:sldId id="295" r:id="rId10"/>
    <p:sldId id="296" r:id="rId11"/>
    <p:sldId id="310" r:id="rId12"/>
    <p:sldId id="297" r:id="rId13"/>
    <p:sldId id="283" r:id="rId14"/>
    <p:sldId id="298" r:id="rId15"/>
    <p:sldId id="299" r:id="rId16"/>
    <p:sldId id="285" r:id="rId17"/>
    <p:sldId id="286" r:id="rId18"/>
    <p:sldId id="288" r:id="rId19"/>
    <p:sldId id="287" r:id="rId20"/>
    <p:sldId id="300" r:id="rId21"/>
    <p:sldId id="301" r:id="rId22"/>
    <p:sldId id="289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13" r:id="rId31"/>
    <p:sldId id="314" r:id="rId32"/>
    <p:sldId id="311" r:id="rId33"/>
    <p:sldId id="312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TVnpF5u/L8Ok2C5+gKOsdXFXi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CD6CD-9DDC-47EC-87B2-A702A7579EE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CC49D-FB41-4841-9139-E30782E402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4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637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9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72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998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739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720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651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213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276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07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185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2509934" y="23893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Google Shape;16;p7"/>
          <p:cNvSpPr txBox="1">
            <a:spLocks noGrp="1"/>
          </p:cNvSpPr>
          <p:nvPr>
            <p:ph type="dt" idx="10"/>
          </p:nvPr>
        </p:nvSpPr>
        <p:spPr>
          <a:xfrm>
            <a:off x="228600" y="6447790"/>
            <a:ext cx="17095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0253830" y="6503776"/>
            <a:ext cx="1687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D72163EE-E9DB-4233-A6CF-7611D36CEA4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Line 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875" y="186920"/>
            <a:ext cx="11151917" cy="78277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Title Line One</a:t>
            </a:r>
            <a:br>
              <a:rPr lang="en-US" dirty="0"/>
            </a:br>
            <a:r>
              <a:rPr lang="en-US" dirty="0"/>
              <a:t>Title Line Two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0874" y="1451223"/>
            <a:ext cx="11378959" cy="8683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200" spc="-100" baseline="0">
                <a:latin typeface="Segoe UI Light"/>
                <a:cs typeface="Segoe UI Ligh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2400" spc="-50" baseline="0">
                <a:latin typeface="Segoe UI Light"/>
                <a:cs typeface="Segoe UI Ligh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 32pt</a:t>
            </a:r>
          </a:p>
          <a:p>
            <a:pPr lvl="1"/>
            <a:r>
              <a:rPr lang="en-US" dirty="0"/>
              <a:t>Second level 24pt</a:t>
            </a:r>
          </a:p>
        </p:txBody>
      </p:sp>
    </p:spTree>
    <p:extLst>
      <p:ext uri="{BB962C8B-B14F-4D97-AF65-F5344CB8AC3E}">
        <p14:creationId xmlns:p14="http://schemas.microsoft.com/office/powerpoint/2010/main" val="1504536563"/>
      </p:ext>
    </p:extLst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/>
          <p:nvPr/>
        </p:nvSpPr>
        <p:spPr>
          <a:xfrm>
            <a:off x="0" y="6531427"/>
            <a:ext cx="12192000" cy="279918"/>
          </a:xfrm>
          <a:prstGeom prst="roundRect">
            <a:avLst>
              <a:gd name="adj" fmla="val 0"/>
            </a:avLst>
          </a:prstGeom>
          <a:solidFill>
            <a:srgbClr val="EF7F1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	</a:t>
            </a:r>
            <a:r>
              <a:rPr lang="en-IN" sz="1200" b="0" i="0" u="none" strike="noStrike" cap="none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	| </a:t>
            </a: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IN" sz="1200" b="0" i="0" u="none" strike="noStrike" cap="none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</a:t>
            </a: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IN" sz="1200" b="0" i="0" u="none" strike="noStrike" cap="none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r>
              <a:rPr lang="en-IN" sz="1200" b="0" i="0" u="none" strike="noStrike" cap="none" baseline="0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to Python Programming</a:t>
            </a: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|  </a:t>
            </a:r>
            <a:endParaRPr dirty="0"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0991461" y="6606075"/>
            <a:ext cx="979715" cy="27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IN" dirty="0" err="1" smtClean="0"/>
              <a:t>SlideNo</a:t>
            </a:r>
            <a:r>
              <a:rPr lang="en-IN" dirty="0" smtClean="0"/>
              <a:t>.</a:t>
            </a:r>
            <a:fld id="{7367ABE8-0774-43C0-A272-134A001C0C0D}" type="slidenum">
              <a:rPr lang="en-IN" smtClean="0"/>
              <a:pPr/>
              <a:t>‹#›</a:t>
            </a:fld>
            <a:fld id="{00000000-1234-1234-1234-123412341234}" type="slidenum">
              <a:rPr lang="en-IN" smtClean="0"/>
              <a:pPr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2509934" y="23893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Times New Roman"/>
              <a:buNone/>
            </a:pPr>
            <a:endParaRPr dirty="0"/>
          </a:p>
        </p:txBody>
      </p:sp>
      <p:sp>
        <p:nvSpPr>
          <p:cNvPr id="23" name="Google Shape;23;p1"/>
          <p:cNvSpPr txBox="1">
            <a:spLocks noGrp="1"/>
          </p:cNvSpPr>
          <p:nvPr>
            <p:ph type="body" idx="1"/>
          </p:nvPr>
        </p:nvSpPr>
        <p:spPr>
          <a:xfrm>
            <a:off x="149087" y="1262271"/>
            <a:ext cx="11798137" cy="815008"/>
          </a:xfrm>
          <a:prstGeom prst="rect">
            <a:avLst/>
          </a:prstGeom>
          <a:solidFill>
            <a:srgbClr val="000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chemeClr val="lt1"/>
              </a:buClr>
              <a:buSzPts val="4800"/>
            </a:pPr>
            <a:r>
              <a:rPr lang="en-US" sz="4400" dirty="0" smtClean="0">
                <a:solidFill>
                  <a:schemeClr val="bg1"/>
                </a:solidFill>
              </a:rPr>
              <a:t>Introduction to Python Programming</a:t>
            </a:r>
            <a:endParaRPr lang="en-US" sz="4400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endParaRPr dirty="0"/>
          </a:p>
        </p:txBody>
      </p:sp>
      <p:sp>
        <p:nvSpPr>
          <p:cNvPr id="24" name="Google Shape;24;p1"/>
          <p:cNvSpPr txBox="1"/>
          <p:nvPr/>
        </p:nvSpPr>
        <p:spPr>
          <a:xfrm>
            <a:off x="4921006" y="5165604"/>
            <a:ext cx="2341943" cy="434007"/>
          </a:xfrm>
          <a:prstGeom prst="rect">
            <a:avLst/>
          </a:prstGeom>
          <a:noFill/>
          <a:ln w="9525" cap="flat" cmpd="sng">
            <a:solidFill>
              <a:srgbClr val="FF6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2000"/>
              <a:buFont typeface="Times New Roman"/>
              <a:buNone/>
            </a:pPr>
            <a:r>
              <a:rPr lang="en-US" sz="2000" b="1" i="0" u="none" strike="noStrike" cap="none" dirty="0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Shital H. </a:t>
            </a:r>
            <a:r>
              <a:rPr lang="en-US" sz="2000" b="1" dirty="0" err="1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1" i="0" u="none" strike="noStrike" cap="none" dirty="0" err="1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</a:t>
            </a:r>
            <a:endParaRPr dirty="0"/>
          </a:p>
        </p:txBody>
      </p:sp>
      <p:sp>
        <p:nvSpPr>
          <p:cNvPr id="25" name="Google Shape;25;p1"/>
          <p:cNvSpPr txBox="1"/>
          <p:nvPr/>
        </p:nvSpPr>
        <p:spPr>
          <a:xfrm>
            <a:off x="244775" y="2329351"/>
            <a:ext cx="117024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4000"/>
              <a:buFont typeface="Times New Roman"/>
              <a:buNone/>
            </a:pPr>
            <a:r>
              <a:rPr lang="en-IN" sz="4000" b="1" i="0" u="none" strike="noStrike" cap="none" dirty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</a:t>
            </a:r>
            <a:r>
              <a:rPr lang="en-IN" sz="4000" b="1" i="0" u="none" strike="noStrike" cap="none" dirty="0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Control Statements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061" y="3000397"/>
            <a:ext cx="1915631" cy="1988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43" y="1419497"/>
            <a:ext cx="5190309" cy="47097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2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0" y="1351128"/>
            <a:ext cx="4827955" cy="4708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445" y="1674196"/>
            <a:ext cx="6263632" cy="248837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93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= 0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if (</a:t>
            </a:r>
            <a:r>
              <a:rPr lang="en-US" b="0" dirty="0" err="1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&lt; 0):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   print("Number is negative.")</a:t>
            </a:r>
          </a:p>
          <a:p>
            <a:r>
              <a:rPr lang="en-US" b="0" dirty="0" err="1">
                <a:solidFill>
                  <a:schemeClr val="accent2">
                    <a:lumMod val="75000"/>
                  </a:schemeClr>
                </a:solidFill>
              </a:rPr>
              <a:t>elif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US" b="0" dirty="0" err="1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== 0):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   print("Number is Zero.")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else: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   print("Number is positive.")</a:t>
            </a:r>
          </a:p>
        </p:txBody>
      </p:sp>
    </p:spTree>
    <p:extLst>
      <p:ext uri="{BB962C8B-B14F-4D97-AF65-F5344CB8AC3E}">
        <p14:creationId xmlns:p14="http://schemas.microsoft.com/office/powerpoint/2010/main" val="129414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 smtClean="0"/>
              <a:t>nested Statements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You may want to check for another condition after a condition resolves to TRUE. Here you can use the nested if construct.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In a nested if construct, you can have an if...</a:t>
            </a:r>
            <a:r>
              <a:rPr lang="en-US" b="0" dirty="0" err="1"/>
              <a:t>elif</a:t>
            </a:r>
            <a:r>
              <a:rPr lang="en-US" b="0" dirty="0"/>
              <a:t>...else construct inside another if...</a:t>
            </a:r>
            <a:r>
              <a:rPr lang="en-US" b="0" dirty="0" err="1"/>
              <a:t>elif</a:t>
            </a:r>
            <a:r>
              <a:rPr lang="en-US" b="0" dirty="0"/>
              <a:t>...else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71" y="3309084"/>
            <a:ext cx="9564239" cy="21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= 18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if 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&lt; 0):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print("Number is negative.")</a:t>
            </a:r>
          </a:p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elif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&gt; 0):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if 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&lt;= 10):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   print("Number is between 1-10")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elif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&gt; 10 and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&lt;= 20):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   print("Number is between 11-20")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else: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   print("Number is greater than 20")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else: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print("Number is zero")</a:t>
            </a:r>
          </a:p>
        </p:txBody>
      </p:sp>
    </p:spTree>
    <p:extLst>
      <p:ext uri="{BB962C8B-B14F-4D97-AF65-F5344CB8AC3E}">
        <p14:creationId xmlns:p14="http://schemas.microsoft.com/office/powerpoint/2010/main" val="96646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 smtClean="0"/>
              <a:t>Loop Statements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Sometimes a programmer wants to execute a group of statements a certain number of times. </a:t>
            </a:r>
            <a:endParaRPr lang="en-US" b="0" dirty="0" smtClean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This </a:t>
            </a:r>
            <a:r>
              <a:rPr lang="en-US" b="0" dirty="0"/>
              <a:t>can be done using loops. </a:t>
            </a:r>
            <a:endParaRPr lang="en-US" b="0" dirty="0" smtClean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Based </a:t>
            </a:r>
            <a:r>
              <a:rPr lang="en-US" b="0" dirty="0"/>
              <a:t>on this loops are further classified into following types</a:t>
            </a:r>
            <a:r>
              <a:rPr lang="en-US" b="0" dirty="0" smtClean="0"/>
              <a:t>;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 </a:t>
            </a:r>
            <a:r>
              <a:rPr lang="en-US" dirty="0"/>
              <a:t>for loop, </a:t>
            </a:r>
            <a:endParaRPr lang="en-US" dirty="0" smtClean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 smtClean="0"/>
              <a:t>while </a:t>
            </a:r>
            <a:r>
              <a:rPr lang="en-US" dirty="0"/>
              <a:t>loop, </a:t>
            </a:r>
            <a:endParaRPr lang="en-US" dirty="0" smtClean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 smtClean="0"/>
              <a:t>nested loops</a:t>
            </a: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99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 smtClean="0"/>
              <a:t>For loop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altLang="en-US" b="0" dirty="0">
                <a:solidFill>
                  <a:srgbClr val="FF0000"/>
                </a:solidFill>
              </a:rPr>
              <a:t>f</a:t>
            </a:r>
            <a:r>
              <a:rPr lang="en-GB" altLang="en-US" b="0" dirty="0">
                <a:solidFill>
                  <a:srgbClr val="FF0000"/>
                </a:solidFill>
              </a:rPr>
              <a:t>or </a:t>
            </a:r>
            <a:r>
              <a:rPr lang="en-GB" altLang="en-US" b="0" dirty="0"/>
              <a:t>loops are traditionally used when you have a piece of code which you want to repeat   number of times</a:t>
            </a:r>
            <a:r>
              <a:rPr lang="en-GB" alt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for loops can iterate over a sequence of </a:t>
            </a:r>
            <a:r>
              <a:rPr lang="en-US" b="0" dirty="0" err="1"/>
              <a:t>iterable</a:t>
            </a:r>
            <a:r>
              <a:rPr lang="en-US" b="0" dirty="0"/>
              <a:t> objects in python. </a:t>
            </a:r>
            <a:endParaRPr lang="en-US" b="0" dirty="0" smtClean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Iterating </a:t>
            </a:r>
            <a:r>
              <a:rPr lang="en-US" b="0" dirty="0"/>
              <a:t>over a sequence is nothing but iterating over strings, lists, tuples, sets and dictionaries.</a:t>
            </a:r>
            <a:endParaRPr lang="en-GB" altLang="en-US" b="0" dirty="0" smtClean="0"/>
          </a:p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231" y="2950980"/>
            <a:ext cx="3965716" cy="32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685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490" y="1021976"/>
            <a:ext cx="11555498" cy="474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2400" b="0" i="1" dirty="0" smtClean="0">
                <a:solidFill>
                  <a:srgbClr val="00B050"/>
                </a:solidFill>
                <a:latin typeface="Verdana" panose="020B0604030504040204" pitchFamily="34" charset="0"/>
              </a:rPr>
              <a:t>for</a:t>
            </a:r>
            <a:r>
              <a:rPr lang="en-GB" altLang="en-US" sz="2400" b="0" dirty="0" smtClean="0">
                <a:solidFill>
                  <a:schemeClr val="hlink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400" b="0" dirty="0">
                <a:latin typeface="Verdana" panose="020B0604030504040204" pitchFamily="34" charset="0"/>
              </a:rPr>
              <a:t>letter</a:t>
            </a:r>
            <a:r>
              <a:rPr lang="en-GB" altLang="en-US" sz="2400" b="0" dirty="0">
                <a:solidFill>
                  <a:schemeClr val="hlink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400" b="0" dirty="0">
                <a:solidFill>
                  <a:srgbClr val="7030A0"/>
                </a:solidFill>
                <a:latin typeface="Verdana" panose="020B0604030504040204" pitchFamily="34" charset="0"/>
              </a:rPr>
              <a:t>in</a:t>
            </a:r>
            <a:r>
              <a:rPr lang="en-GB" altLang="en-US" sz="2400" b="0" dirty="0">
                <a:solidFill>
                  <a:schemeClr val="hlink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400" b="0" dirty="0">
                <a:solidFill>
                  <a:srgbClr val="FF0000"/>
                </a:solidFill>
                <a:latin typeface="Verdana" panose="020B0604030504040204" pitchFamily="34" charset="0"/>
              </a:rPr>
              <a:t>'Python'</a:t>
            </a:r>
            <a:r>
              <a:rPr lang="en-GB" altLang="en-US" sz="2400" b="0" dirty="0">
                <a:latin typeface="Verdana" panose="020B0604030504040204" pitchFamily="34" charset="0"/>
              </a:rPr>
              <a:t>:</a:t>
            </a:r>
            <a:r>
              <a:rPr lang="en-GB" altLang="en-US" sz="2400" b="0" dirty="0">
                <a:solidFill>
                  <a:schemeClr val="hlink"/>
                </a:solidFill>
                <a:latin typeface="Verdana" panose="020B0604030504040204" pitchFamily="34" charset="0"/>
              </a:rPr>
              <a:t>     </a:t>
            </a:r>
            <a:r>
              <a:rPr lang="en-GB" altLang="en-US" sz="24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# </a:t>
            </a:r>
            <a:r>
              <a:rPr lang="en-GB" altLang="en-US" sz="24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loops for each character in string</a:t>
            </a:r>
            <a:endParaRPr lang="en-GB" altLang="en-US" sz="2400" b="0" dirty="0">
              <a:solidFill>
                <a:schemeClr val="accent5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GB" altLang="en-US" sz="2400" b="0" dirty="0">
                <a:solidFill>
                  <a:schemeClr val="hlink"/>
                </a:solidFill>
                <a:latin typeface="Verdana" panose="020B0604030504040204" pitchFamily="34" charset="0"/>
              </a:rPr>
              <a:t>   </a:t>
            </a:r>
            <a:r>
              <a:rPr lang="en-GB" altLang="en-US" sz="2400" b="0" dirty="0">
                <a:solidFill>
                  <a:srgbClr val="00B050"/>
                </a:solidFill>
                <a:latin typeface="Verdana" panose="020B0604030504040204" pitchFamily="34" charset="0"/>
              </a:rPr>
              <a:t>print</a:t>
            </a:r>
            <a:r>
              <a:rPr lang="en-GB" altLang="en-US" sz="2400" b="0" dirty="0">
                <a:solidFill>
                  <a:schemeClr val="hlink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400" b="0" dirty="0">
                <a:solidFill>
                  <a:srgbClr val="FF0000"/>
                </a:solidFill>
                <a:latin typeface="Verdana" panose="020B0604030504040204" pitchFamily="34" charset="0"/>
              </a:rPr>
              <a:t>'Current Letter :'</a:t>
            </a:r>
            <a:r>
              <a:rPr lang="en-GB" altLang="en-US" sz="2400" b="0" dirty="0">
                <a:latin typeface="Verdana" panose="020B0604030504040204" pitchFamily="34" charset="0"/>
              </a:rPr>
              <a:t>, letter</a:t>
            </a:r>
          </a:p>
          <a:p>
            <a:pPr>
              <a:spcBef>
                <a:spcPct val="0"/>
              </a:spcBef>
              <a:buNone/>
            </a:pPr>
            <a:endParaRPr lang="en-GB" altLang="en-US" sz="2400" b="0" dirty="0">
              <a:solidFill>
                <a:schemeClr val="hlink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GB" altLang="en-US" sz="2400" b="0" dirty="0">
                <a:latin typeface="Verdana" panose="020B0604030504040204" pitchFamily="34" charset="0"/>
              </a:rPr>
              <a:t>fruits = [</a:t>
            </a:r>
            <a:r>
              <a:rPr lang="en-GB" altLang="en-US" sz="2400" b="0" dirty="0">
                <a:solidFill>
                  <a:srgbClr val="FF0000"/>
                </a:solidFill>
                <a:latin typeface="Verdana" panose="020B0604030504040204" pitchFamily="34" charset="0"/>
              </a:rPr>
              <a:t>'banana'</a:t>
            </a:r>
            <a:r>
              <a:rPr lang="en-GB" altLang="en-US" sz="2400" b="0" dirty="0">
                <a:latin typeface="Verdana" panose="020B0604030504040204" pitchFamily="34" charset="0"/>
              </a:rPr>
              <a:t>, </a:t>
            </a:r>
            <a:r>
              <a:rPr lang="en-GB" altLang="en-US" sz="2400" b="0" dirty="0">
                <a:solidFill>
                  <a:srgbClr val="FF0000"/>
                </a:solidFill>
                <a:latin typeface="Verdana" panose="020B0604030504040204" pitchFamily="34" charset="0"/>
              </a:rPr>
              <a:t>'apple'</a:t>
            </a:r>
            <a:r>
              <a:rPr lang="en-GB" altLang="en-US" sz="2400" b="0" dirty="0">
                <a:latin typeface="Verdana" panose="020B0604030504040204" pitchFamily="34" charset="0"/>
              </a:rPr>
              <a:t>,  </a:t>
            </a:r>
            <a:r>
              <a:rPr lang="en-GB" altLang="en-US" sz="2400" b="0" dirty="0">
                <a:solidFill>
                  <a:srgbClr val="FF0000"/>
                </a:solidFill>
                <a:latin typeface="Verdana" panose="020B0604030504040204" pitchFamily="34" charset="0"/>
              </a:rPr>
              <a:t>'mango'</a:t>
            </a:r>
            <a:r>
              <a:rPr lang="en-GB" altLang="en-US" sz="2400" b="0" dirty="0">
                <a:latin typeface="Verdana" panose="020B0604030504040204" pitchFamily="34" charset="0"/>
              </a:rPr>
              <a:t>]</a:t>
            </a:r>
          </a:p>
          <a:p>
            <a:pPr>
              <a:spcBef>
                <a:spcPct val="0"/>
              </a:spcBef>
              <a:buNone/>
            </a:pPr>
            <a:r>
              <a:rPr lang="en-GB" altLang="en-US" sz="2400" b="0" i="1" dirty="0">
                <a:solidFill>
                  <a:srgbClr val="00B050"/>
                </a:solidFill>
                <a:latin typeface="Verdana" panose="020B0604030504040204" pitchFamily="34" charset="0"/>
              </a:rPr>
              <a:t>for</a:t>
            </a:r>
            <a:r>
              <a:rPr lang="en-GB" altLang="en-US" sz="2400" b="0" dirty="0">
                <a:solidFill>
                  <a:schemeClr val="hlink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400" b="0" dirty="0">
                <a:latin typeface="Verdana" panose="020B0604030504040204" pitchFamily="34" charset="0"/>
              </a:rPr>
              <a:t>fruit</a:t>
            </a:r>
            <a:r>
              <a:rPr lang="en-GB" altLang="en-US" sz="2400" b="0" dirty="0">
                <a:solidFill>
                  <a:schemeClr val="hlink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400" b="0" dirty="0">
                <a:solidFill>
                  <a:srgbClr val="7030A0"/>
                </a:solidFill>
                <a:latin typeface="Verdana" panose="020B0604030504040204" pitchFamily="34" charset="0"/>
              </a:rPr>
              <a:t>in</a:t>
            </a:r>
            <a:r>
              <a:rPr lang="en-GB" altLang="en-US" sz="2400" b="0" dirty="0">
                <a:solidFill>
                  <a:schemeClr val="hlink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400" b="0" dirty="0">
                <a:latin typeface="Verdana" panose="020B0604030504040204" pitchFamily="34" charset="0"/>
              </a:rPr>
              <a:t>fruits:</a:t>
            </a:r>
            <a:r>
              <a:rPr lang="en-GB" altLang="en-US" sz="2400" b="0" dirty="0">
                <a:solidFill>
                  <a:schemeClr val="hlink"/>
                </a:solidFill>
                <a:latin typeface="Verdana" panose="020B0604030504040204" pitchFamily="34" charset="0"/>
              </a:rPr>
              <a:t>        </a:t>
            </a:r>
            <a:r>
              <a:rPr lang="en-GB" altLang="en-US" sz="24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# </a:t>
            </a:r>
            <a:r>
              <a:rPr lang="en-GB" altLang="en-US" sz="24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loops for each element in list</a:t>
            </a:r>
            <a:endParaRPr lang="en-GB" altLang="en-US" sz="2400" b="0" dirty="0">
              <a:solidFill>
                <a:schemeClr val="accent5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GB" altLang="en-US" sz="2400" b="0" dirty="0">
                <a:solidFill>
                  <a:schemeClr val="hlink"/>
                </a:solidFill>
                <a:latin typeface="Verdana" panose="020B0604030504040204" pitchFamily="34" charset="0"/>
              </a:rPr>
              <a:t>   </a:t>
            </a:r>
            <a:r>
              <a:rPr lang="en-GB" altLang="en-US" sz="2400" b="0" dirty="0">
                <a:solidFill>
                  <a:srgbClr val="00B050"/>
                </a:solidFill>
                <a:latin typeface="Verdana" panose="020B0604030504040204" pitchFamily="34" charset="0"/>
              </a:rPr>
              <a:t>print</a:t>
            </a:r>
            <a:r>
              <a:rPr lang="en-GB" altLang="en-US" sz="2400" b="0" dirty="0">
                <a:solidFill>
                  <a:schemeClr val="hlink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400" b="0" dirty="0">
                <a:solidFill>
                  <a:srgbClr val="FF0000"/>
                </a:solidFill>
                <a:latin typeface="Verdana" panose="020B0604030504040204" pitchFamily="34" charset="0"/>
              </a:rPr>
              <a:t>'Current fruit :'</a:t>
            </a:r>
            <a:r>
              <a:rPr lang="en-GB" altLang="en-US" sz="2400" b="0" dirty="0">
                <a:latin typeface="Verdana" panose="020B0604030504040204" pitchFamily="34" charset="0"/>
              </a:rPr>
              <a:t>, </a:t>
            </a:r>
            <a:r>
              <a:rPr lang="en-GB" altLang="en-US" sz="2400" b="0" dirty="0" smtClean="0">
                <a:latin typeface="Verdana" panose="020B0604030504040204" pitchFamily="34" charset="0"/>
              </a:rPr>
              <a:t>fruit</a:t>
            </a:r>
          </a:p>
          <a:p>
            <a:pPr>
              <a:spcBef>
                <a:spcPct val="0"/>
              </a:spcBef>
              <a:buNone/>
            </a:pPr>
            <a:endParaRPr lang="en-GB" altLang="en-US" sz="2400" b="0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GB" altLang="en-US" sz="2400" b="0" i="1" dirty="0">
                <a:solidFill>
                  <a:srgbClr val="00B050"/>
                </a:solidFill>
                <a:latin typeface="Verdana" panose="020B0604030504040204" pitchFamily="34" charset="0"/>
              </a:rPr>
              <a:t>for</a:t>
            </a:r>
            <a:r>
              <a:rPr lang="en-GB" altLang="en-US" sz="2400" b="0" dirty="0">
                <a:solidFill>
                  <a:schemeClr val="hlink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400" b="0" dirty="0" smtClean="0">
                <a:latin typeface="Verdana" panose="020B0604030504040204" pitchFamily="34" charset="0"/>
              </a:rPr>
              <a:t>index</a:t>
            </a:r>
            <a:r>
              <a:rPr lang="en-GB" altLang="en-US" sz="2400" b="0" dirty="0" smtClean="0">
                <a:solidFill>
                  <a:schemeClr val="hlink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400" b="0" dirty="0">
                <a:solidFill>
                  <a:srgbClr val="7030A0"/>
                </a:solidFill>
                <a:latin typeface="Verdana" panose="020B0604030504040204" pitchFamily="34" charset="0"/>
              </a:rPr>
              <a:t>in</a:t>
            </a:r>
            <a:r>
              <a:rPr lang="en-GB" altLang="en-US" sz="2400" b="0" dirty="0">
                <a:solidFill>
                  <a:schemeClr val="hlink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400" b="0" dirty="0" smtClean="0">
                <a:latin typeface="Verdana" panose="020B0604030504040204" pitchFamily="34" charset="0"/>
              </a:rPr>
              <a:t>range(</a:t>
            </a:r>
            <a:r>
              <a:rPr lang="en-GB" altLang="en-US" sz="2400" b="0" dirty="0" err="1" smtClean="0">
                <a:latin typeface="Verdana" panose="020B0604030504040204" pitchFamily="34" charset="0"/>
              </a:rPr>
              <a:t>len</a:t>
            </a:r>
            <a:r>
              <a:rPr lang="en-GB" altLang="en-US" sz="2400" b="0" dirty="0" smtClean="0">
                <a:latin typeface="Verdana" panose="020B0604030504040204" pitchFamily="34" charset="0"/>
              </a:rPr>
              <a:t>(fruits)):</a:t>
            </a:r>
            <a:r>
              <a:rPr lang="en-GB" altLang="en-US" sz="2400" b="0" dirty="0" smtClean="0">
                <a:solidFill>
                  <a:schemeClr val="hlink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4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# </a:t>
            </a:r>
            <a:r>
              <a:rPr lang="en-GB" altLang="en-US" sz="24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loops for each element in list</a:t>
            </a:r>
          </a:p>
          <a:p>
            <a:pPr>
              <a:spcBef>
                <a:spcPct val="0"/>
              </a:spcBef>
              <a:buNone/>
            </a:pPr>
            <a:r>
              <a:rPr lang="en-GB" altLang="en-US" sz="2400" b="0" dirty="0">
                <a:solidFill>
                  <a:schemeClr val="hlink"/>
                </a:solidFill>
                <a:latin typeface="Verdana" panose="020B0604030504040204" pitchFamily="34" charset="0"/>
              </a:rPr>
              <a:t>   </a:t>
            </a:r>
            <a:r>
              <a:rPr lang="en-GB" altLang="en-US" sz="2400" b="0" dirty="0">
                <a:solidFill>
                  <a:srgbClr val="00B050"/>
                </a:solidFill>
                <a:latin typeface="Verdana" panose="020B0604030504040204" pitchFamily="34" charset="0"/>
              </a:rPr>
              <a:t>print</a:t>
            </a:r>
            <a:r>
              <a:rPr lang="en-GB" altLang="en-US" sz="2400" b="0" dirty="0">
                <a:solidFill>
                  <a:schemeClr val="hlink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400" b="0" dirty="0">
                <a:solidFill>
                  <a:srgbClr val="FF0000"/>
                </a:solidFill>
                <a:latin typeface="Verdana" panose="020B0604030504040204" pitchFamily="34" charset="0"/>
              </a:rPr>
              <a:t>'Current fruit :'</a:t>
            </a:r>
            <a:r>
              <a:rPr lang="en-GB" altLang="en-US" sz="2400" b="0" dirty="0">
                <a:latin typeface="Verdana" panose="020B0604030504040204" pitchFamily="34" charset="0"/>
              </a:rPr>
              <a:t>, </a:t>
            </a:r>
            <a:r>
              <a:rPr lang="en-GB" altLang="en-US" sz="2400" b="0" dirty="0" smtClean="0">
                <a:latin typeface="Verdana" panose="020B0604030504040204" pitchFamily="34" charset="0"/>
              </a:rPr>
              <a:t>fruits[index]</a:t>
            </a:r>
          </a:p>
          <a:p>
            <a:pPr>
              <a:spcBef>
                <a:spcPct val="0"/>
              </a:spcBef>
              <a:buNone/>
            </a:pPr>
            <a:endParaRPr lang="en-GB" altLang="en-US" sz="2400" b="0" dirty="0" smtClean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GB" altLang="en-US" sz="2400" b="0" dirty="0" err="1" smtClean="0">
                <a:latin typeface="Verdana" panose="020B0604030504040204" pitchFamily="34" charset="0"/>
              </a:rPr>
              <a:t>FruitsA</a:t>
            </a:r>
            <a:r>
              <a:rPr lang="en-GB" altLang="en-US" sz="2400" b="0" dirty="0" smtClean="0">
                <a:latin typeface="Verdana" panose="020B0604030504040204" pitchFamily="34" charset="0"/>
              </a:rPr>
              <a:t>=[x </a:t>
            </a:r>
            <a:r>
              <a:rPr lang="en-GB" altLang="en-US" sz="2400" b="0" dirty="0" smtClean="0">
                <a:solidFill>
                  <a:srgbClr val="00B050"/>
                </a:solidFill>
                <a:latin typeface="Verdana" panose="020B0604030504040204" pitchFamily="34" charset="0"/>
              </a:rPr>
              <a:t>for</a:t>
            </a:r>
            <a:r>
              <a:rPr lang="en-GB" altLang="en-US" sz="2400" b="0" dirty="0" smtClean="0">
                <a:latin typeface="Verdana" panose="020B0604030504040204" pitchFamily="34" charset="0"/>
              </a:rPr>
              <a:t> x in fruits </a:t>
            </a:r>
            <a:r>
              <a:rPr lang="en-GB" altLang="en-US" sz="2400" b="0" dirty="0" smtClean="0">
                <a:solidFill>
                  <a:srgbClr val="00B050"/>
                </a:solidFill>
                <a:latin typeface="Verdana" panose="020B0604030504040204" pitchFamily="34" charset="0"/>
              </a:rPr>
              <a:t>if</a:t>
            </a:r>
            <a:r>
              <a:rPr lang="en-GB" altLang="en-US" sz="2400" b="0" dirty="0" smtClean="0">
                <a:latin typeface="Verdana" panose="020B0604030504040204" pitchFamily="34" charset="0"/>
              </a:rPr>
              <a:t> x[0]==</a:t>
            </a:r>
            <a:r>
              <a:rPr lang="en-GB" altLang="en-US" sz="2400" b="0" dirty="0" smtClean="0">
                <a:solidFill>
                  <a:srgbClr val="FF0000"/>
                </a:solidFill>
                <a:latin typeface="Verdana" panose="020B0604030504040204" pitchFamily="34" charset="0"/>
              </a:rPr>
              <a:t>‘a’</a:t>
            </a:r>
            <a:r>
              <a:rPr lang="en-GB" altLang="en-US" sz="2400" b="0" dirty="0" smtClean="0">
                <a:latin typeface="Verdana" panose="020B0604030504040204" pitchFamily="34" charset="0"/>
              </a:rPr>
              <a:t>] </a:t>
            </a:r>
            <a:r>
              <a:rPr lang="en-GB" altLang="en-US" sz="24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# returns [‘apple’]</a:t>
            </a:r>
            <a:endParaRPr lang="en-GB" altLang="en-US" sz="2400" b="0" dirty="0">
              <a:solidFill>
                <a:schemeClr val="accent5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sz="2400" b="0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sz="2400" dirty="0">
              <a:solidFill>
                <a:schemeClr val="hlink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sz="2400" dirty="0">
              <a:solidFill>
                <a:schemeClr val="hlink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0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altLang="en-US" dirty="0">
                <a:solidFill>
                  <a:srgbClr val="00B050"/>
                </a:solidFill>
                <a:latin typeface="Verdana" panose="020B0604030504040204" pitchFamily="34" charset="0"/>
              </a:rPr>
              <a:t>range()</a:t>
            </a:r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altLang="en-US" b="0" dirty="0"/>
              <a:t>The range() function creates a list of numbers determined by the input parameters.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altLang="en-US" b="0" dirty="0" smtClean="0"/>
              <a:t>range</a:t>
            </a:r>
            <a:r>
              <a:rPr lang="en-US" altLang="en-US" b="0" dirty="0"/>
              <a:t>([start,] stop[, step]) -&gt; list of integers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altLang="en-US" b="0" dirty="0" smtClean="0"/>
              <a:t>When </a:t>
            </a:r>
            <a:r>
              <a:rPr lang="en-US" altLang="en-US" b="0" dirty="0"/>
              <a:t>step is given, it specifies the increment (or decrement).</a:t>
            </a:r>
          </a:p>
          <a:p>
            <a:pPr>
              <a:lnSpc>
                <a:spcPct val="80000"/>
              </a:lnSpc>
            </a:pPr>
            <a:r>
              <a:rPr lang="en-US" altLang="en-US" sz="2800" b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range(5)</a:t>
            </a:r>
          </a:p>
          <a:p>
            <a:pPr>
              <a:lnSpc>
                <a:spcPct val="80000"/>
              </a:lnSpc>
            </a:pPr>
            <a:r>
              <a:rPr lang="en-US" altLang="en-US" sz="2800" b="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  <a:r>
              <a:rPr lang="en-US" altLang="en-US" sz="2800" b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0, 1, 2, 3, 4]</a:t>
            </a:r>
          </a:p>
          <a:p>
            <a:pPr>
              <a:lnSpc>
                <a:spcPct val="80000"/>
              </a:lnSpc>
            </a:pPr>
            <a:r>
              <a:rPr lang="en-US" altLang="en-US" sz="2800" b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en-US" sz="2800" b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range(5, 10)</a:t>
            </a:r>
          </a:p>
          <a:p>
            <a:pPr>
              <a:lnSpc>
                <a:spcPct val="80000"/>
              </a:lnSpc>
            </a:pPr>
            <a:r>
              <a:rPr lang="en-US" altLang="en-US" sz="2800" b="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  <a:r>
              <a:rPr lang="en-US" altLang="en-US" sz="2800" b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5, 6, 7, 8, 9]</a:t>
            </a:r>
          </a:p>
          <a:p>
            <a:pPr>
              <a:lnSpc>
                <a:spcPct val="80000"/>
              </a:lnSpc>
            </a:pPr>
            <a:r>
              <a:rPr lang="en-US" altLang="en-US" sz="2800" b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en-US" sz="2800" b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range(0, 10, 2)</a:t>
            </a:r>
          </a:p>
          <a:p>
            <a:pPr>
              <a:lnSpc>
                <a:spcPct val="80000"/>
              </a:lnSpc>
            </a:pPr>
            <a:r>
              <a:rPr lang="en-US" altLang="en-US" sz="2800" b="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  <a:r>
              <a:rPr lang="en-US" altLang="en-US" sz="2800" b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0, 2, 4, 6, 8]</a:t>
            </a:r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54885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e.g. How to get every second element in a list?</a:t>
            </a:r>
          </a:p>
          <a:p>
            <a:pPr>
              <a:lnSpc>
                <a:spcPct val="80000"/>
              </a:lnSpc>
            </a:pPr>
            <a:endParaRPr lang="en-US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(0, </a:t>
            </a:r>
            <a:r>
              <a:rPr lang="en-US" altLang="en-US" b="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(data), 2):</a:t>
            </a:r>
          </a:p>
          <a:p>
            <a:pPr>
              <a:lnSpc>
                <a:spcPct val="80000"/>
              </a:lnSpc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b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data[</a:t>
            </a:r>
            <a:r>
              <a:rPr lang="en-US" alt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7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lang="en-IN" sz="3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Statements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In general, statements are executed sequentially, top to bottom</a:t>
            </a:r>
            <a:r>
              <a:rPr lang="en-US" b="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There are many instances when you want to break away from this </a:t>
            </a:r>
            <a:r>
              <a:rPr lang="en-GB" b="0" dirty="0" err="1"/>
              <a:t>e.g</a:t>
            </a:r>
            <a:r>
              <a:rPr lang="en-GB" b="0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Branch point: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choose to go in one direction or another based on meeting some condition.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Repeat: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may want to execute a block of code several times.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Programming languages provide various control structures that allow for more complicated execution paths</a:t>
            </a:r>
            <a:r>
              <a:rPr 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Here we will focus on two such </a:t>
            </a:r>
            <a:r>
              <a:rPr lang="en-US" b="0" dirty="0" smtClean="0"/>
              <a:t>examples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 </a:t>
            </a:r>
            <a:r>
              <a:rPr lang="en-US" b="0" dirty="0"/>
              <a:t>conditionals and </a:t>
            </a:r>
            <a:endParaRPr lang="en-US" b="0" dirty="0" smtClean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loops</a:t>
            </a:r>
            <a:endParaRPr lang="en-US" b="0" dirty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9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As an alternative, there is the while Loop, the while loop is used when a condition is to be met, or if you want a piece of code to repeat forever</a:t>
            </a:r>
            <a:r>
              <a:rPr lang="en-US" b="0" dirty="0" smtClean="0"/>
              <a:t>.</a:t>
            </a:r>
          </a:p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194832"/>
            <a:ext cx="4453608" cy="38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31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count = 5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while (count &gt; 0):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   print(count)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   count = count - 1</a:t>
            </a:r>
          </a:p>
        </p:txBody>
      </p:sp>
    </p:spTree>
    <p:extLst>
      <p:ext uri="{BB962C8B-B14F-4D97-AF65-F5344CB8AC3E}">
        <p14:creationId xmlns:p14="http://schemas.microsoft.com/office/powerpoint/2010/main" val="3302304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4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490" y="1021976"/>
            <a:ext cx="11555498" cy="441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2400" b="0" i="1" dirty="0">
                <a:solidFill>
                  <a:srgbClr val="00B050"/>
                </a:solidFill>
                <a:latin typeface="Verdana" panose="020B0604030504040204" pitchFamily="34" charset="0"/>
              </a:rPr>
              <a:t>while </a:t>
            </a:r>
            <a:r>
              <a:rPr lang="en-GB" altLang="en-US" sz="2400" b="0" dirty="0">
                <a:latin typeface="Verdana" panose="020B0604030504040204" pitchFamily="34" charset="0"/>
              </a:rPr>
              <a:t>expression</a:t>
            </a:r>
            <a:r>
              <a:rPr lang="en-GB" altLang="en-US" sz="2400" b="0" dirty="0" smtClean="0">
                <a:latin typeface="Verdana" panose="020B0604030504040204" pitchFamily="34" charset="0"/>
              </a:rPr>
              <a:t>: </a:t>
            </a:r>
            <a:r>
              <a:rPr lang="en-GB" altLang="en-US" sz="24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#while TRUE execute block of statements</a:t>
            </a:r>
            <a:endParaRPr lang="en-GB" altLang="en-US" sz="2400" b="0" dirty="0">
              <a:solidFill>
                <a:schemeClr val="accent5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GB" altLang="en-US" sz="2400" b="0" i="1" dirty="0" smtClean="0">
                <a:solidFill>
                  <a:srgbClr val="00B050"/>
                </a:solidFill>
                <a:latin typeface="Verdana" panose="020B0604030504040204" pitchFamily="34" charset="0"/>
              </a:rPr>
              <a:t>	</a:t>
            </a:r>
            <a:r>
              <a:rPr lang="en-GB" altLang="en-US" sz="2400" b="0" dirty="0" smtClean="0">
                <a:latin typeface="Verdana" panose="020B0604030504040204" pitchFamily="34" charset="0"/>
              </a:rPr>
              <a:t>&lt;</a:t>
            </a:r>
            <a:r>
              <a:rPr lang="en-GB" altLang="en-US" sz="2400" b="0" dirty="0">
                <a:latin typeface="Verdana" panose="020B0604030504040204" pitchFamily="34" charset="0"/>
              </a:rPr>
              <a:t>Block of statements&gt; </a:t>
            </a:r>
            <a:endParaRPr lang="en-GB" altLang="en-US" sz="2400" b="0" dirty="0" smtClean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sz="2400" b="0" dirty="0">
              <a:solidFill>
                <a:srgbClr val="00B050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GB" altLang="en-US" sz="2400" b="0" dirty="0" err="1">
                <a:latin typeface="Verdana" panose="020B0604030504040204" pitchFamily="34" charset="0"/>
              </a:rPr>
              <a:t>var</a:t>
            </a:r>
            <a:r>
              <a:rPr lang="en-GB" altLang="en-US" sz="2400" b="0" dirty="0">
                <a:latin typeface="Verdana" panose="020B0604030504040204" pitchFamily="34" charset="0"/>
              </a:rPr>
              <a:t> = 1</a:t>
            </a:r>
          </a:p>
          <a:p>
            <a:pPr>
              <a:spcBef>
                <a:spcPct val="0"/>
              </a:spcBef>
              <a:buNone/>
            </a:pPr>
            <a:r>
              <a:rPr lang="en-GB" altLang="en-US" sz="2400" b="0" dirty="0">
                <a:solidFill>
                  <a:srgbClr val="00B050"/>
                </a:solidFill>
                <a:latin typeface="Verdana" panose="020B0604030504040204" pitchFamily="34" charset="0"/>
              </a:rPr>
              <a:t>while</a:t>
            </a:r>
            <a:r>
              <a:rPr lang="en-GB" altLang="en-US" sz="2400" b="0" dirty="0">
                <a:latin typeface="Verdana" panose="020B0604030504040204" pitchFamily="34" charset="0"/>
              </a:rPr>
              <a:t> </a:t>
            </a:r>
            <a:r>
              <a:rPr lang="en-GB" altLang="en-US" sz="2400" b="0" dirty="0" err="1">
                <a:latin typeface="Verdana" panose="020B0604030504040204" pitchFamily="34" charset="0"/>
              </a:rPr>
              <a:t>var</a:t>
            </a:r>
            <a:r>
              <a:rPr lang="en-GB" altLang="en-US" sz="2400" b="0" dirty="0">
                <a:latin typeface="Verdana" panose="020B0604030504040204" pitchFamily="34" charset="0"/>
              </a:rPr>
              <a:t> == 1 :  </a:t>
            </a:r>
            <a:r>
              <a:rPr lang="en-GB" altLang="en-US" sz="24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# This constructs an infinite loop</a:t>
            </a:r>
          </a:p>
          <a:p>
            <a:pPr>
              <a:spcBef>
                <a:spcPct val="0"/>
              </a:spcBef>
              <a:buNone/>
            </a:pPr>
            <a:r>
              <a:rPr lang="en-GB" altLang="en-US" sz="2400" b="0" dirty="0" smtClean="0">
                <a:latin typeface="Verdana" panose="020B0604030504040204" pitchFamily="34" charset="0"/>
              </a:rPr>
              <a:t>	</a:t>
            </a:r>
            <a:r>
              <a:rPr lang="en-GB" altLang="en-US" sz="2400" b="0" dirty="0" err="1" smtClean="0">
                <a:latin typeface="Verdana" panose="020B0604030504040204" pitchFamily="34" charset="0"/>
              </a:rPr>
              <a:t>num</a:t>
            </a:r>
            <a:r>
              <a:rPr lang="en-GB" altLang="en-US" sz="2400" b="0" dirty="0" smtClean="0">
                <a:latin typeface="Verdana" panose="020B0604030504040204" pitchFamily="34" charset="0"/>
              </a:rPr>
              <a:t> </a:t>
            </a:r>
            <a:r>
              <a:rPr lang="en-GB" altLang="en-US" sz="2400" b="0" dirty="0">
                <a:latin typeface="Verdana" panose="020B0604030504040204" pitchFamily="34" charset="0"/>
              </a:rPr>
              <a:t>= </a:t>
            </a:r>
            <a:r>
              <a:rPr lang="en-GB" altLang="en-US" sz="2400" b="0" dirty="0" smtClean="0">
                <a:solidFill>
                  <a:srgbClr val="00B050"/>
                </a:solidFill>
                <a:latin typeface="Verdana" panose="020B0604030504040204" pitchFamily="34" charset="0"/>
              </a:rPr>
              <a:t>input</a:t>
            </a:r>
            <a:r>
              <a:rPr lang="en-GB" altLang="en-US" sz="2400" b="0" dirty="0">
                <a:latin typeface="Verdana" panose="020B0604030504040204" pitchFamily="34" charset="0"/>
              </a:rPr>
              <a:t>(</a:t>
            </a:r>
            <a:r>
              <a:rPr lang="en-GB" altLang="en-US" sz="2400" b="0" dirty="0">
                <a:solidFill>
                  <a:srgbClr val="FF0000"/>
                </a:solidFill>
                <a:latin typeface="Verdana" panose="020B0604030504040204" pitchFamily="34" charset="0"/>
              </a:rPr>
              <a:t>"Enter a number  :"</a:t>
            </a:r>
            <a:r>
              <a:rPr lang="en-GB" altLang="en-US" sz="2400" b="0" dirty="0">
                <a:latin typeface="Verdana" panose="020B0604030504040204" pitchFamily="34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GB" altLang="en-US" sz="2400" b="0" dirty="0" smtClean="0">
                <a:latin typeface="Verdana" panose="020B0604030504040204" pitchFamily="34" charset="0"/>
              </a:rPr>
              <a:t>	</a:t>
            </a:r>
            <a:r>
              <a:rPr lang="en-GB" altLang="en-US" sz="2400" b="0" dirty="0" smtClean="0">
                <a:solidFill>
                  <a:srgbClr val="00B050"/>
                </a:solidFill>
                <a:latin typeface="Verdana" panose="020B0604030504040204" pitchFamily="34" charset="0"/>
              </a:rPr>
              <a:t>print (</a:t>
            </a:r>
            <a:r>
              <a:rPr lang="en-GB" altLang="en-US" sz="2400" b="0" dirty="0" smtClean="0">
                <a:solidFill>
                  <a:srgbClr val="FF0000"/>
                </a:solidFill>
                <a:latin typeface="Verdana" panose="020B0604030504040204" pitchFamily="34" charset="0"/>
              </a:rPr>
              <a:t>"</a:t>
            </a:r>
            <a:r>
              <a:rPr lang="en-GB" altLang="en-US" sz="2400" b="0" dirty="0">
                <a:solidFill>
                  <a:srgbClr val="FF0000"/>
                </a:solidFill>
                <a:latin typeface="Verdana" panose="020B0604030504040204" pitchFamily="34" charset="0"/>
              </a:rPr>
              <a:t>You entered: ", </a:t>
            </a:r>
            <a:r>
              <a:rPr lang="en-GB" altLang="en-US" sz="2400" b="0" dirty="0" err="1" smtClean="0">
                <a:latin typeface="Verdana" panose="020B0604030504040204" pitchFamily="34" charset="0"/>
              </a:rPr>
              <a:t>num</a:t>
            </a:r>
            <a:r>
              <a:rPr lang="en-GB" altLang="en-US" sz="2400" b="0" dirty="0" smtClean="0">
                <a:latin typeface="Verdana" panose="020B0604030504040204" pitchFamily="34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endParaRPr lang="en-GB" altLang="en-US" sz="2400" b="0" dirty="0" smtClean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GB" altLang="en-US" sz="2400" b="0" dirty="0">
                <a:latin typeface="Verdana" panose="020B0604030504040204" pitchFamily="34" charset="0"/>
              </a:rPr>
              <a:t>	</a:t>
            </a:r>
            <a:r>
              <a:rPr lang="en-GB" altLang="en-US" sz="2400" b="0" dirty="0">
                <a:solidFill>
                  <a:srgbClr val="00B050"/>
                </a:solidFill>
                <a:latin typeface="Verdana" panose="020B0604030504040204" pitchFamily="34" charset="0"/>
              </a:rPr>
              <a:t>if</a:t>
            </a:r>
            <a:r>
              <a:rPr lang="en-GB" altLang="en-US" sz="2400" b="0" dirty="0">
                <a:latin typeface="Verdana" panose="020B0604030504040204" pitchFamily="34" charset="0"/>
              </a:rPr>
              <a:t> </a:t>
            </a:r>
            <a:r>
              <a:rPr lang="en-GB" altLang="en-US" sz="2400" b="0" dirty="0" err="1" smtClean="0">
                <a:latin typeface="Verdana" panose="020B0604030504040204" pitchFamily="34" charset="0"/>
              </a:rPr>
              <a:t>num</a:t>
            </a:r>
            <a:r>
              <a:rPr lang="en-GB" altLang="en-US" sz="2400" b="0" dirty="0" smtClean="0">
                <a:latin typeface="Verdana" panose="020B0604030504040204" pitchFamily="34" charset="0"/>
              </a:rPr>
              <a:t>==</a:t>
            </a:r>
            <a:r>
              <a:rPr lang="en-GB" altLang="en-US" sz="2400" b="0" dirty="0">
                <a:latin typeface="Verdana" panose="020B0604030504040204" pitchFamily="34" charset="0"/>
              </a:rPr>
              <a:t>'Q</a:t>
            </a:r>
            <a:r>
              <a:rPr lang="en-GB" altLang="en-US" sz="2400" b="0" dirty="0" smtClean="0">
                <a:latin typeface="Verdana" panose="020B0604030504040204" pitchFamily="34" charset="0"/>
              </a:rPr>
              <a:t>': </a:t>
            </a:r>
            <a:r>
              <a:rPr lang="en-GB" altLang="en-US" sz="24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# This </a:t>
            </a:r>
            <a:r>
              <a:rPr lang="en-GB" altLang="en-US" sz="24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gives a route out of loop</a:t>
            </a:r>
            <a:endParaRPr lang="en-GB" altLang="en-US" sz="2400" b="0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GB" altLang="en-US" sz="2400" b="0" dirty="0">
                <a:latin typeface="Verdana" panose="020B0604030504040204" pitchFamily="34" charset="0"/>
              </a:rPr>
              <a:t>        </a:t>
            </a:r>
            <a:r>
              <a:rPr lang="en-GB" altLang="en-US" sz="2400" b="0" dirty="0" smtClean="0">
                <a:latin typeface="Verdana" panose="020B0604030504040204" pitchFamily="34" charset="0"/>
              </a:rPr>
              <a:t>	</a:t>
            </a:r>
            <a:r>
              <a:rPr lang="en-GB" altLang="en-US" sz="2400" b="0" dirty="0" smtClean="0">
                <a:solidFill>
                  <a:srgbClr val="00B050"/>
                </a:solidFill>
                <a:latin typeface="Verdana" panose="020B0604030504040204" pitchFamily="34" charset="0"/>
              </a:rPr>
              <a:t>print</a:t>
            </a:r>
            <a:r>
              <a:rPr lang="en-GB" altLang="en-US" sz="2400" b="0" dirty="0" smtClean="0">
                <a:latin typeface="Verdana" panose="020B0604030504040204" pitchFamily="34" charset="0"/>
              </a:rPr>
              <a:t> (</a:t>
            </a:r>
            <a:r>
              <a:rPr lang="en-GB" altLang="en-US" sz="2400" b="0" dirty="0" smtClean="0">
                <a:solidFill>
                  <a:srgbClr val="FF0000"/>
                </a:solidFill>
                <a:latin typeface="Verdana" panose="020B0604030504040204" pitchFamily="34" charset="0"/>
              </a:rPr>
              <a:t>“Goodbye”)</a:t>
            </a:r>
            <a:endParaRPr lang="en-GB" altLang="en-US" sz="2400" b="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GB" altLang="en-US" sz="2400" b="0" dirty="0">
                <a:latin typeface="Verdana" panose="020B0604030504040204" pitchFamily="34" charset="0"/>
              </a:rPr>
              <a:t>        </a:t>
            </a:r>
            <a:r>
              <a:rPr lang="en-GB" altLang="en-US" sz="2400" b="0" dirty="0" smtClean="0">
                <a:latin typeface="Verdana" panose="020B0604030504040204" pitchFamily="34" charset="0"/>
              </a:rPr>
              <a:t>	</a:t>
            </a:r>
            <a:r>
              <a:rPr lang="en-GB" altLang="en-US" sz="2400" b="0" dirty="0" smtClean="0">
                <a:solidFill>
                  <a:srgbClr val="00B050"/>
                </a:solidFill>
                <a:latin typeface="Verdana" panose="020B0604030504040204" pitchFamily="34" charset="0"/>
              </a:rPr>
              <a:t>break </a:t>
            </a:r>
            <a:r>
              <a:rPr lang="en-GB" altLang="en-US" sz="24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# break will terminate the loop</a:t>
            </a:r>
          </a:p>
          <a:p>
            <a:pPr>
              <a:spcBef>
                <a:spcPct val="0"/>
              </a:spcBef>
              <a:buNone/>
            </a:pPr>
            <a:endParaRPr lang="en-GB" altLang="en-US" sz="2400" dirty="0">
              <a:solidFill>
                <a:schemeClr val="hlink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sz="2400" dirty="0">
              <a:solidFill>
                <a:schemeClr val="hlink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47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We can even use the else statement with the while loop</a:t>
            </a:r>
            <a:r>
              <a:rPr lang="en-US" b="0" dirty="0" smtClean="0"/>
              <a:t>.</a:t>
            </a:r>
          </a:p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 </a:t>
            </a:r>
            <a:r>
              <a:rPr lang="en-US" b="0" dirty="0"/>
              <a:t>Essentially what the else statement does is that as soon as the while loop condition becomes False, the interpreter comes out of the while loop and the else statement is </a:t>
            </a:r>
            <a:r>
              <a:rPr lang="en-US" b="0" dirty="0" smtClean="0"/>
              <a:t>executed</a:t>
            </a:r>
            <a:r>
              <a:rPr lang="en-US" b="0" dirty="0"/>
              <a:t>. </a:t>
            </a:r>
            <a:endParaRPr lang="en-US" b="0" dirty="0" smtClean="0"/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endParaRPr lang="en-US" b="0" dirty="0"/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x = 5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while (x &gt; 0):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   print(x)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   x = x - 1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else: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   print('counter is 0')</a:t>
            </a:r>
          </a:p>
        </p:txBody>
      </p:sp>
    </p:spTree>
    <p:extLst>
      <p:ext uri="{BB962C8B-B14F-4D97-AF65-F5344CB8AC3E}">
        <p14:creationId xmlns:p14="http://schemas.microsoft.com/office/powerpoint/2010/main" val="3449254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We can use loops inside other loops, such types of loops are called as nested loops</a:t>
            </a:r>
            <a:r>
              <a:rPr lang="en-US" b="0" dirty="0" smtClean="0"/>
              <a:t>.</a:t>
            </a:r>
          </a:p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nn-NO" b="0" dirty="0">
                <a:solidFill>
                  <a:schemeClr val="accent2">
                    <a:lumMod val="75000"/>
                  </a:schemeClr>
                </a:solidFill>
              </a:rPr>
              <a:t>while (i&lt;=3):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nn-NO" b="0" dirty="0">
                <a:solidFill>
                  <a:schemeClr val="accent2">
                    <a:lumMod val="75000"/>
                  </a:schemeClr>
                </a:solidFill>
              </a:rPr>
              <a:t>    for k in range(1, 4):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nn-NO" b="0" dirty="0">
                <a:solidFill>
                  <a:schemeClr val="accent2">
                    <a:lumMod val="75000"/>
                  </a:schemeClr>
                </a:solidFill>
              </a:rPr>
              <a:t>        print(i, "*", k, "=", (i*k))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nn-NO" b="0" dirty="0">
                <a:solidFill>
                  <a:schemeClr val="accent2">
                    <a:lumMod val="75000"/>
                  </a:schemeClr>
                </a:solidFill>
              </a:rPr>
              <a:t>    i = i + 1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nn-NO" b="0" dirty="0">
                <a:solidFill>
                  <a:schemeClr val="accent2">
                    <a:lumMod val="75000"/>
                  </a:schemeClr>
                </a:solidFill>
              </a:rPr>
              <a:t>    print()</a:t>
            </a:r>
            <a:endParaRPr lang="en-US" b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04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There are three control statements that can be used with for and while loops to alter their </a:t>
            </a:r>
            <a:r>
              <a:rPr lang="en-US" b="0" dirty="0" smtClean="0"/>
              <a:t>behavior.</a:t>
            </a:r>
            <a:endParaRPr lang="en-US" b="0" dirty="0"/>
          </a:p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They are </a:t>
            </a:r>
            <a:endParaRPr lang="en-US" b="0" dirty="0" smtClean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pass</a:t>
            </a:r>
            <a:r>
              <a:rPr lang="en-US" b="0" dirty="0"/>
              <a:t>, </a:t>
            </a:r>
            <a:endParaRPr lang="en-US" b="0" dirty="0" smtClean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continue 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break</a:t>
            </a:r>
            <a:r>
              <a:rPr lang="en-US" b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31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Whenever loops, functions, if statements, classes, </a:t>
            </a:r>
            <a:r>
              <a:rPr lang="en-US" b="0" dirty="0" err="1"/>
              <a:t>etc</a:t>
            </a:r>
            <a:r>
              <a:rPr lang="en-US" b="0" dirty="0"/>
              <a:t> are created, it is needed that we should write a block of code in it. </a:t>
            </a:r>
            <a:endParaRPr lang="en-US" b="0" dirty="0" smtClean="0"/>
          </a:p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An </a:t>
            </a:r>
            <a:r>
              <a:rPr lang="en-US" b="0" dirty="0"/>
              <a:t>empty code inside loop, if statement or function will give an error. </a:t>
            </a:r>
            <a:endParaRPr lang="en-US" b="0" dirty="0" smtClean="0"/>
          </a:p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To avoid such an error and to continue the code execution, pass statement is used. </a:t>
            </a:r>
            <a:endParaRPr lang="en-US" b="0" dirty="0" smtClean="0"/>
          </a:p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pass </a:t>
            </a:r>
            <a:r>
              <a:rPr lang="en-US" b="0" dirty="0"/>
              <a:t>statement acts as a placeholder for future code.</a:t>
            </a:r>
          </a:p>
        </p:txBody>
      </p:sp>
    </p:spTree>
    <p:extLst>
      <p:ext uri="{BB962C8B-B14F-4D97-AF65-F5344CB8AC3E}">
        <p14:creationId xmlns:p14="http://schemas.microsoft.com/office/powerpoint/2010/main" val="2023979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= 1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while (</a:t>
            </a:r>
            <a:r>
              <a:rPr lang="en-US" b="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&lt;5):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   pass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for </a:t>
            </a:r>
            <a:r>
              <a:rPr lang="en-US" b="0" dirty="0">
                <a:solidFill>
                  <a:schemeClr val="tx1"/>
                </a:solidFill>
              </a:rPr>
              <a:t>j in range(5):</a:t>
            </a:r>
          </a:p>
          <a:p>
            <a:r>
              <a:rPr lang="en-US" b="0" dirty="0">
                <a:solidFill>
                  <a:schemeClr val="tx1"/>
                </a:solidFill>
              </a:rPr>
              <a:t>    pass</a:t>
            </a:r>
          </a:p>
          <a:p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  <a:t>if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b="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== 2):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3964922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This keyword is used in loops to end the current iteration and continue the next iteration of the loop. </a:t>
            </a:r>
            <a:endParaRPr lang="en-US" b="0" dirty="0" smtClean="0"/>
          </a:p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Sometimes </a:t>
            </a:r>
            <a:r>
              <a:rPr lang="en-US" b="0" dirty="0"/>
              <a:t>within a loop, we might need to skip a specific iteration. </a:t>
            </a:r>
            <a:endParaRPr lang="en-US" b="0" dirty="0" smtClean="0"/>
          </a:p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This </a:t>
            </a:r>
            <a:r>
              <a:rPr lang="en-US" b="0" dirty="0"/>
              <a:t>can be </a:t>
            </a:r>
            <a:r>
              <a:rPr lang="en-US" b="0" dirty="0" smtClean="0"/>
              <a:t>done </a:t>
            </a:r>
            <a:r>
              <a:rPr lang="en-US" b="0" dirty="0"/>
              <a:t>using the continue </a:t>
            </a:r>
            <a:r>
              <a:rPr lang="en-US" b="0" dirty="0" smtClean="0"/>
              <a:t>keyword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endParaRPr lang="en-US" b="0" dirty="0">
              <a:solidFill>
                <a:schemeClr val="accent2"/>
              </a:solidFill>
            </a:endParaRP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b="0" dirty="0" smtClean="0">
                <a:solidFill>
                  <a:schemeClr val="accent2"/>
                </a:solidFill>
              </a:rPr>
              <a:t>for </a:t>
            </a:r>
            <a:r>
              <a:rPr lang="en-US" b="0" dirty="0" err="1">
                <a:solidFill>
                  <a:schemeClr val="accent2"/>
                </a:solidFill>
              </a:rPr>
              <a:t>i</a:t>
            </a:r>
            <a:r>
              <a:rPr lang="en-US" b="0" dirty="0">
                <a:solidFill>
                  <a:schemeClr val="accent2"/>
                </a:solidFill>
              </a:rPr>
              <a:t> in range(1,10):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b="0" dirty="0">
                <a:solidFill>
                  <a:schemeClr val="accent2"/>
                </a:solidFill>
              </a:rPr>
              <a:t>    if(i%2 == 0):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b="0" dirty="0">
                <a:solidFill>
                  <a:schemeClr val="accent2"/>
                </a:solidFill>
              </a:rPr>
              <a:t>        continue   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b="0" dirty="0">
                <a:solidFill>
                  <a:schemeClr val="accent2"/>
                </a:solidFill>
              </a:rPr>
              <a:t>    print(</a:t>
            </a:r>
            <a:r>
              <a:rPr lang="en-US" b="0" dirty="0" err="1">
                <a:solidFill>
                  <a:schemeClr val="accent2"/>
                </a:solidFill>
              </a:rPr>
              <a:t>i</a:t>
            </a:r>
            <a:r>
              <a:rPr lang="en-US" b="0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49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The break keyword is used to bring the interpreter out of the loop and into the main body of the program. </a:t>
            </a:r>
            <a:endParaRPr lang="en-US" b="0" dirty="0" smtClean="0"/>
          </a:p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Whenever </a:t>
            </a:r>
            <a:r>
              <a:rPr lang="en-US" b="0" dirty="0"/>
              <a:t>the break keyword is used, the loop is terminated and the interpreter starts executing the next series of statements within the main </a:t>
            </a:r>
            <a:r>
              <a:rPr lang="en-US" b="0" dirty="0" smtClean="0"/>
              <a:t>program</a:t>
            </a:r>
            <a:endParaRPr lang="en-US" b="0" dirty="0"/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endParaRPr lang="en-US" b="0" dirty="0" smtClean="0"/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b="0" dirty="0" smtClean="0">
                <a:solidFill>
                  <a:schemeClr val="accent2"/>
                </a:solidFill>
              </a:rPr>
              <a:t>for </a:t>
            </a:r>
            <a:r>
              <a:rPr lang="en-US" b="0" dirty="0" err="1">
                <a:solidFill>
                  <a:schemeClr val="accent2"/>
                </a:solidFill>
              </a:rPr>
              <a:t>i</a:t>
            </a:r>
            <a:r>
              <a:rPr lang="en-US" b="0" dirty="0">
                <a:solidFill>
                  <a:schemeClr val="accent2"/>
                </a:solidFill>
              </a:rPr>
              <a:t> in range(1, 10):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b="0" dirty="0">
                <a:solidFill>
                  <a:schemeClr val="accent2"/>
                </a:solidFill>
              </a:rPr>
              <a:t>    print(</a:t>
            </a:r>
            <a:r>
              <a:rPr lang="en-US" b="0" dirty="0" err="1">
                <a:solidFill>
                  <a:schemeClr val="accent2"/>
                </a:solidFill>
              </a:rPr>
              <a:t>i</a:t>
            </a:r>
            <a:r>
              <a:rPr lang="en-US" b="0" dirty="0">
                <a:solidFill>
                  <a:schemeClr val="accent2"/>
                </a:solidFill>
              </a:rPr>
              <a:t>)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b="0" dirty="0">
                <a:solidFill>
                  <a:schemeClr val="accent2"/>
                </a:solidFill>
              </a:rPr>
              <a:t>    if (</a:t>
            </a:r>
            <a:r>
              <a:rPr lang="en-US" b="0" dirty="0" err="1">
                <a:solidFill>
                  <a:schemeClr val="accent2"/>
                </a:solidFill>
              </a:rPr>
              <a:t>i</a:t>
            </a:r>
            <a:r>
              <a:rPr lang="en-US" b="0" dirty="0">
                <a:solidFill>
                  <a:schemeClr val="accent2"/>
                </a:solidFill>
              </a:rPr>
              <a:t> == 5):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b="0" dirty="0">
                <a:solidFill>
                  <a:schemeClr val="accent2"/>
                </a:solidFill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12426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/>
              <a:t>Conditional Statements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Sometimes the programmer needs to check the evaluation of certain expression(s), whether the expression(s) evaluate to True or False. 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If the expression evaluates to False, then the program execution follows a different path then it would have if the expression had evaluated to True</a:t>
            </a:r>
            <a:r>
              <a:rPr 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Based on this,</a:t>
            </a:r>
            <a:r>
              <a:rPr lang="en-US" dirty="0"/>
              <a:t> the conditional statements are further classified into following types;</a:t>
            </a:r>
            <a:endParaRPr lang="en-US" b="0" dirty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If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If-else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If-</a:t>
            </a:r>
            <a:r>
              <a:rPr lang="en-US" b="0" dirty="0" err="1" smtClean="0"/>
              <a:t>elif</a:t>
            </a:r>
            <a:r>
              <a:rPr lang="en-US" b="0" dirty="0" smtClean="0"/>
              <a:t>-else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 smtClean="0"/>
              <a:t>nested</a:t>
            </a:r>
            <a:endParaRPr lang="en-US" b="0" dirty="0" smtClean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74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to print multiplication table for </a:t>
            </a:r>
            <a:r>
              <a:rPr lang="en-US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</a:t>
            </a: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Python program which iterates the integers from 1 to 50. For multiples of three print "Fizz" instead of the number and for the multiples of five print "Buzz". For numbers which are multiples of both three and five print "</a:t>
            </a:r>
            <a:r>
              <a:rPr lang="en-US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FizzBuzz</a:t>
            </a:r>
            <a:r>
              <a:rPr lang="en-US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to print all prime numbers in range of 2300 to 4000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51974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4. </a:t>
            </a:r>
            <a:r>
              <a:rPr lang="en-US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Write </a:t>
            </a: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a program which will find all such numbers which are divisible by 7 but are not a multiple of 5, between 2000 and 3200 (both included).</a:t>
            </a:r>
            <a:endParaRPr lang="en-IN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14953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1275.photobucket.com/albums/y446/porschalink/Jasmine%20Porsche%20Centre/AnyQuestions_zps6309316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39"/>
          <a:stretch/>
        </p:blipFill>
        <p:spPr bwMode="auto">
          <a:xfrm>
            <a:off x="2253803" y="1589183"/>
            <a:ext cx="4478336" cy="364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00" y="1918412"/>
            <a:ext cx="3093473" cy="29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32156" y="186920"/>
            <a:ext cx="8363938" cy="498598"/>
          </a:xfrm>
        </p:spPr>
        <p:txBody>
          <a:bodyPr/>
          <a:lstStyle/>
          <a:p>
            <a:r>
              <a:rPr lang="en-US" sz="3600" dirty="0">
                <a:latin typeface="Bodoni MT Black" panose="02070A03080606020203" pitchFamily="18" charset="0"/>
              </a:rPr>
              <a:t>Questions?</a:t>
            </a:r>
            <a:endParaRPr lang="en-IN" sz="36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9481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az616578.vo.msecnd.net/files/2016/04/29/6359749212265071701171552202_Dollarphotoclub_77959340-1024x57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4" b="13248"/>
          <a:stretch/>
        </p:blipFill>
        <p:spPr bwMode="auto">
          <a:xfrm>
            <a:off x="4283249" y="1161768"/>
            <a:ext cx="6873022" cy="303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98" y="1216242"/>
            <a:ext cx="3093473" cy="29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5669872" y="4642009"/>
            <a:ext cx="499812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F59D1D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https://svlautomations.in</a:t>
            </a:r>
          </a:p>
          <a:p>
            <a:r>
              <a:rPr lang="en-US" sz="2800" b="1" dirty="0">
                <a:solidFill>
                  <a:srgbClr val="0072C6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https://svltrainings.in </a:t>
            </a:r>
            <a:endParaRPr lang="en-IN" sz="2800" b="1" dirty="0" err="1">
              <a:solidFill>
                <a:srgbClr val="0072C6"/>
              </a:solidFill>
              <a:latin typeface="Bookman Old Style" panose="02050604050505020204" pitchFamily="18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765177" y="4642009"/>
            <a:ext cx="484720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F59D1D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8888 763 563</a:t>
            </a:r>
          </a:p>
          <a:p>
            <a:r>
              <a:rPr lang="en-US" sz="2800" b="1" dirty="0">
                <a:solidFill>
                  <a:srgbClr val="0072C6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88 5335 4141</a:t>
            </a:r>
          </a:p>
        </p:txBody>
      </p:sp>
    </p:spTree>
    <p:extLst>
      <p:ext uri="{BB962C8B-B14F-4D97-AF65-F5344CB8AC3E}">
        <p14:creationId xmlns:p14="http://schemas.microsoft.com/office/powerpoint/2010/main" val="348200419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 smtClean="0"/>
              <a:t>Simple If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simple </a:t>
            </a:r>
            <a:r>
              <a:rPr lang="en-US" b="0" dirty="0"/>
              <a:t>if statement works on following principle,</a:t>
            </a:r>
            <a:endParaRPr lang="en-US" b="0" dirty="0" smtClean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execute the block of code inside if statement if the expression evaluates True</a:t>
            </a:r>
            <a:r>
              <a:rPr lang="en-US" b="0" dirty="0" smtClean="0"/>
              <a:t>.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ignore the block of code inside if statement if the expression evaluates False and return to the code outside if statement.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436" y="2277834"/>
            <a:ext cx="2301105" cy="3738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517" y="2896389"/>
            <a:ext cx="5950898" cy="257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chemeClr val="accent2">
                    <a:lumMod val="75000"/>
                  </a:schemeClr>
                </a:solidFill>
              </a:rPr>
              <a:t>applePrice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= 180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budget = 200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if (</a:t>
            </a:r>
            <a:r>
              <a:rPr lang="en-US" b="0" dirty="0" err="1">
                <a:solidFill>
                  <a:schemeClr val="accent2">
                    <a:lumMod val="75000"/>
                  </a:schemeClr>
                </a:solidFill>
              </a:rPr>
              <a:t>applePrice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&lt;= budget):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   print("Alexa, add 1kg Apples to the cart.")</a:t>
            </a:r>
          </a:p>
        </p:txBody>
      </p:sp>
    </p:spTree>
    <p:extLst>
      <p:ext uri="{BB962C8B-B14F-4D97-AF65-F5344CB8AC3E}">
        <p14:creationId xmlns:p14="http://schemas.microsoft.com/office/powerpoint/2010/main" val="415333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 smtClean="0"/>
              <a:t>If-else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if –else statement </a:t>
            </a:r>
            <a:r>
              <a:rPr lang="en-US" b="0" dirty="0"/>
              <a:t>works on following principle,</a:t>
            </a:r>
            <a:endParaRPr lang="en-US" b="0" dirty="0" smtClean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execute the block of code inside if statement if the expression evaluates True. After execution return to the code out of the if……else block</a:t>
            </a:r>
            <a:r>
              <a:rPr lang="en-US" dirty="0" smtClean="0"/>
              <a:t>.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execute the block of code inside else statement if the expression evaluates False. After execution return to the code out of the if……else block.</a:t>
            </a:r>
          </a:p>
          <a:p>
            <a:pPr marL="457200" lvl="1" indent="0" algn="just">
              <a:spcBef>
                <a:spcPts val="0"/>
              </a:spcBef>
              <a:buClr>
                <a:srgbClr val="FF0000"/>
              </a:buClr>
              <a:buSzPts val="1920"/>
              <a:buNone/>
            </a:pPr>
            <a:endParaRPr lang="en-US" b="0" dirty="0" smtClean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396" y="2824532"/>
            <a:ext cx="3250886" cy="33372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31" y="3307221"/>
            <a:ext cx="7595603" cy="20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chemeClr val="accent2">
                    <a:lumMod val="75000"/>
                  </a:schemeClr>
                </a:solidFill>
              </a:rPr>
              <a:t>applePrice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= 210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budget = 200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if (</a:t>
            </a:r>
            <a:r>
              <a:rPr lang="en-US" b="0" dirty="0" err="1">
                <a:solidFill>
                  <a:schemeClr val="accent2">
                    <a:lumMod val="75000"/>
                  </a:schemeClr>
                </a:solidFill>
              </a:rPr>
              <a:t>applePrice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&lt;= budget):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   print("Alexa, add 1kg Apples to the cart.")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else: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   print("Alexa, do not add Apples to the cart.")</a:t>
            </a:r>
          </a:p>
        </p:txBody>
      </p:sp>
    </p:spTree>
    <p:extLst>
      <p:ext uri="{BB962C8B-B14F-4D97-AF65-F5344CB8AC3E}">
        <p14:creationId xmlns:p14="http://schemas.microsoft.com/office/powerpoint/2010/main" val="404967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 smtClean="0"/>
              <a:t>Short hand notation for if-else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62" y="1911468"/>
            <a:ext cx="10682156" cy="777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62" y="3091999"/>
            <a:ext cx="10682156" cy="199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8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 err="1"/>
              <a:t>elif</a:t>
            </a:r>
            <a:r>
              <a:rPr lang="en-US" dirty="0"/>
              <a:t> Statement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Sometimes, the programmer may want to evaluate more than one condition, this can be done using an </a:t>
            </a:r>
            <a:r>
              <a:rPr lang="en-US" b="0" dirty="0" err="1"/>
              <a:t>elif</a:t>
            </a:r>
            <a:r>
              <a:rPr lang="en-US" b="0" dirty="0"/>
              <a:t> statement.</a:t>
            </a:r>
            <a:endParaRPr lang="en-US" b="0" dirty="0" smtClean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err="1" smtClean="0"/>
              <a:t>elif</a:t>
            </a:r>
            <a:r>
              <a:rPr lang="en-US" b="0" dirty="0" smtClean="0"/>
              <a:t> statement </a:t>
            </a:r>
            <a:r>
              <a:rPr lang="en-US" b="0" dirty="0"/>
              <a:t>works on following principle,</a:t>
            </a:r>
            <a:endParaRPr lang="en-US" b="0" dirty="0" smtClean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execute the block of code inside if statement if the initial expression evaluates to True. After execution return to the code out of the if block</a:t>
            </a:r>
            <a:r>
              <a:rPr lang="en-US" dirty="0" smtClean="0"/>
              <a:t>.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execute the block of code inside the first </a:t>
            </a:r>
            <a:r>
              <a:rPr lang="en-US" dirty="0" err="1"/>
              <a:t>elif</a:t>
            </a:r>
            <a:r>
              <a:rPr lang="en-US" dirty="0"/>
              <a:t> statement if the expression inside it evaluates True. After execution return to the code out of the if block</a:t>
            </a:r>
            <a:r>
              <a:rPr lang="en-US" dirty="0" smtClean="0"/>
              <a:t>.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execute the block of code inside the second </a:t>
            </a:r>
            <a:r>
              <a:rPr lang="en-US" dirty="0" err="1"/>
              <a:t>elif</a:t>
            </a:r>
            <a:r>
              <a:rPr lang="en-US" dirty="0"/>
              <a:t> statement if the expression inside it evaluates True. After execution return to the code out of the if block</a:t>
            </a:r>
            <a:r>
              <a:rPr lang="en-US" dirty="0" smtClean="0"/>
              <a:t>.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……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execute the block of code inside else statement if none of the expression evaluates to True. After execution return to the code out of the if block.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31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8365</TotalTime>
  <Words>1385</Words>
  <Application>Microsoft Office PowerPoint</Application>
  <PresentationFormat>Widescreen</PresentationFormat>
  <Paragraphs>213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Bodoni MT Black</vt:lpstr>
      <vt:lpstr>Bookman Old Style</vt:lpstr>
      <vt:lpstr>Calibri</vt:lpstr>
      <vt:lpstr>Georgia</vt:lpstr>
      <vt:lpstr>Noto Sans Symbols</vt:lpstr>
      <vt:lpstr>Segoe UI</vt:lpstr>
      <vt:lpstr>Segoe UI Light</vt:lpstr>
      <vt:lpstr>Times New Roman</vt:lpstr>
      <vt:lpstr>Verdana</vt:lpstr>
      <vt:lpstr>Office Theme</vt:lpstr>
      <vt:lpstr>PowerPoint Presentation</vt:lpstr>
      <vt:lpstr>Control Statements</vt:lpstr>
      <vt:lpstr>Conditional Statements</vt:lpstr>
      <vt:lpstr>Simple If</vt:lpstr>
      <vt:lpstr>PowerPoint Presentation</vt:lpstr>
      <vt:lpstr>If-else</vt:lpstr>
      <vt:lpstr>PowerPoint Presentation</vt:lpstr>
      <vt:lpstr>PowerPoint Presentation</vt:lpstr>
      <vt:lpstr>elif Statement</vt:lpstr>
      <vt:lpstr>PowerPoint Presentation</vt:lpstr>
      <vt:lpstr>PowerPoint Presentation</vt:lpstr>
      <vt:lpstr>PowerPoint Presentation</vt:lpstr>
      <vt:lpstr>nested Statements</vt:lpstr>
      <vt:lpstr>PowerPoint Presentation</vt:lpstr>
      <vt:lpstr>Loop Statements</vt:lpstr>
      <vt:lpstr>For loop</vt:lpstr>
      <vt:lpstr>PowerPoint Presentation</vt:lpstr>
      <vt:lpstr>range()</vt:lpstr>
      <vt:lpstr>PowerPoint Presentation</vt:lpstr>
      <vt:lpstr>While loop</vt:lpstr>
      <vt:lpstr>PowerPoint Presentation</vt:lpstr>
      <vt:lpstr>While loop</vt:lpstr>
      <vt:lpstr>PowerPoint Presentation</vt:lpstr>
      <vt:lpstr>Nested loop</vt:lpstr>
      <vt:lpstr>PowerPoint Presentation</vt:lpstr>
      <vt:lpstr>pass </vt:lpstr>
      <vt:lpstr>PowerPoint Presentation</vt:lpstr>
      <vt:lpstr>continue </vt:lpstr>
      <vt:lpstr>break </vt:lpstr>
      <vt:lpstr>PowerPoint Presentation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Skills</dc:title>
  <dc:creator>Mahesh Shinde</dc:creator>
  <cp:lastModifiedBy>SVL Automations</cp:lastModifiedBy>
  <cp:revision>118</cp:revision>
  <dcterms:created xsi:type="dcterms:W3CDTF">2020-08-21T05:54:30Z</dcterms:created>
  <dcterms:modified xsi:type="dcterms:W3CDTF">2024-03-16T14:51:29Z</dcterms:modified>
</cp:coreProperties>
</file>