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7" r:id="rId15"/>
    <p:sldId id="290" r:id="rId16"/>
    <p:sldId id="291" r:id="rId17"/>
    <p:sldId id="292" r:id="rId18"/>
    <p:sldId id="294" r:id="rId19"/>
    <p:sldId id="295" r:id="rId20"/>
    <p:sldId id="296" r:id="rId21"/>
    <p:sldId id="297" r:id="rId22"/>
    <p:sldId id="300" r:id="rId23"/>
    <p:sldId id="298" r:id="rId24"/>
    <p:sldId id="29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TVnpF5u/L8Ok2C5+gKOsdXFXi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CD6CD-9DDC-47EC-87B2-A702A7579EE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CC49D-FB41-4841-9139-E30782E402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4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637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9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998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593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2509934" y="23893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Google Shape;16;p7"/>
          <p:cNvSpPr txBox="1">
            <a:spLocks noGrp="1"/>
          </p:cNvSpPr>
          <p:nvPr>
            <p:ph type="dt" idx="10"/>
          </p:nvPr>
        </p:nvSpPr>
        <p:spPr>
          <a:xfrm>
            <a:off x="228600" y="6447790"/>
            <a:ext cx="17095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10253830" y="6503776"/>
            <a:ext cx="1687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D72163EE-E9DB-4233-A6CF-7611D36CEA4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Line 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875" y="186920"/>
            <a:ext cx="11151917" cy="78277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Title Line One</a:t>
            </a:r>
            <a:br>
              <a:rPr lang="en-US" dirty="0"/>
            </a:br>
            <a:r>
              <a:rPr lang="en-US" dirty="0"/>
              <a:t>Title Line Two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0874" y="1451223"/>
            <a:ext cx="11378959" cy="8683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200" spc="-100" baseline="0">
                <a:latin typeface="Segoe UI Light"/>
                <a:cs typeface="Segoe UI Ligh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2400" spc="-50" baseline="0">
                <a:latin typeface="Segoe UI Light"/>
                <a:cs typeface="Segoe UI Ligh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 32pt</a:t>
            </a:r>
          </a:p>
          <a:p>
            <a:pPr lvl="1"/>
            <a:r>
              <a:rPr lang="en-US" dirty="0"/>
              <a:t>Second level 24pt</a:t>
            </a:r>
          </a:p>
        </p:txBody>
      </p:sp>
    </p:spTree>
    <p:extLst>
      <p:ext uri="{BB962C8B-B14F-4D97-AF65-F5344CB8AC3E}">
        <p14:creationId xmlns:p14="http://schemas.microsoft.com/office/powerpoint/2010/main" val="3918854297"/>
      </p:ext>
    </p:extLst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/>
          <p:nvPr/>
        </p:nvSpPr>
        <p:spPr>
          <a:xfrm>
            <a:off x="0" y="6531427"/>
            <a:ext cx="12192000" cy="279918"/>
          </a:xfrm>
          <a:prstGeom prst="roundRect">
            <a:avLst>
              <a:gd name="adj" fmla="val 0"/>
            </a:avLst>
          </a:prstGeom>
          <a:solidFill>
            <a:srgbClr val="EF7F1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	</a:t>
            </a:r>
            <a:r>
              <a:rPr lang="en-IN" sz="1200" b="0" i="0" u="none" strike="noStrike" cap="none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	| </a:t>
            </a: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IN" sz="1200" b="0" i="0" u="none" strike="noStrike" cap="none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Course</a:t>
            </a: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IN" sz="1200" b="0" i="0" u="none" strike="noStrike" cap="none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r>
              <a:rPr lang="en-IN" sz="1200" b="0" i="0" u="none" strike="noStrike" cap="none" baseline="0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to Python Programming</a:t>
            </a: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|  </a:t>
            </a:r>
            <a:endParaRPr dirty="0"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0991461" y="6606075"/>
            <a:ext cx="979715" cy="27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IN" dirty="0" err="1" smtClean="0"/>
              <a:t>SlideNo</a:t>
            </a:r>
            <a:r>
              <a:rPr lang="en-IN" dirty="0" smtClean="0"/>
              <a:t>.</a:t>
            </a:r>
            <a:fld id="{7367ABE8-0774-43C0-A272-134A001C0C0D}" type="slidenum">
              <a:rPr lang="en-IN" smtClean="0"/>
              <a:pPr/>
              <a:t>‹#›</a:t>
            </a:fld>
            <a:fld id="{00000000-1234-1234-1234-123412341234}" type="slidenum">
              <a:rPr lang="en-IN" smtClean="0"/>
              <a:pPr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2509934" y="23893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Times New Roman"/>
              <a:buNone/>
            </a:pPr>
            <a:endParaRPr dirty="0"/>
          </a:p>
        </p:txBody>
      </p:sp>
      <p:sp>
        <p:nvSpPr>
          <p:cNvPr id="23" name="Google Shape;23;p1"/>
          <p:cNvSpPr txBox="1">
            <a:spLocks noGrp="1"/>
          </p:cNvSpPr>
          <p:nvPr>
            <p:ph type="body" idx="1"/>
          </p:nvPr>
        </p:nvSpPr>
        <p:spPr>
          <a:xfrm>
            <a:off x="149087" y="1262271"/>
            <a:ext cx="11798137" cy="815008"/>
          </a:xfrm>
          <a:prstGeom prst="rect">
            <a:avLst/>
          </a:prstGeom>
          <a:solidFill>
            <a:srgbClr val="000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chemeClr val="lt1"/>
              </a:buClr>
              <a:buSzPts val="4800"/>
            </a:pPr>
            <a:r>
              <a:rPr lang="en-US" sz="4400" dirty="0" smtClean="0">
                <a:solidFill>
                  <a:schemeClr val="bg1"/>
                </a:solidFill>
              </a:rPr>
              <a:t>Introduction to Python Programming</a:t>
            </a:r>
            <a:endParaRPr lang="en-US" sz="4400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endParaRPr dirty="0"/>
          </a:p>
        </p:txBody>
      </p:sp>
      <p:sp>
        <p:nvSpPr>
          <p:cNvPr id="24" name="Google Shape;24;p1"/>
          <p:cNvSpPr txBox="1"/>
          <p:nvPr/>
        </p:nvSpPr>
        <p:spPr>
          <a:xfrm>
            <a:off x="4855335" y="5147742"/>
            <a:ext cx="2481280" cy="460133"/>
          </a:xfrm>
          <a:prstGeom prst="rect">
            <a:avLst/>
          </a:prstGeom>
          <a:noFill/>
          <a:ln w="9525" cap="flat" cmpd="sng">
            <a:solidFill>
              <a:srgbClr val="FF6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2000"/>
              <a:buFont typeface="Times New Roman"/>
              <a:buNone/>
            </a:pPr>
            <a:r>
              <a:rPr lang="en-US" sz="2000" b="1" i="0" u="none" strike="noStrike" cap="none" dirty="0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Shital H. </a:t>
            </a:r>
            <a:r>
              <a:rPr lang="en-US" sz="2000" b="1" dirty="0" err="1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1" i="0" u="none" strike="noStrike" cap="none" dirty="0" err="1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</a:t>
            </a:r>
            <a:endParaRPr dirty="0"/>
          </a:p>
        </p:txBody>
      </p:sp>
      <p:sp>
        <p:nvSpPr>
          <p:cNvPr id="25" name="Google Shape;25;p1"/>
          <p:cNvSpPr txBox="1"/>
          <p:nvPr/>
        </p:nvSpPr>
        <p:spPr>
          <a:xfrm>
            <a:off x="244775" y="2329351"/>
            <a:ext cx="117024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4000"/>
              <a:buFont typeface="Times New Roman"/>
              <a:buNone/>
            </a:pPr>
            <a:r>
              <a:rPr lang="en-IN" sz="4000" b="1" i="0" u="none" strike="noStrike" cap="none" dirty="0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53" y="3024171"/>
            <a:ext cx="1801714" cy="1870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98" y="1125157"/>
            <a:ext cx="11026895" cy="19195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77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List Items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There </a:t>
            </a:r>
            <a:r>
              <a:rPr lang="en-US" b="0" dirty="0"/>
              <a:t>are three methods to add items to list: append(), insert() and extend</a:t>
            </a:r>
            <a:r>
              <a:rPr lang="en-US" b="0" dirty="0" smtClean="0"/>
              <a:t>()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IN" b="1" dirty="0"/>
              <a:t>append</a:t>
            </a:r>
            <a:r>
              <a:rPr lang="en-IN" b="1" dirty="0" smtClean="0"/>
              <a:t>() : </a:t>
            </a:r>
            <a:r>
              <a:rPr lang="en-US" dirty="0"/>
              <a:t>This method appends items to the end of the existing </a:t>
            </a:r>
            <a:r>
              <a:rPr lang="en-US" dirty="0" smtClean="0"/>
              <a:t>list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IN" b="1" dirty="0"/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IN" b="1" dirty="0"/>
              <a:t>insert</a:t>
            </a:r>
            <a:r>
              <a:rPr lang="en-IN" b="1" dirty="0" smtClean="0"/>
              <a:t>(): </a:t>
            </a:r>
            <a:r>
              <a:rPr lang="en-US" dirty="0"/>
              <a:t>This method inserts an item at the given index. User has to specify index and the item to be inserted within the insert() method</a:t>
            </a:r>
            <a:r>
              <a:rPr lang="en-US" dirty="0" smtClean="0"/>
              <a:t>.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IN" b="1" dirty="0"/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IN" b="1" dirty="0"/>
              <a:t>extend</a:t>
            </a:r>
            <a:r>
              <a:rPr lang="en-IN" b="1" dirty="0" smtClean="0"/>
              <a:t>(): </a:t>
            </a:r>
            <a:r>
              <a:rPr lang="en-US" dirty="0"/>
              <a:t>This method adds an entire list or any other collection datatype (set, tuple, dictionary) to the existing list.</a:t>
            </a:r>
            <a:endParaRPr lang="en-IN" b="1" dirty="0"/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571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776" y="1119187"/>
            <a:ext cx="7285992" cy="176049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Insert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776" y="3100480"/>
            <a:ext cx="7423850" cy="24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0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concatenate two </a:t>
            </a:r>
            <a:r>
              <a:rPr lang="en-IN" dirty="0" smtClean="0"/>
              <a:t>lists	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897" y="1167452"/>
            <a:ext cx="7028301" cy="133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7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115" y="1121035"/>
            <a:ext cx="7083118" cy="2038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15" y="3417485"/>
            <a:ext cx="7083118" cy="231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36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List 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There are various methods to remove items from the list</a:t>
            </a:r>
            <a:r>
              <a:rPr lang="en-US" b="0" dirty="0" smtClean="0"/>
              <a:t>:</a:t>
            </a:r>
          </a:p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 </a:t>
            </a:r>
            <a:r>
              <a:rPr lang="en-US" b="1" dirty="0"/>
              <a:t>pop</a:t>
            </a:r>
            <a:r>
              <a:rPr lang="en-US" b="1" dirty="0" smtClean="0"/>
              <a:t>(): </a:t>
            </a:r>
            <a:r>
              <a:rPr lang="en-US" dirty="0"/>
              <a:t>This method removes the last item of the list if no index is provided. If an index is provided, then it removes item at that specified index</a:t>
            </a:r>
            <a:r>
              <a:rPr lang="en-US" dirty="0" smtClean="0"/>
              <a:t>.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1" dirty="0" smtClean="0"/>
              <a:t>remove() : </a:t>
            </a:r>
            <a:r>
              <a:rPr lang="en-US" dirty="0"/>
              <a:t>This method removes specific item from the list</a:t>
            </a:r>
            <a:r>
              <a:rPr lang="en-US" dirty="0" smtClean="0"/>
              <a:t>.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smtClean="0"/>
              <a:t> </a:t>
            </a:r>
            <a:r>
              <a:rPr lang="en-US" b="1" smtClean="0"/>
              <a:t>del: </a:t>
            </a:r>
            <a:r>
              <a:rPr lang="en-US" dirty="0"/>
              <a:t>del is not a method, rather it is a keyword which deletes item at specific from the list, or deletes the list entirely</a:t>
            </a:r>
            <a:r>
              <a:rPr lang="en-US" dirty="0" smtClean="0"/>
              <a:t>.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1" dirty="0" smtClean="0"/>
              <a:t>clear(): </a:t>
            </a:r>
            <a:r>
              <a:rPr lang="en-US" dirty="0"/>
              <a:t>This method clears all items in the list and prints an empty list.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0692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Remove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76" y="1157288"/>
            <a:ext cx="7900611" cy="1443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375" y="2935619"/>
            <a:ext cx="8052111" cy="1499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375" y="4638052"/>
            <a:ext cx="7937304" cy="138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7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Clear 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66" y="1139517"/>
            <a:ext cx="7894618" cy="1289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266" y="2767629"/>
            <a:ext cx="7956835" cy="1394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265" y="4500893"/>
            <a:ext cx="8038397" cy="136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01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 List 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Changing items from list is easier, you just have to specify the index where you want to replace the item with existing </a:t>
            </a:r>
            <a:r>
              <a:rPr lang="en-US" b="0" dirty="0" smtClean="0"/>
              <a:t>item</a:t>
            </a:r>
          </a:p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34" y="2076893"/>
            <a:ext cx="6139418" cy="1935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534" y="4318769"/>
            <a:ext cx="6391364" cy="17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57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 smtClean="0"/>
              <a:t>sort(): </a:t>
            </a:r>
            <a:r>
              <a:rPr lang="en-US" b="0" dirty="0" smtClean="0"/>
              <a:t>This method sorts the list in ascending order.</a:t>
            </a:r>
          </a:p>
          <a:p>
            <a:pPr marL="10287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We must give </a:t>
            </a:r>
            <a:r>
              <a:rPr lang="en-US" dirty="0">
                <a:solidFill>
                  <a:srgbClr val="FF0000"/>
                </a:solidFill>
              </a:rPr>
              <a:t>reverse=True</a:t>
            </a:r>
            <a:r>
              <a:rPr lang="en-US" dirty="0"/>
              <a:t> as a parameter in the sort </a:t>
            </a:r>
            <a:r>
              <a:rPr lang="en-US" dirty="0" smtClean="0"/>
              <a:t>method to sort in descending order.</a:t>
            </a:r>
          </a:p>
          <a:p>
            <a:pPr marL="10287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5715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index(): </a:t>
            </a:r>
            <a:r>
              <a:rPr lang="en-US" b="0" dirty="0"/>
              <a:t>This method returns the index of the first occurrence of the list item</a:t>
            </a:r>
            <a:r>
              <a:rPr lang="en-US" b="0" dirty="0" smtClean="0"/>
              <a:t>.</a:t>
            </a:r>
          </a:p>
          <a:p>
            <a:pPr marL="5715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5715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count(): </a:t>
            </a:r>
            <a:r>
              <a:rPr lang="en-US" b="0" dirty="0"/>
              <a:t>Returns the count of the number of items with the given value</a:t>
            </a:r>
            <a:r>
              <a:rPr lang="en-US" b="0" dirty="0" smtClean="0"/>
              <a:t>.</a:t>
            </a:r>
          </a:p>
          <a:p>
            <a:pPr marL="5715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5715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copy(): </a:t>
            </a:r>
            <a:r>
              <a:rPr lang="en-US" b="0" dirty="0"/>
              <a:t>Returns copy of the list. This can be done to perform operations on the list without modifying the original list. </a:t>
            </a:r>
          </a:p>
          <a:p>
            <a:pPr marL="5715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5715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5715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5715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198034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lang="en-IN" sz="3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Lists are ordered collection of different kinds of </a:t>
            </a:r>
            <a:r>
              <a:rPr lang="en-US" b="0" dirty="0" smtClean="0"/>
              <a:t>data </a:t>
            </a:r>
            <a:r>
              <a:rPr lang="en-US" b="0" dirty="0"/>
              <a:t>items.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They store multiple items in a single variable.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List items are separated by commas and enclosed within square brackets [].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Lists are changeable meaning we can alter them after creation</a:t>
            </a:r>
            <a:r>
              <a:rPr lang="en-US" b="0" dirty="0" smtClean="0"/>
              <a:t>. (Mutable)</a:t>
            </a:r>
          </a:p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The list element can be accessed via the index.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95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Comprehension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List comprehensions are used for creating new lists from other </a:t>
            </a:r>
            <a:r>
              <a:rPr lang="en-US" b="0" dirty="0" err="1"/>
              <a:t>iterables</a:t>
            </a:r>
            <a:r>
              <a:rPr lang="en-US" b="0" dirty="0"/>
              <a:t> like lists, tuples, dictionaries, sets, and even in arrays and strings.</a:t>
            </a:r>
            <a:endParaRPr lang="en-US" b="0" dirty="0" smtClean="0"/>
          </a:p>
          <a:p>
            <a:pPr marL="5715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5715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5715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IN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89" y="2561017"/>
            <a:ext cx="10268989" cy="216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46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84" y="1229649"/>
            <a:ext cx="10275817" cy="167732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83" y="3499940"/>
            <a:ext cx="10293043" cy="161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83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function </a:t>
            </a:r>
            <a:r>
              <a:rPr lang="en-US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sumprimes</a:t>
            </a: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(l) that takes as input a list of integers l and </a:t>
            </a:r>
            <a:r>
              <a:rPr lang="en-US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retuns</a:t>
            </a: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sum of all the prime numbers in l.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 rotation consists of taking the first element and moving it to the end. For instance, if we rotate the list [1,2,3,4,5], we get [2,3,4,5,1]. If we rotate it again, we get [3,4,5,1,2].</a:t>
            </a:r>
          </a:p>
          <a:p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Python function </a:t>
            </a:r>
            <a:r>
              <a:rPr lang="en-US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rotatelist</a:t>
            </a: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l,k</a:t>
            </a: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that takes a list l and a positive integer k and returns the list l after k rotations. If k is not positive, your function should return l unchanged. Note that your function should not change l itself, and should return the rotated list.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374499"/>
      </p:ext>
    </p:extLst>
  </p:cSld>
  <p:clrMapOvr>
    <a:masterClrMapping/>
  </p:clrMapOvr>
  <p:transition advClick="0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1275.photobucket.com/albums/y446/porschalink/Jasmine%20Porsche%20Centre/AnyQuestions_zps6309316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39"/>
          <a:stretch/>
        </p:blipFill>
        <p:spPr bwMode="auto">
          <a:xfrm>
            <a:off x="2253803" y="1589183"/>
            <a:ext cx="4478336" cy="364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00" y="1918412"/>
            <a:ext cx="3093473" cy="298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32156" y="186920"/>
            <a:ext cx="8363938" cy="498598"/>
          </a:xfrm>
        </p:spPr>
        <p:txBody>
          <a:bodyPr/>
          <a:lstStyle/>
          <a:p>
            <a:r>
              <a:rPr lang="en-US" sz="3600" dirty="0">
                <a:latin typeface="Bodoni MT Black" panose="02070A03080606020203" pitchFamily="18" charset="0"/>
              </a:rPr>
              <a:t>Questions?</a:t>
            </a:r>
            <a:endParaRPr lang="en-IN" sz="36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0241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az616578.vo.msecnd.net/files/2016/04/29/6359749212265071701171552202_Dollarphotoclub_77959340-1024x57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4" b="13248"/>
          <a:stretch/>
        </p:blipFill>
        <p:spPr bwMode="auto">
          <a:xfrm>
            <a:off x="4283249" y="1161768"/>
            <a:ext cx="6873022" cy="303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98" y="1216242"/>
            <a:ext cx="3093473" cy="298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5669872" y="4642009"/>
            <a:ext cx="499812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F59D1D"/>
                </a:solidFill>
                <a:latin typeface="Bookman Old Style" panose="02050604050505020204" pitchFamily="18" charset="0"/>
                <a:cs typeface="Segoe UI" panose="020B0502040204020203" pitchFamily="34" charset="0"/>
              </a:rPr>
              <a:t>https://svlautomations.in</a:t>
            </a:r>
          </a:p>
          <a:p>
            <a:r>
              <a:rPr lang="en-US" sz="2800" b="1" dirty="0">
                <a:solidFill>
                  <a:srgbClr val="0072C6"/>
                </a:solidFill>
                <a:latin typeface="Bookman Old Style" panose="02050604050505020204" pitchFamily="18" charset="0"/>
                <a:cs typeface="Segoe UI" panose="020B0502040204020203" pitchFamily="34" charset="0"/>
              </a:rPr>
              <a:t>https://svltrainings.in </a:t>
            </a:r>
            <a:endParaRPr lang="en-IN" sz="2800" b="1" dirty="0" err="1">
              <a:solidFill>
                <a:srgbClr val="0072C6"/>
              </a:solidFill>
              <a:latin typeface="Bookman Old Style" panose="02050604050505020204" pitchFamily="18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765177" y="4642009"/>
            <a:ext cx="484720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F59D1D"/>
                </a:solidFill>
                <a:latin typeface="Bookman Old Style" panose="02050604050505020204" pitchFamily="18" charset="0"/>
                <a:cs typeface="Segoe UI" panose="020B0502040204020203" pitchFamily="34" charset="0"/>
              </a:rPr>
              <a:t>8888 763 563</a:t>
            </a:r>
          </a:p>
          <a:p>
            <a:r>
              <a:rPr lang="en-US" sz="2800" b="1" dirty="0">
                <a:solidFill>
                  <a:srgbClr val="0072C6"/>
                </a:solidFill>
                <a:latin typeface="Bookman Old Style" panose="02050604050505020204" pitchFamily="18" charset="0"/>
                <a:cs typeface="Segoe UI" panose="020B0502040204020203" pitchFamily="34" charset="0"/>
              </a:rPr>
              <a:t>88 5335 4141</a:t>
            </a:r>
          </a:p>
        </p:txBody>
      </p:sp>
    </p:spTree>
    <p:extLst>
      <p:ext uri="{BB962C8B-B14F-4D97-AF65-F5344CB8AC3E}">
        <p14:creationId xmlns:p14="http://schemas.microsoft.com/office/powerpoint/2010/main" val="105501718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b="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b="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800" b="0" dirty="0" smtClean="0">
                <a:solidFill>
                  <a:schemeClr val="accent2">
                    <a:lumMod val="75000"/>
                  </a:schemeClr>
                </a:solidFill>
              </a:rPr>
              <a:t>	lst1 </a:t>
            </a:r>
            <a:r>
              <a:rPr lang="en-US" sz="2800" b="0" dirty="0">
                <a:solidFill>
                  <a:schemeClr val="accent2">
                    <a:lumMod val="75000"/>
                  </a:schemeClr>
                </a:solidFill>
              </a:rPr>
              <a:t>= [1,2,2,3,5,4,6]</a:t>
            </a:r>
          </a:p>
          <a:p>
            <a:r>
              <a:rPr lang="en-US" sz="2800" b="0" dirty="0" smtClean="0">
                <a:solidFill>
                  <a:schemeClr val="accent2">
                    <a:lumMod val="75000"/>
                  </a:schemeClr>
                </a:solidFill>
              </a:rPr>
              <a:t>		lst2 </a:t>
            </a:r>
            <a:r>
              <a:rPr lang="en-US" sz="2800" b="0" dirty="0">
                <a:solidFill>
                  <a:schemeClr val="accent2">
                    <a:lumMod val="75000"/>
                  </a:schemeClr>
                </a:solidFill>
              </a:rPr>
              <a:t>= ["Red", "Green", "Blue"]</a:t>
            </a:r>
          </a:p>
          <a:p>
            <a:r>
              <a:rPr lang="en-US" sz="2800" b="0" dirty="0" smtClean="0">
                <a:solidFill>
                  <a:schemeClr val="accent2">
                    <a:lumMod val="75000"/>
                  </a:schemeClr>
                </a:solidFill>
              </a:rPr>
              <a:t>		print(lst1</a:t>
            </a:r>
            <a:r>
              <a:rPr lang="en-US" sz="2800" b="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sz="2800" b="0" dirty="0" smtClean="0">
                <a:solidFill>
                  <a:schemeClr val="accent2">
                    <a:lumMod val="75000"/>
                  </a:schemeClr>
                </a:solidFill>
              </a:rPr>
              <a:t>		print(lst2)</a:t>
            </a:r>
          </a:p>
          <a:p>
            <a:endParaRPr lang="en-US" sz="2800" b="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b="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de-DE" sz="2800" b="0" dirty="0">
                <a:solidFill>
                  <a:schemeClr val="accent2">
                    <a:lumMod val="75000"/>
                  </a:schemeClr>
                </a:solidFill>
              </a:rPr>
              <a:t>details = ["Abhijeet", </a:t>
            </a:r>
            <a:r>
              <a:rPr lang="de-DE" sz="2800" b="0" dirty="0" smtClean="0">
                <a:solidFill>
                  <a:schemeClr val="accent2">
                    <a:lumMod val="75000"/>
                  </a:schemeClr>
                </a:solidFill>
              </a:rPr>
              <a:t>20, </a:t>
            </a:r>
            <a:r>
              <a:rPr lang="de-DE" sz="2800" b="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de-DE" sz="2800" b="0" dirty="0" smtClean="0">
                <a:solidFill>
                  <a:schemeClr val="accent2">
                    <a:lumMod val="75000"/>
                  </a:schemeClr>
                </a:solidFill>
              </a:rPr>
              <a:t>TYCS", </a:t>
            </a:r>
            <a:r>
              <a:rPr lang="de-DE" sz="2800" b="0" dirty="0">
                <a:solidFill>
                  <a:schemeClr val="accent2">
                    <a:lumMod val="75000"/>
                  </a:schemeClr>
                </a:solidFill>
              </a:rPr>
              <a:t>9.8]</a:t>
            </a:r>
          </a:p>
          <a:p>
            <a:r>
              <a:rPr lang="de-DE" sz="2800" b="0" dirty="0" smtClean="0">
                <a:solidFill>
                  <a:schemeClr val="accent2">
                    <a:lumMod val="75000"/>
                  </a:schemeClr>
                </a:solidFill>
              </a:rPr>
              <a:t>		print(details</a:t>
            </a:r>
            <a:r>
              <a:rPr lang="de-DE" sz="2800" b="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800" b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lang="en-IN" sz="3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index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Each item/element in a list has its own unique index. </a:t>
            </a:r>
            <a:endParaRPr lang="en-US" b="0" dirty="0" smtClean="0"/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This index can be used to access any particular item from the list</a:t>
            </a:r>
            <a:r>
              <a:rPr lang="en-US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The first item has index [0], second item has index [1], third item has index [2] and so on.</a:t>
            </a:r>
            <a:endParaRPr lang="en-US" b="0" dirty="0" smtClean="0"/>
          </a:p>
          <a:p>
            <a:pPr marL="34290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lang="en-US" dirty="0" smtClean="0"/>
              <a:t>	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987" y="3531681"/>
            <a:ext cx="5077534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 items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Positive Indexing</a:t>
            </a:r>
            <a:r>
              <a:rPr lang="en-US" b="0" dirty="0" smtClean="0"/>
              <a:t>: </a:t>
            </a:r>
            <a:r>
              <a:rPr lang="en-US" b="0" dirty="0"/>
              <a:t>As we have seen that list items have index, as such we can access items using these indexes.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00" y="2700242"/>
            <a:ext cx="7152584" cy="16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5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Negative Indexing </a:t>
            </a:r>
            <a:r>
              <a:rPr lang="en-US" b="0" dirty="0"/>
              <a:t>: Similar to positive indexing, negative indexing is also used to access items, but from the end of the list. The last item has index [-1], second last item has index [-2], third last item has index [-3] and so on</a:t>
            </a:r>
            <a:r>
              <a:rPr lang="en-US" b="0" dirty="0" smtClean="0"/>
              <a:t>.</a:t>
            </a:r>
          </a:p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08" y="3262490"/>
            <a:ext cx="7226997" cy="17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5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Check for item </a:t>
            </a:r>
            <a:r>
              <a:rPr lang="en-US" b="0" dirty="0"/>
              <a:t>:  check if a given item is present in the list. This is done using the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b="0" dirty="0"/>
              <a:t> keyword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48" y="2734380"/>
            <a:ext cx="6941441" cy="19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3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Range of </a:t>
            </a:r>
            <a:r>
              <a:rPr lang="en-US" dirty="0" smtClean="0"/>
              <a:t>Index/Slicing: </a:t>
            </a:r>
            <a:r>
              <a:rPr lang="en-US" b="0" dirty="0"/>
              <a:t>print a range of list items by specifying where do you want to start, where do you want to end and if you want to skip elements in between the range</a:t>
            </a:r>
          </a:p>
          <a:p>
            <a:r>
              <a:rPr lang="en-US" dirty="0"/>
              <a:t>Syntax:</a:t>
            </a:r>
            <a:endParaRPr lang="en-US" b="0" dirty="0"/>
          </a:p>
          <a:p>
            <a:pPr lvl="1"/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List[start : end : </a:t>
            </a:r>
            <a:r>
              <a:rPr lang="en-US" b="0" dirty="0" err="1">
                <a:solidFill>
                  <a:schemeClr val="accent2">
                    <a:lumMod val="75000"/>
                  </a:schemeClr>
                </a:solidFill>
              </a:rPr>
              <a:t>jumpIndex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  <a:p>
            <a:pPr lvl="1"/>
            <a:r>
              <a:rPr lang="en-US" b="0" dirty="0" err="1" smtClean="0">
                <a:solidFill>
                  <a:schemeClr val="accent2">
                    <a:lumMod val="75000"/>
                  </a:schemeClr>
                </a:solidFill>
              </a:rPr>
              <a:t>jumpIndex</a:t>
            </a:r>
            <a: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is optional.</a:t>
            </a:r>
            <a:r>
              <a:rPr lang="en-US" b="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5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28" y="1262347"/>
            <a:ext cx="10599358" cy="12624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28" y="2924459"/>
            <a:ext cx="10599358" cy="1665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22" y="4656317"/>
            <a:ext cx="10472264" cy="17460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7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8872</TotalTime>
  <Words>645</Words>
  <Application>Microsoft Office PowerPoint</Application>
  <PresentationFormat>Widescreen</PresentationFormat>
  <Paragraphs>99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Bodoni MT Black</vt:lpstr>
      <vt:lpstr>Bookman Old Style</vt:lpstr>
      <vt:lpstr>Calibri</vt:lpstr>
      <vt:lpstr>Georgia</vt:lpstr>
      <vt:lpstr>Noto Sans Symbols</vt:lpstr>
      <vt:lpstr>Segoe UI</vt:lpstr>
      <vt:lpstr>Segoe UI Light</vt:lpstr>
      <vt:lpstr>Times New Roman</vt:lpstr>
      <vt:lpstr>Office Theme</vt:lpstr>
      <vt:lpstr>PowerPoint Presentation</vt:lpstr>
      <vt:lpstr>List</vt:lpstr>
      <vt:lpstr>Example</vt:lpstr>
      <vt:lpstr>List index</vt:lpstr>
      <vt:lpstr>Accessing list items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 List Items</vt:lpstr>
      <vt:lpstr>PowerPoint Presentation</vt:lpstr>
      <vt:lpstr>PowerPoint Presentation</vt:lpstr>
      <vt:lpstr>PowerPoint Presentation</vt:lpstr>
      <vt:lpstr>Remove List Items</vt:lpstr>
      <vt:lpstr>PowerPoint Presentation</vt:lpstr>
      <vt:lpstr>PowerPoint Presentation</vt:lpstr>
      <vt:lpstr>Change List Items</vt:lpstr>
      <vt:lpstr>List Methods </vt:lpstr>
      <vt:lpstr>List Comprehension  </vt:lpstr>
      <vt:lpstr>PowerPoint Presentation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Skills</dc:title>
  <dc:creator>Mahesh Shinde</dc:creator>
  <cp:lastModifiedBy>SVL Automations</cp:lastModifiedBy>
  <cp:revision>163</cp:revision>
  <dcterms:created xsi:type="dcterms:W3CDTF">2020-08-21T05:54:30Z</dcterms:created>
  <dcterms:modified xsi:type="dcterms:W3CDTF">2024-03-17T05:38:26Z</dcterms:modified>
</cp:coreProperties>
</file>