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294" r:id="rId10"/>
    <p:sldId id="29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TVnpF5u/L8Ok2C5+gKOsdXFXi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CD6CD-9DDC-47EC-87B2-A702A7579EE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CC49D-FB41-4841-9139-E30782E402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637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9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98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38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99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6893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6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4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2509934" y="23893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228600" y="6447790"/>
            <a:ext cx="17095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0253830" y="6503776"/>
            <a:ext cx="1687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D72163EE-E9DB-4233-A6CF-7611D36CEA4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Line 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875" y="186920"/>
            <a:ext cx="11151917" cy="78277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Title Line One</a:t>
            </a:r>
            <a:br>
              <a:rPr lang="en-US" dirty="0"/>
            </a:br>
            <a:r>
              <a:rPr lang="en-US" dirty="0"/>
              <a:t>Title Line Two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0874" y="1451223"/>
            <a:ext cx="11378959" cy="8683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/>
                <a:cs typeface="Segoe UI Ligh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2400" spc="-50" baseline="0">
                <a:latin typeface="Segoe UI Light"/>
                <a:cs typeface="Segoe UI Ligh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 32pt</a:t>
            </a:r>
          </a:p>
          <a:p>
            <a:pPr lvl="1"/>
            <a:r>
              <a:rPr lang="en-US" dirty="0"/>
              <a:t>Second level 24pt</a:t>
            </a:r>
          </a:p>
        </p:txBody>
      </p:sp>
    </p:spTree>
    <p:extLst>
      <p:ext uri="{BB962C8B-B14F-4D97-AF65-F5344CB8AC3E}">
        <p14:creationId xmlns:p14="http://schemas.microsoft.com/office/powerpoint/2010/main" val="4183292215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6531427"/>
            <a:ext cx="12192000" cy="279918"/>
          </a:xfrm>
          <a:prstGeom prst="roundRect">
            <a:avLst>
              <a:gd name="adj" fmla="val 0"/>
            </a:avLst>
          </a:prstGeom>
          <a:solidFill>
            <a:srgbClr val="EF7F1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| 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IN" sz="1200" b="0" i="0" u="none" strike="noStrike" cap="none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r>
              <a:rPr lang="en-IN" sz="1200" b="0" i="0" u="none" strike="noStrike" cap="none" baseline="0" dirty="0" smtClean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Python Programming</a:t>
            </a:r>
            <a:r>
              <a:rPr lang="en-IN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|  </a:t>
            </a:r>
            <a:endParaRPr dirty="0"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0991461" y="6606075"/>
            <a:ext cx="979715" cy="27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IN" dirty="0" err="1" smtClean="0"/>
              <a:t>SlideNo</a:t>
            </a:r>
            <a:r>
              <a:rPr lang="en-IN" dirty="0" smtClean="0"/>
              <a:t>.</a:t>
            </a:r>
            <a:fld id="{7367ABE8-0774-43C0-A272-134A001C0C0D}" type="slidenum">
              <a:rPr lang="en-IN" smtClean="0"/>
              <a:pPr/>
              <a:t>‹#›</a:t>
            </a:fld>
            <a:fld id="{00000000-1234-1234-1234-123412341234}" type="slidenum">
              <a:rPr lang="en-IN" smtClean="0"/>
              <a:pPr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210.212.172.190/moodle1819/mod/resource/view.php?id=1235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2509934" y="23893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Times New Roman"/>
              <a:buNone/>
            </a:pPr>
            <a:endParaRPr dirty="0"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149087" y="1262271"/>
            <a:ext cx="11798137" cy="815008"/>
          </a:xfrm>
          <a:prstGeom prst="rect">
            <a:avLst/>
          </a:prstGeom>
          <a:solidFill>
            <a:srgbClr val="000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lt1"/>
              </a:buClr>
              <a:buSzPts val="4800"/>
            </a:pPr>
            <a:r>
              <a:rPr lang="en-US" sz="4400" dirty="0" smtClean="0">
                <a:solidFill>
                  <a:schemeClr val="bg1"/>
                </a:solidFill>
              </a:rPr>
              <a:t>Introduction to Python Programming</a:t>
            </a:r>
            <a:endParaRPr lang="en-US" sz="44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endParaRPr dirty="0"/>
          </a:p>
        </p:txBody>
      </p:sp>
      <p:sp>
        <p:nvSpPr>
          <p:cNvPr id="24" name="Google Shape;24;p1"/>
          <p:cNvSpPr txBox="1"/>
          <p:nvPr/>
        </p:nvSpPr>
        <p:spPr>
          <a:xfrm>
            <a:off x="4855412" y="5163044"/>
            <a:ext cx="2385486" cy="486258"/>
          </a:xfrm>
          <a:prstGeom prst="rect">
            <a:avLst/>
          </a:prstGeom>
          <a:noFill/>
          <a:ln w="9525" cap="flat" cmpd="sng">
            <a:solidFill>
              <a:srgbClr val="FF6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2000"/>
              <a:buFont typeface="Times New Roman"/>
              <a:buNone/>
            </a:pPr>
            <a:r>
              <a:rPr lang="en-US" sz="2000" b="1" i="0" u="none" strike="noStrike" cap="none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Shital H. </a:t>
            </a:r>
            <a:r>
              <a:rPr lang="en-US" sz="2000" b="1" dirty="0" err="1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1" i="0" u="none" strike="noStrike" cap="none" dirty="0" err="1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</a:t>
            </a:r>
            <a:endParaRPr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244775" y="2329351"/>
            <a:ext cx="117024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4000"/>
              <a:buFont typeface="Times New Roman"/>
              <a:buNone/>
            </a:pPr>
            <a:r>
              <a:rPr lang="en-IN" sz="4000" b="1" i="0" u="none" strike="noStrike" cap="none" dirty="0" smtClean="0">
                <a:solidFill>
                  <a:srgbClr val="000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60" y="2900133"/>
            <a:ext cx="2098790" cy="2178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az616578.vo.msecnd.net/files/2016/04/29/6359749212265071701171552202_Dollarphotoclub_77959340-1024x57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4" b="13248"/>
          <a:stretch/>
        </p:blipFill>
        <p:spPr bwMode="auto">
          <a:xfrm>
            <a:off x="4283249" y="1161768"/>
            <a:ext cx="6873022" cy="30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98" y="1216242"/>
            <a:ext cx="3093473" cy="29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5669872" y="4642009"/>
            <a:ext cx="499812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59D1D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https://svlautomations.in</a:t>
            </a:r>
          </a:p>
          <a:p>
            <a:r>
              <a:rPr lang="en-US" sz="2800" b="1" dirty="0">
                <a:solidFill>
                  <a:srgbClr val="0072C6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https://svltrainings.in </a:t>
            </a:r>
            <a:endParaRPr lang="en-IN" sz="2800" b="1" dirty="0" err="1">
              <a:solidFill>
                <a:srgbClr val="0072C6"/>
              </a:solidFill>
              <a:latin typeface="Bookman Old Style" panose="02050604050505020204" pitchFamily="18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765177" y="4642009"/>
            <a:ext cx="484720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59D1D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8888 763 563</a:t>
            </a:r>
          </a:p>
          <a:p>
            <a:r>
              <a:rPr lang="en-US" sz="2800" b="1" dirty="0">
                <a:solidFill>
                  <a:srgbClr val="0072C6"/>
                </a:solidFill>
                <a:latin typeface="Bookman Old Style" panose="02050604050505020204" pitchFamily="18" charset="0"/>
                <a:cs typeface="Segoe UI" panose="020B0502040204020203" pitchFamily="34" charset="0"/>
              </a:rPr>
              <a:t>88 5335 4141</a:t>
            </a:r>
          </a:p>
        </p:txBody>
      </p:sp>
    </p:spTree>
    <p:extLst>
      <p:ext uri="{BB962C8B-B14F-4D97-AF65-F5344CB8AC3E}">
        <p14:creationId xmlns:p14="http://schemas.microsoft.com/office/powerpoint/2010/main" val="234120739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IN" sz="3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b="0" dirty="0"/>
              <a:t>In python, anything that you enclose between single or double quotation marks is considered a string. A string is essentially a sequence or array of textual data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563" y="2659535"/>
            <a:ext cx="6299410" cy="14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IN" dirty="0" smtClean="0"/>
              <a:t>Multiline </a:t>
            </a:r>
            <a:r>
              <a:rPr lang="en-IN" dirty="0"/>
              <a:t>strings</a:t>
            </a:r>
            <a:br>
              <a:rPr lang="en-IN" dirty="0"/>
            </a:b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86" y="1264632"/>
            <a:ext cx="7224222" cy="24364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485" y="3701079"/>
            <a:ext cx="7224223" cy="19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IN" dirty="0"/>
              <a:t>String Methods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upper() </a:t>
            </a:r>
            <a:r>
              <a:rPr lang="en-US" b="0" dirty="0"/>
              <a:t>: The upper() method converts a string to upper case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lower() </a:t>
            </a:r>
            <a:r>
              <a:rPr lang="en-US" b="0" dirty="0"/>
              <a:t>: The lower() method converts a string to upper case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strip() </a:t>
            </a:r>
            <a:r>
              <a:rPr lang="en-US" b="0" dirty="0"/>
              <a:t>: The strip() method removes any white spaces before and after the string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err="1"/>
              <a:t>rstrip</a:t>
            </a:r>
            <a:r>
              <a:rPr lang="en-US" dirty="0"/>
              <a:t>() </a:t>
            </a:r>
            <a:r>
              <a:rPr lang="en-US" b="0" dirty="0"/>
              <a:t>: the </a:t>
            </a:r>
            <a:r>
              <a:rPr lang="en-US" b="0" dirty="0" err="1"/>
              <a:t>rstrip</a:t>
            </a:r>
            <a:r>
              <a:rPr lang="en-US" b="0" dirty="0"/>
              <a:t>() removes any trailing characters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replace() </a:t>
            </a:r>
            <a:r>
              <a:rPr lang="en-US" b="0" dirty="0"/>
              <a:t>: the replace() method replaces a string with another string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split() </a:t>
            </a:r>
            <a:r>
              <a:rPr lang="en-US" b="0" dirty="0"/>
              <a:t>: The split() method splits the give string at the specified instance and returns the separated strings as list items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capitalize() </a:t>
            </a:r>
            <a:r>
              <a:rPr lang="en-US" b="0" dirty="0"/>
              <a:t>: The capitalize() method turns only the first character of the string to uppercase and the rest other characters of the string are turned to </a:t>
            </a:r>
            <a:r>
              <a:rPr lang="en-US" b="0" dirty="0" smtClean="0"/>
              <a:t>lowercase</a:t>
            </a:r>
            <a:endParaRPr lang="en-US" b="0" dirty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lang="en-US" b="0" dirty="0" smtClean="0"/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9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IN" dirty="0"/>
              <a:t>String Methods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center() : </a:t>
            </a:r>
            <a:r>
              <a:rPr lang="en-US" b="0" dirty="0"/>
              <a:t>The center() method aligns the string to the center as per the parameters given by the user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count() </a:t>
            </a:r>
            <a:r>
              <a:rPr lang="en-US" b="0" dirty="0"/>
              <a:t>: The count() method returns the number of times the given value has occurred within the given string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err="1"/>
              <a:t>endswith</a:t>
            </a:r>
            <a:r>
              <a:rPr lang="en-US" dirty="0"/>
              <a:t>() </a:t>
            </a:r>
            <a:r>
              <a:rPr lang="en-US" b="0" dirty="0"/>
              <a:t>: The </a:t>
            </a:r>
            <a:r>
              <a:rPr lang="en-US" b="0" dirty="0" err="1"/>
              <a:t>endswith</a:t>
            </a:r>
            <a:r>
              <a:rPr lang="en-US" b="0" dirty="0"/>
              <a:t>() method checks if the string ends with a given value. If yes then return True, else return False. </a:t>
            </a: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find() </a:t>
            </a:r>
            <a:r>
              <a:rPr lang="en-US" b="0" dirty="0"/>
              <a:t>: The find() method searches for the first occurrence of the given value and returns the index where it is present. If given value is absent from the string then return -1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err="1"/>
              <a:t>isalnum</a:t>
            </a:r>
            <a:r>
              <a:rPr lang="en-US" dirty="0"/>
              <a:t>() </a:t>
            </a:r>
            <a:r>
              <a:rPr lang="en-US" b="0" dirty="0"/>
              <a:t>: The </a:t>
            </a:r>
            <a:r>
              <a:rPr lang="en-US" b="0" dirty="0" err="1"/>
              <a:t>isalnum</a:t>
            </a:r>
            <a:r>
              <a:rPr lang="en-US" b="0" dirty="0"/>
              <a:t>() method returns True only if the entire string only consists of A-Z, a-z, 0-9. If any other characters or punctuations are present, then it returns False.</a:t>
            </a:r>
          </a:p>
          <a:p>
            <a:pPr marL="342900" lvl="0" indent="-342900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IN" dirty="0"/>
              <a:t>String Methods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err="1"/>
              <a:t>isalpha</a:t>
            </a:r>
            <a:r>
              <a:rPr lang="en-US" dirty="0"/>
              <a:t>() : </a:t>
            </a:r>
            <a:r>
              <a:rPr lang="en-US" b="0" dirty="0"/>
              <a:t>The </a:t>
            </a:r>
            <a:r>
              <a:rPr lang="en-US" b="0" dirty="0" err="1"/>
              <a:t>isalnum</a:t>
            </a:r>
            <a:r>
              <a:rPr lang="en-US" b="0" dirty="0"/>
              <a:t>() method returns True only if the entire string only consists of A-Z, a-z. If any other characters or punctuations or numbers(0-9) are present, then it returns False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err="1"/>
              <a:t>islower</a:t>
            </a:r>
            <a:r>
              <a:rPr lang="en-US" dirty="0"/>
              <a:t>() : </a:t>
            </a:r>
            <a:r>
              <a:rPr lang="en-US" b="0" dirty="0"/>
              <a:t>The </a:t>
            </a:r>
            <a:r>
              <a:rPr lang="en-US" b="0" dirty="0" err="1"/>
              <a:t>islower</a:t>
            </a:r>
            <a:r>
              <a:rPr lang="en-US" b="0" dirty="0"/>
              <a:t>() method returns True if all the characters in the string are lower case, else it returns False. </a:t>
            </a:r>
            <a:endParaRPr lang="en-US" b="0" dirty="0" smtClean="0"/>
          </a:p>
          <a:p>
            <a:pPr marL="34290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err="1"/>
              <a:t>isspace</a:t>
            </a:r>
            <a:r>
              <a:rPr lang="en-US" dirty="0"/>
              <a:t>() </a:t>
            </a:r>
            <a:r>
              <a:rPr lang="en-US" b="0" dirty="0"/>
              <a:t>: The </a:t>
            </a:r>
            <a:r>
              <a:rPr lang="en-US" b="0" dirty="0" err="1"/>
              <a:t>isspace</a:t>
            </a:r>
            <a:r>
              <a:rPr lang="en-US" b="0" dirty="0"/>
              <a:t>() method returns True only and only if the string contains white spaces, else returns False.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err="1"/>
              <a:t>isupper</a:t>
            </a:r>
            <a:r>
              <a:rPr lang="en-US" dirty="0"/>
              <a:t>() </a:t>
            </a:r>
            <a:r>
              <a:rPr lang="en-US" b="0" dirty="0"/>
              <a:t>: The </a:t>
            </a:r>
            <a:r>
              <a:rPr lang="en-US" b="0" dirty="0" err="1"/>
              <a:t>isupper</a:t>
            </a:r>
            <a:r>
              <a:rPr lang="en-US" b="0" dirty="0"/>
              <a:t>() method returns True if all the characters in the string are upper case, else it returns False. </a:t>
            </a:r>
            <a:endParaRPr lang="en-US" b="0" dirty="0" smtClean="0"/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err="1"/>
              <a:t>startswith</a:t>
            </a:r>
            <a:r>
              <a:rPr lang="en-US" dirty="0"/>
              <a:t>() </a:t>
            </a:r>
            <a:r>
              <a:rPr lang="en-US" b="0" dirty="0"/>
              <a:t>: The </a:t>
            </a:r>
            <a:r>
              <a:rPr lang="en-US" b="0" dirty="0" err="1"/>
              <a:t>endswith</a:t>
            </a:r>
            <a:r>
              <a:rPr lang="en-US" b="0" dirty="0"/>
              <a:t>() method checks if the string starts with a given value. If yes then return True, else return False. </a:t>
            </a:r>
            <a:endParaRPr b="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4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/>
          </p:nvPr>
        </p:nvSpPr>
        <p:spPr>
          <a:xfrm>
            <a:off x="968517" y="233017"/>
            <a:ext cx="9431053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IN" dirty="0"/>
              <a:t>String Methods</a:t>
            </a:r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"/>
          </p:nvPr>
        </p:nvSpPr>
        <p:spPr>
          <a:xfrm>
            <a:off x="385490" y="1021976"/>
            <a:ext cx="11555498" cy="5358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 err="1"/>
              <a:t>swapcase</a:t>
            </a:r>
            <a:r>
              <a:rPr lang="en-US" dirty="0"/>
              <a:t>() : </a:t>
            </a:r>
            <a:r>
              <a:rPr lang="en-US" b="0" dirty="0"/>
              <a:t>The </a:t>
            </a:r>
            <a:r>
              <a:rPr lang="en-US" b="0" dirty="0" err="1"/>
              <a:t>swapcase</a:t>
            </a:r>
            <a:r>
              <a:rPr lang="en-US" b="0" dirty="0"/>
              <a:t>() method changes the character casing of the string. Upper case are converted to lower case and lower case to upper case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title() </a:t>
            </a:r>
            <a:r>
              <a:rPr lang="en-US" b="0" dirty="0"/>
              <a:t>: The title() method capitalizes each letter of the word within the string</a:t>
            </a:r>
            <a:r>
              <a:rPr lang="en-US" b="0" dirty="0" smtClean="0"/>
              <a:t>.</a:t>
            </a:r>
          </a:p>
          <a:p>
            <a:pPr marL="342900" lvl="0" indent="-342900" algn="just">
              <a:spcBef>
                <a:spcPts val="0"/>
              </a:spcBef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lang="en-US" dirty="0"/>
              <a:t>replace() </a:t>
            </a:r>
            <a:r>
              <a:rPr lang="en-US" b="0" dirty="0"/>
              <a:t>: The replace() method can be used to replace a part of the original string with another string. 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2943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Write 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a python program to get a single 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hlinkClick r:id="rId2" tooltip="String"/>
              </a:rPr>
              <a:t>string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from two given strings, separated by a space and swap the first two characters of each 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hlinkClick r:id="rId2" tooltip="String"/>
              </a:rPr>
              <a:t>string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en-IN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2. 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Write a python program to get a 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hlinkClick r:id="rId2" tooltip="String"/>
              </a:rPr>
              <a:t>string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from a given 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hlinkClick r:id="rId2" tooltip="String"/>
              </a:rPr>
              <a:t>string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where all occurrences of its first char have been changed to '$' except the first char 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itself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3. Write 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a Python function that accepts a string and calculate the number of uppercase letters and lower case letters.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565887"/>
      </p:ext>
    </p:extLst>
  </p:cSld>
  <p:clrMapOvr>
    <a:masterClrMapping/>
  </p:clrMapOvr>
  <p:transition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1275.photobucket.com/albums/y446/porschalink/Jasmine%20Porsche%20Centre/AnyQuestions_zps6309316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9"/>
          <a:stretch/>
        </p:blipFill>
        <p:spPr bwMode="auto">
          <a:xfrm>
            <a:off x="2253803" y="1589183"/>
            <a:ext cx="4478336" cy="364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Workshop\SVL Automation Documents\output-onlinepng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00" y="1918412"/>
            <a:ext cx="3093473" cy="29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2156" y="186920"/>
            <a:ext cx="8363938" cy="498598"/>
          </a:xfrm>
        </p:spPr>
        <p:txBody>
          <a:bodyPr/>
          <a:lstStyle/>
          <a:p>
            <a:r>
              <a:rPr lang="en-US" sz="3600" dirty="0">
                <a:latin typeface="Bodoni MT Black" panose="02070A03080606020203" pitchFamily="18" charset="0"/>
              </a:rPr>
              <a:t>Questions?</a:t>
            </a:r>
            <a:endParaRPr lang="en-IN" sz="36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4769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8298</TotalTime>
  <Words>622</Words>
  <Application>Microsoft Office PowerPoint</Application>
  <PresentationFormat>Widescreen</PresentationFormat>
  <Paragraphs>45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Bodoni MT Black</vt:lpstr>
      <vt:lpstr>Bookman Old Style</vt:lpstr>
      <vt:lpstr>Calibri</vt:lpstr>
      <vt:lpstr>Georgia</vt:lpstr>
      <vt:lpstr>Noto Sans Symbols</vt:lpstr>
      <vt:lpstr>Segoe UI</vt:lpstr>
      <vt:lpstr>Segoe UI Light</vt:lpstr>
      <vt:lpstr>Times New Roman</vt:lpstr>
      <vt:lpstr>Office Theme</vt:lpstr>
      <vt:lpstr>PowerPoint Presentation</vt:lpstr>
      <vt:lpstr>Strings</vt:lpstr>
      <vt:lpstr>Multiline strings </vt:lpstr>
      <vt:lpstr>String Methods</vt:lpstr>
      <vt:lpstr>String Methods</vt:lpstr>
      <vt:lpstr>String Methods</vt:lpstr>
      <vt:lpstr>String Methods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</dc:title>
  <dc:creator>Mahesh Shinde</dc:creator>
  <cp:lastModifiedBy>SVL Automations</cp:lastModifiedBy>
  <cp:revision>140</cp:revision>
  <dcterms:created xsi:type="dcterms:W3CDTF">2020-08-21T05:54:30Z</dcterms:created>
  <dcterms:modified xsi:type="dcterms:W3CDTF">2024-03-17T20:28:39Z</dcterms:modified>
</cp:coreProperties>
</file>