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2"/>
  </p:notesMasterIdLst>
  <p:handoutMasterIdLst>
    <p:handoutMasterId r:id="rId33"/>
  </p:handoutMasterIdLst>
  <p:sldIdLst>
    <p:sldId id="256" r:id="rId2"/>
    <p:sldId id="258" r:id="rId3"/>
    <p:sldId id="302" r:id="rId4"/>
    <p:sldId id="301"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298" r:id="rId30"/>
    <p:sldId id="299"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TVnpF5u/L8Ok2C5+gKOsdXFXi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1CD6CD-9DDC-47EC-87B2-A702A7579EEF}" type="datetimeFigureOut">
              <a:rPr lang="en-US" smtClean="0"/>
              <a:t>3/16/2024</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CC49D-FB41-4841-9139-E30782E402B1}" type="slidenum">
              <a:rPr lang="en-US" smtClean="0"/>
              <a:t>‹#›</a:t>
            </a:fld>
            <a:endParaRPr lang="en-US"/>
          </a:p>
        </p:txBody>
      </p:sp>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90194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6377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95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09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2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844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190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735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632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055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913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779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26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985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676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33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124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88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98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8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594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41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53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65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61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49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7"/>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2060"/>
              </a:buClr>
              <a:buSzPts val="3600"/>
              <a:buFont typeface="Times New Roman"/>
              <a:buNone/>
              <a:defRPr sz="3600" b="1" i="0" u="none" strike="noStrike" cap="none">
                <a:solidFill>
                  <a:srgbClr val="00206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7"/>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2060"/>
              </a:buClr>
              <a:buSzPts val="3200"/>
              <a:buFont typeface="Arial"/>
              <a:buNone/>
              <a:defRPr sz="3200" b="1" i="0" u="none" strike="noStrike" cap="none">
                <a:solidFill>
                  <a:srgbClr val="002060"/>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7"/>
          <p:cNvSpPr txBox="1">
            <a:spLocks noGrp="1"/>
          </p:cNvSpPr>
          <p:nvPr>
            <p:ph type="dt" idx="10"/>
          </p:nvPr>
        </p:nvSpPr>
        <p:spPr>
          <a:xfrm>
            <a:off x="228600" y="6447790"/>
            <a:ext cx="1709569"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1"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7" name="Google Shape;17;p7"/>
          <p:cNvSpPr txBox="1">
            <a:spLocks noGrp="1"/>
          </p:cNvSpPr>
          <p:nvPr>
            <p:ph type="sldNum" idx="12"/>
          </p:nvPr>
        </p:nvSpPr>
        <p:spPr>
          <a:xfrm>
            <a:off x="10253830" y="6503776"/>
            <a:ext cx="16871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1" i="0" u="none" strike="noStrike" cap="none">
                <a:solidFill>
                  <a:schemeClr val="lt1"/>
                </a:solidFill>
                <a:latin typeface="Times New Roman"/>
                <a:ea typeface="Times New Roman"/>
                <a:cs typeface="Times New Roman"/>
                <a:sym typeface="Times New Roman"/>
              </a:defRPr>
            </a:lvl1pPr>
            <a:lvl2pPr marL="0" lvl="1" indent="0" algn="r">
              <a:spcBef>
                <a:spcPts val="0"/>
              </a:spcBef>
              <a:buNone/>
              <a:defRPr sz="1000" b="1" i="0" u="none" strike="noStrike" cap="none">
                <a:solidFill>
                  <a:schemeClr val="lt1"/>
                </a:solidFill>
                <a:latin typeface="Times New Roman"/>
                <a:ea typeface="Times New Roman"/>
                <a:cs typeface="Times New Roman"/>
                <a:sym typeface="Times New Roman"/>
              </a:defRPr>
            </a:lvl2pPr>
            <a:lvl3pPr marL="0" lvl="2" indent="0" algn="r">
              <a:spcBef>
                <a:spcPts val="0"/>
              </a:spcBef>
              <a:buNone/>
              <a:defRPr sz="1000" b="1" i="0" u="none" strike="noStrike" cap="none">
                <a:solidFill>
                  <a:schemeClr val="lt1"/>
                </a:solidFill>
                <a:latin typeface="Times New Roman"/>
                <a:ea typeface="Times New Roman"/>
                <a:cs typeface="Times New Roman"/>
                <a:sym typeface="Times New Roman"/>
              </a:defRPr>
            </a:lvl3pPr>
            <a:lvl4pPr marL="0" lvl="3" indent="0" algn="r">
              <a:spcBef>
                <a:spcPts val="0"/>
              </a:spcBef>
              <a:buNone/>
              <a:defRPr sz="1000" b="1" i="0" u="none" strike="noStrike" cap="none">
                <a:solidFill>
                  <a:schemeClr val="lt1"/>
                </a:solidFill>
                <a:latin typeface="Times New Roman"/>
                <a:ea typeface="Times New Roman"/>
                <a:cs typeface="Times New Roman"/>
                <a:sym typeface="Times New Roman"/>
              </a:defRPr>
            </a:lvl4pPr>
            <a:lvl5pPr marL="0" lvl="4" indent="0" algn="r">
              <a:spcBef>
                <a:spcPts val="0"/>
              </a:spcBef>
              <a:buNone/>
              <a:defRPr sz="1000" b="1" i="0" u="none" strike="noStrike" cap="none">
                <a:solidFill>
                  <a:schemeClr val="lt1"/>
                </a:solidFill>
                <a:latin typeface="Times New Roman"/>
                <a:ea typeface="Times New Roman"/>
                <a:cs typeface="Times New Roman"/>
                <a:sym typeface="Times New Roman"/>
              </a:defRPr>
            </a:lvl5pPr>
            <a:lvl6pPr marL="0" lvl="5" indent="0" algn="r">
              <a:spcBef>
                <a:spcPts val="0"/>
              </a:spcBef>
              <a:buNone/>
              <a:defRPr sz="1000" b="1" i="0" u="none" strike="noStrike" cap="none">
                <a:solidFill>
                  <a:schemeClr val="lt1"/>
                </a:solidFill>
                <a:latin typeface="Times New Roman"/>
                <a:ea typeface="Times New Roman"/>
                <a:cs typeface="Times New Roman"/>
                <a:sym typeface="Times New Roman"/>
              </a:defRPr>
            </a:lvl6pPr>
            <a:lvl7pPr marL="0" lvl="6" indent="0" algn="r">
              <a:spcBef>
                <a:spcPts val="0"/>
              </a:spcBef>
              <a:buNone/>
              <a:defRPr sz="1000" b="1" i="0" u="none" strike="noStrike" cap="none">
                <a:solidFill>
                  <a:schemeClr val="lt1"/>
                </a:solidFill>
                <a:latin typeface="Times New Roman"/>
                <a:ea typeface="Times New Roman"/>
                <a:cs typeface="Times New Roman"/>
                <a:sym typeface="Times New Roman"/>
              </a:defRPr>
            </a:lvl7pPr>
            <a:lvl8pPr marL="0" lvl="7" indent="0" algn="r">
              <a:spcBef>
                <a:spcPts val="0"/>
              </a:spcBef>
              <a:buNone/>
              <a:defRPr sz="1000" b="1" i="0" u="none" strike="noStrike" cap="none">
                <a:solidFill>
                  <a:schemeClr val="lt1"/>
                </a:solidFill>
                <a:latin typeface="Times New Roman"/>
                <a:ea typeface="Times New Roman"/>
                <a:cs typeface="Times New Roman"/>
                <a:sym typeface="Times New Roman"/>
              </a:defRPr>
            </a:lvl8pPr>
            <a:lvl9pPr marL="0" lvl="8" indent="0" algn="r">
              <a:spcBef>
                <a:spcPts val="0"/>
              </a:spcBef>
              <a:buNone/>
              <a:defRPr sz="1000" b="1" i="0" u="none" strike="noStrike" cap="none">
                <a:solidFill>
                  <a:schemeClr val="lt1"/>
                </a:solidFill>
                <a:latin typeface="Times New Roman"/>
                <a:ea typeface="Times New Roman"/>
                <a:cs typeface="Times New Roman"/>
                <a:sym typeface="Times New Roman"/>
              </a:defRPr>
            </a:lvl9pPr>
          </a:lstStyle>
          <a:p>
            <a:fld id="{D72163EE-E9DB-4233-A6CF-7611D36CEA40}"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0875" y="186920"/>
            <a:ext cx="11151917" cy="782778"/>
          </a:xfrm>
          <a:prstGeom prst="rect">
            <a:avLst/>
          </a:prstGeom>
        </p:spPr>
        <p:txBody>
          <a:bodyPr/>
          <a:lstStyle>
            <a:lvl1pPr>
              <a:defRPr sz="2800"/>
            </a:lvl1pPr>
          </a:lstStyle>
          <a:p>
            <a:r>
              <a:rPr lang="en-US" dirty="0"/>
              <a:t>Title Line One</a:t>
            </a:r>
            <a:br>
              <a:rPr lang="en-US" dirty="0"/>
            </a:br>
            <a:r>
              <a:rPr lang="en-US" dirty="0"/>
              <a:t>Title Line Two</a:t>
            </a:r>
          </a:p>
        </p:txBody>
      </p:sp>
      <p:sp>
        <p:nvSpPr>
          <p:cNvPr id="5" name="Text Placeholder 4"/>
          <p:cNvSpPr>
            <a:spLocks noGrp="1"/>
          </p:cNvSpPr>
          <p:nvPr>
            <p:ph type="body" sz="quarter" idx="10" hasCustomPrompt="1"/>
          </p:nvPr>
        </p:nvSpPr>
        <p:spPr>
          <a:xfrm>
            <a:off x="410874" y="1451223"/>
            <a:ext cx="11378959" cy="868315"/>
          </a:xfrm>
          <a:prstGeom prst="rect">
            <a:avLst/>
          </a:prstGeo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a:t>Click to edit Master text styles 32pt</a:t>
            </a:r>
          </a:p>
          <a:p>
            <a:pPr lvl="1"/>
            <a:r>
              <a:rPr lang="en-US" dirty="0"/>
              <a:t>Second level 24pt</a:t>
            </a:r>
          </a:p>
        </p:txBody>
      </p:sp>
    </p:spTree>
    <p:extLst>
      <p:ext uri="{BB962C8B-B14F-4D97-AF65-F5344CB8AC3E}">
        <p14:creationId xmlns:p14="http://schemas.microsoft.com/office/powerpoint/2010/main" val="3918854297"/>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6"/>
          <p:cNvSpPr/>
          <p:nvPr/>
        </p:nvSpPr>
        <p:spPr>
          <a:xfrm>
            <a:off x="0" y="6531427"/>
            <a:ext cx="12192000" cy="279918"/>
          </a:xfrm>
          <a:prstGeom prst="roundRect">
            <a:avLst>
              <a:gd name="adj" fmla="val 0"/>
            </a:avLst>
          </a:prstGeom>
          <a:solidFill>
            <a:srgbClr val="EF7F1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		| </a:t>
            </a: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Course</a:t>
            </a: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Introduction</a:t>
            </a:r>
            <a:r>
              <a:rPr lang="en-IN" sz="1200" b="0" i="0" u="none" strike="noStrike" cap="none" baseline="0" dirty="0" smtClean="0">
                <a:solidFill>
                  <a:schemeClr val="lt1"/>
                </a:solidFill>
                <a:latin typeface="Georgia"/>
                <a:ea typeface="Georgia"/>
                <a:cs typeface="Georgia"/>
                <a:sym typeface="Georgia"/>
              </a:rPr>
              <a:t> to Python Programming</a:t>
            </a:r>
            <a:r>
              <a:rPr lang="en-IN" sz="1200" b="0" i="0" u="none" strike="noStrike" cap="none" dirty="0">
                <a:solidFill>
                  <a:schemeClr val="lt1"/>
                </a:solidFill>
                <a:latin typeface="Georgia"/>
                <a:ea typeface="Georgia"/>
                <a:cs typeface="Georgia"/>
                <a:sym typeface="Georgia"/>
              </a:rPr>
              <a:t>	|  </a:t>
            </a:r>
            <a:endParaRPr dirty="0"/>
          </a:p>
        </p:txBody>
      </p:sp>
      <p:sp>
        <p:nvSpPr>
          <p:cNvPr id="12" name="Google Shape;12;p6"/>
          <p:cNvSpPr txBox="1">
            <a:spLocks noGrp="1"/>
          </p:cNvSpPr>
          <p:nvPr>
            <p:ph type="sldNum" idx="12"/>
          </p:nvPr>
        </p:nvSpPr>
        <p:spPr>
          <a:xfrm>
            <a:off x="10991461" y="6606075"/>
            <a:ext cx="979715" cy="27991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1" i="0" u="none" strike="noStrike" cap="none">
                <a:solidFill>
                  <a:schemeClr val="lt1"/>
                </a:solidFill>
                <a:latin typeface="Times New Roman"/>
                <a:ea typeface="Times New Roman"/>
                <a:cs typeface="Times New Roman"/>
                <a:sym typeface="Times New Roman"/>
              </a:defRPr>
            </a:lvl1pPr>
            <a:lvl2pPr marL="0" marR="0" lvl="1" indent="0" algn="r" rtl="0">
              <a:spcBef>
                <a:spcPts val="0"/>
              </a:spcBef>
              <a:buNone/>
              <a:defRPr sz="1000" b="1" i="0" u="none" strike="noStrike" cap="none">
                <a:solidFill>
                  <a:schemeClr val="lt1"/>
                </a:solidFill>
                <a:latin typeface="Times New Roman"/>
                <a:ea typeface="Times New Roman"/>
                <a:cs typeface="Times New Roman"/>
                <a:sym typeface="Times New Roman"/>
              </a:defRPr>
            </a:lvl2pPr>
            <a:lvl3pPr marL="0" marR="0" lvl="2" indent="0" algn="r" rtl="0">
              <a:spcBef>
                <a:spcPts val="0"/>
              </a:spcBef>
              <a:buNone/>
              <a:defRPr sz="1000" b="1" i="0" u="none" strike="noStrike" cap="none">
                <a:solidFill>
                  <a:schemeClr val="lt1"/>
                </a:solidFill>
                <a:latin typeface="Times New Roman"/>
                <a:ea typeface="Times New Roman"/>
                <a:cs typeface="Times New Roman"/>
                <a:sym typeface="Times New Roman"/>
              </a:defRPr>
            </a:lvl3pPr>
            <a:lvl4pPr marL="0" marR="0" lvl="3" indent="0" algn="r" rtl="0">
              <a:spcBef>
                <a:spcPts val="0"/>
              </a:spcBef>
              <a:buNone/>
              <a:defRPr sz="1000" b="1" i="0" u="none" strike="noStrike" cap="none">
                <a:solidFill>
                  <a:schemeClr val="lt1"/>
                </a:solidFill>
                <a:latin typeface="Times New Roman"/>
                <a:ea typeface="Times New Roman"/>
                <a:cs typeface="Times New Roman"/>
                <a:sym typeface="Times New Roman"/>
              </a:defRPr>
            </a:lvl4pPr>
            <a:lvl5pPr marL="0" marR="0" lvl="4" indent="0" algn="r" rtl="0">
              <a:spcBef>
                <a:spcPts val="0"/>
              </a:spcBef>
              <a:buNone/>
              <a:defRPr sz="1000" b="1" i="0" u="none" strike="noStrike" cap="none">
                <a:solidFill>
                  <a:schemeClr val="lt1"/>
                </a:solidFill>
                <a:latin typeface="Times New Roman"/>
                <a:ea typeface="Times New Roman"/>
                <a:cs typeface="Times New Roman"/>
                <a:sym typeface="Times New Roman"/>
              </a:defRPr>
            </a:lvl5pPr>
            <a:lvl6pPr marL="0" marR="0" lvl="5" indent="0" algn="r" rtl="0">
              <a:spcBef>
                <a:spcPts val="0"/>
              </a:spcBef>
              <a:buNone/>
              <a:defRPr sz="1000" b="1" i="0" u="none" strike="noStrike" cap="none">
                <a:solidFill>
                  <a:schemeClr val="lt1"/>
                </a:solidFill>
                <a:latin typeface="Times New Roman"/>
                <a:ea typeface="Times New Roman"/>
                <a:cs typeface="Times New Roman"/>
                <a:sym typeface="Times New Roman"/>
              </a:defRPr>
            </a:lvl6pPr>
            <a:lvl7pPr marL="0" marR="0" lvl="6" indent="0" algn="r" rtl="0">
              <a:spcBef>
                <a:spcPts val="0"/>
              </a:spcBef>
              <a:buNone/>
              <a:defRPr sz="1000" b="1" i="0" u="none" strike="noStrike" cap="none">
                <a:solidFill>
                  <a:schemeClr val="lt1"/>
                </a:solidFill>
                <a:latin typeface="Times New Roman"/>
                <a:ea typeface="Times New Roman"/>
                <a:cs typeface="Times New Roman"/>
                <a:sym typeface="Times New Roman"/>
              </a:defRPr>
            </a:lvl7pPr>
            <a:lvl8pPr marL="0" marR="0" lvl="7" indent="0" algn="r" rtl="0">
              <a:spcBef>
                <a:spcPts val="0"/>
              </a:spcBef>
              <a:buNone/>
              <a:defRPr sz="1000" b="1" i="0" u="none" strike="noStrike" cap="none">
                <a:solidFill>
                  <a:schemeClr val="lt1"/>
                </a:solidFill>
                <a:latin typeface="Times New Roman"/>
                <a:ea typeface="Times New Roman"/>
                <a:cs typeface="Times New Roman"/>
                <a:sym typeface="Times New Roman"/>
              </a:defRPr>
            </a:lvl8pPr>
            <a:lvl9pPr marL="0" marR="0" lvl="8" indent="0" algn="r" rtl="0">
              <a:spcBef>
                <a:spcPts val="0"/>
              </a:spcBef>
              <a:buNone/>
              <a:defRPr sz="1000" b="1" i="0" u="none" strike="noStrike" cap="none">
                <a:solidFill>
                  <a:schemeClr val="lt1"/>
                </a:solidFill>
                <a:latin typeface="Times New Roman"/>
                <a:ea typeface="Times New Roman"/>
                <a:cs typeface="Times New Roman"/>
                <a:sym typeface="Times New Roman"/>
              </a:defRPr>
            </a:lvl9pPr>
          </a:lstStyle>
          <a:p>
            <a:r>
              <a:rPr lang="en-IN" dirty="0" err="1" smtClean="0"/>
              <a:t>SlideNo</a:t>
            </a:r>
            <a:r>
              <a:rPr lang="en-IN" dirty="0" smtClean="0"/>
              <a:t>.</a:t>
            </a:r>
            <a:fld id="{7367ABE8-0774-43C0-A272-134A001C0C0D}" type="slidenum">
              <a:rPr lang="en-IN" smtClean="0"/>
              <a:pPr/>
              <a:t>‹#›</a:t>
            </a:fld>
            <a:fld id="{00000000-1234-1234-1234-123412341234}" type="slidenum">
              <a:rPr lang="en-IN" smtClean="0"/>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dirty="0" smtClean="0">
                <a:solidFill>
                  <a:schemeClr val="bg1"/>
                </a:solidFill>
              </a:rPr>
              <a:t>Introduction 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4" name="Google Shape;24;p1"/>
          <p:cNvSpPr txBox="1"/>
          <p:nvPr/>
        </p:nvSpPr>
        <p:spPr>
          <a:xfrm>
            <a:off x="4855335" y="5147742"/>
            <a:ext cx="2481280" cy="460133"/>
          </a:xfrm>
          <a:prstGeom prst="rect">
            <a:avLst/>
          </a:prstGeom>
          <a:noFill/>
          <a:ln w="9525" cap="flat" cmpd="sng">
            <a:solidFill>
              <a:srgbClr val="FF6F0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50"/>
              </a:buClr>
              <a:buSzPts val="2000"/>
              <a:buFont typeface="Times New Roman"/>
              <a:buNone/>
            </a:pPr>
            <a:r>
              <a:rPr lang="en-US" sz="2000" b="1" i="0" u="none" strike="noStrike" cap="none" dirty="0" smtClean="0">
                <a:solidFill>
                  <a:srgbClr val="000050"/>
                </a:solidFill>
                <a:latin typeface="Times New Roman"/>
                <a:ea typeface="Times New Roman"/>
                <a:cs typeface="Times New Roman"/>
                <a:sym typeface="Times New Roman"/>
              </a:rPr>
              <a:t>Ms. Shital H. </a:t>
            </a:r>
            <a:r>
              <a:rPr lang="en-US" sz="2000" b="1" dirty="0" err="1" smtClean="0">
                <a:solidFill>
                  <a:srgbClr val="000050"/>
                </a:solidFill>
                <a:latin typeface="Times New Roman"/>
                <a:ea typeface="Times New Roman"/>
                <a:cs typeface="Times New Roman"/>
                <a:sym typeface="Times New Roman"/>
              </a:rPr>
              <a:t>D</a:t>
            </a:r>
            <a:r>
              <a:rPr lang="en-US" sz="2000" b="1" i="0" u="none" strike="noStrike" cap="none" dirty="0" err="1" smtClean="0">
                <a:solidFill>
                  <a:srgbClr val="000050"/>
                </a:solidFill>
                <a:latin typeface="Times New Roman"/>
                <a:ea typeface="Times New Roman"/>
                <a:cs typeface="Times New Roman"/>
                <a:sym typeface="Times New Roman"/>
              </a:rPr>
              <a:t>inde</a:t>
            </a:r>
            <a:endParaRPr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dirty="0" smtClean="0">
                <a:solidFill>
                  <a:srgbClr val="000050"/>
                </a:solidFill>
                <a:latin typeface="Times New Roman"/>
                <a:ea typeface="Times New Roman"/>
                <a:cs typeface="Times New Roman"/>
                <a:sym typeface="Times New Roman"/>
              </a:rPr>
              <a:t>Tuple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753" y="3024171"/>
            <a:ext cx="1801714" cy="18700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Dictionary </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b="0" dirty="0"/>
              <a:t>Dictionaries are ordered collection of data items</a:t>
            </a:r>
            <a:r>
              <a:rPr lang="en-US" b="0" dirty="0" smtClean="0"/>
              <a:t>.</a:t>
            </a:r>
          </a:p>
          <a:p>
            <a:pPr marL="342900" indent="-342900" algn="just">
              <a:spcBef>
                <a:spcPts val="0"/>
              </a:spcBef>
              <a:buClr>
                <a:srgbClr val="FF0000"/>
              </a:buClr>
              <a:buSzPts val="1920"/>
              <a:buFont typeface="Noto Sans Symbols"/>
              <a:buChar char="❑"/>
            </a:pPr>
            <a:r>
              <a:rPr lang="en-US" b="0" dirty="0" smtClean="0"/>
              <a:t>They </a:t>
            </a:r>
            <a:r>
              <a:rPr lang="en-US" b="0" dirty="0"/>
              <a:t>store multiple items in a single variable. </a:t>
            </a:r>
            <a:endParaRPr lang="en-US" b="0" dirty="0" smtClean="0"/>
          </a:p>
          <a:p>
            <a:pPr marL="342900" indent="-342900" algn="just">
              <a:spcBef>
                <a:spcPts val="0"/>
              </a:spcBef>
              <a:buClr>
                <a:srgbClr val="FF0000"/>
              </a:buClr>
              <a:buSzPts val="1920"/>
              <a:buFont typeface="Noto Sans Symbols"/>
              <a:buChar char="❑"/>
            </a:pPr>
            <a:r>
              <a:rPr lang="en-US" b="0" dirty="0" smtClean="0"/>
              <a:t>Dictionaries </a:t>
            </a:r>
            <a:r>
              <a:rPr lang="en-US" b="0" dirty="0"/>
              <a:t>items are </a:t>
            </a:r>
            <a:r>
              <a:rPr lang="en-US" dirty="0"/>
              <a:t>key-value</a:t>
            </a:r>
            <a:r>
              <a:rPr lang="en-US" b="0" dirty="0"/>
              <a:t> pairs that are separated by commas and enclosed within curly brackets </a:t>
            </a:r>
            <a:r>
              <a:rPr lang="en-US" b="0" dirty="0" smtClean="0"/>
              <a:t>{}.</a:t>
            </a:r>
            <a:endParaRPr lang="en-US" b="0" dirty="0"/>
          </a:p>
          <a:p>
            <a:pPr marL="342900" indent="-342900" algn="just">
              <a:spcBef>
                <a:spcPts val="0"/>
              </a:spcBef>
              <a:buClr>
                <a:srgbClr val="FF0000"/>
              </a:buClr>
              <a:buSzPts val="1920"/>
              <a:buFont typeface="Noto Sans Symbols"/>
              <a:buChar char="❑"/>
            </a:pPr>
            <a:r>
              <a:rPr lang="en-US" b="0" dirty="0"/>
              <a:t>Dictionary </a:t>
            </a:r>
            <a:r>
              <a:rPr lang="en-US" dirty="0"/>
              <a:t>keys must be immutable</a:t>
            </a:r>
            <a:r>
              <a:rPr lang="en-US" b="0" dirty="0"/>
              <a:t>, such as tuples, strings, integers, etc. We cannot use mutable (changeable) objects such as lists as keys.</a:t>
            </a:r>
          </a:p>
          <a:p>
            <a:pPr marL="342900" indent="-342900" algn="just">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118606" y="4368350"/>
            <a:ext cx="10357311" cy="1582074"/>
          </a:xfrm>
          <a:prstGeom prst="rect">
            <a:avLst/>
          </a:prstGeom>
        </p:spPr>
      </p:pic>
    </p:spTree>
    <p:extLst>
      <p:ext uri="{BB962C8B-B14F-4D97-AF65-F5344CB8AC3E}">
        <p14:creationId xmlns:p14="http://schemas.microsoft.com/office/powerpoint/2010/main" val="2313282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Accessing Dictionary items</a:t>
            </a:r>
            <a:br>
              <a:rPr lang="en-IN"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b="0" dirty="0"/>
              <a:t>Values in a dictionary can be accessed using </a:t>
            </a:r>
            <a:r>
              <a:rPr lang="en-US" b="0" dirty="0" smtClean="0"/>
              <a:t>keys</a:t>
            </a:r>
          </a:p>
          <a:p>
            <a:pPr marL="342900" indent="-342900">
              <a:spcBef>
                <a:spcPts val="0"/>
              </a:spcBef>
              <a:buClr>
                <a:srgbClr val="FF0000"/>
              </a:buClr>
              <a:buSzPts val="1920"/>
              <a:buFont typeface="Noto Sans Symbols"/>
              <a:buChar char="❑"/>
            </a:pPr>
            <a:r>
              <a:rPr lang="en-US" b="0" dirty="0"/>
              <a:t>access dictionary values by mentioning keys either in </a:t>
            </a:r>
            <a:r>
              <a:rPr lang="en-US" dirty="0"/>
              <a:t>square</a:t>
            </a:r>
            <a:r>
              <a:rPr lang="en-US" b="0" dirty="0"/>
              <a:t> </a:t>
            </a:r>
            <a:r>
              <a:rPr lang="en-US" dirty="0"/>
              <a:t>brackets </a:t>
            </a:r>
            <a:r>
              <a:rPr lang="en-US" b="0" dirty="0"/>
              <a:t>or by using </a:t>
            </a:r>
            <a:r>
              <a:rPr lang="en-US" dirty="0"/>
              <a:t>get</a:t>
            </a:r>
            <a:r>
              <a:rPr lang="en-US" b="0" dirty="0"/>
              <a:t> method.</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654618" y="2732089"/>
            <a:ext cx="10483660" cy="1935445"/>
          </a:xfrm>
          <a:prstGeom prst="rect">
            <a:avLst/>
          </a:prstGeom>
        </p:spPr>
      </p:pic>
    </p:spTree>
    <p:extLst>
      <p:ext uri="{BB962C8B-B14F-4D97-AF65-F5344CB8AC3E}">
        <p14:creationId xmlns:p14="http://schemas.microsoft.com/office/powerpoint/2010/main" val="3308868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Accessing Dictionary items</a:t>
            </a:r>
            <a:br>
              <a:rPr lang="en-IN"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b="0" dirty="0"/>
              <a:t>print all the values in the dictionary using </a:t>
            </a:r>
            <a:r>
              <a:rPr lang="en-US" dirty="0"/>
              <a:t>values() </a:t>
            </a:r>
            <a:r>
              <a:rPr lang="en-US" b="0" dirty="0"/>
              <a:t>method</a:t>
            </a:r>
            <a:r>
              <a:rPr lang="en-US" b="0" dirty="0" smtClean="0"/>
              <a:t>.</a:t>
            </a:r>
          </a:p>
          <a:p>
            <a:pPr marL="342900" indent="-342900">
              <a:spcBef>
                <a:spcPts val="0"/>
              </a:spcBef>
              <a:buClr>
                <a:srgbClr val="FF0000"/>
              </a:buClr>
              <a:buSzPts val="1920"/>
              <a:buFont typeface="Noto Sans Symbols"/>
              <a:buChar char="❑"/>
            </a:pPr>
            <a:r>
              <a:rPr lang="en-US" b="0" dirty="0"/>
              <a:t>print all the keys in the dictionary using </a:t>
            </a:r>
            <a:r>
              <a:rPr lang="en-US" dirty="0"/>
              <a:t>keys() </a:t>
            </a:r>
            <a:r>
              <a:rPr lang="en-US" b="0" dirty="0"/>
              <a:t>method</a:t>
            </a:r>
            <a:r>
              <a:rPr lang="en-US" b="0" dirty="0" smtClean="0"/>
              <a:t>.</a:t>
            </a:r>
          </a:p>
          <a:p>
            <a:pPr marL="342900" indent="-342900">
              <a:spcBef>
                <a:spcPts val="0"/>
              </a:spcBef>
              <a:buClr>
                <a:srgbClr val="FF0000"/>
              </a:buClr>
              <a:buSzPts val="1920"/>
              <a:buFont typeface="Noto Sans Symbols"/>
              <a:buChar char="❑"/>
            </a:pPr>
            <a:r>
              <a:rPr lang="en-US" b="0" dirty="0"/>
              <a:t>print all the key-value pairs in the dictionary using </a:t>
            </a:r>
            <a:r>
              <a:rPr lang="en-US" dirty="0"/>
              <a:t>items() </a:t>
            </a:r>
            <a:r>
              <a:rPr lang="en-US" b="0" dirty="0"/>
              <a:t>method.</a:t>
            </a:r>
            <a:endParaRPr lang="en-US" b="0" dirty="0" smtClean="0"/>
          </a:p>
          <a:p>
            <a:pPr marL="342900" indent="-342900">
              <a:spcBef>
                <a:spcPts val="0"/>
              </a:spcBef>
              <a:buClr>
                <a:srgbClr val="FF0000"/>
              </a:buClr>
              <a:buSzPts val="1920"/>
              <a:buFont typeface="Noto Sans Symbols"/>
              <a:buChar char="❑"/>
            </a:pPr>
            <a:endParaRPr lang="en-US" b="0" dirty="0"/>
          </a:p>
          <a:p>
            <a:pPr marL="34290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3" name="Picture 2"/>
          <p:cNvPicPr>
            <a:picLocks noChangeAspect="1"/>
          </p:cNvPicPr>
          <p:nvPr/>
        </p:nvPicPr>
        <p:blipFill>
          <a:blip r:embed="rId3"/>
          <a:stretch>
            <a:fillRect/>
          </a:stretch>
        </p:blipFill>
        <p:spPr>
          <a:xfrm>
            <a:off x="852558" y="2797270"/>
            <a:ext cx="10022688" cy="1517959"/>
          </a:xfrm>
          <a:prstGeom prst="rect">
            <a:avLst/>
          </a:prstGeom>
        </p:spPr>
      </p:pic>
      <p:pic>
        <p:nvPicPr>
          <p:cNvPr id="4" name="Picture 3"/>
          <p:cNvPicPr>
            <a:picLocks noChangeAspect="1"/>
          </p:cNvPicPr>
          <p:nvPr/>
        </p:nvPicPr>
        <p:blipFill>
          <a:blip r:embed="rId4"/>
          <a:stretch>
            <a:fillRect/>
          </a:stretch>
        </p:blipFill>
        <p:spPr>
          <a:xfrm>
            <a:off x="852558" y="4315229"/>
            <a:ext cx="10022688" cy="838809"/>
          </a:xfrm>
          <a:prstGeom prst="rect">
            <a:avLst/>
          </a:prstGeom>
        </p:spPr>
      </p:pic>
      <p:pic>
        <p:nvPicPr>
          <p:cNvPr id="5" name="Picture 4"/>
          <p:cNvPicPr>
            <a:picLocks noChangeAspect="1"/>
          </p:cNvPicPr>
          <p:nvPr/>
        </p:nvPicPr>
        <p:blipFill>
          <a:blip r:embed="rId5"/>
          <a:stretch>
            <a:fillRect/>
          </a:stretch>
        </p:blipFill>
        <p:spPr>
          <a:xfrm>
            <a:off x="852558" y="5154038"/>
            <a:ext cx="10022688" cy="715906"/>
          </a:xfrm>
          <a:prstGeom prst="rect">
            <a:avLst/>
          </a:prstGeom>
        </p:spPr>
      </p:pic>
    </p:spTree>
    <p:extLst>
      <p:ext uri="{BB962C8B-B14F-4D97-AF65-F5344CB8AC3E}">
        <p14:creationId xmlns:p14="http://schemas.microsoft.com/office/powerpoint/2010/main" val="1334051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Add/Remove Items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dirty="0"/>
              <a:t>Adding items to </a:t>
            </a:r>
            <a:r>
              <a:rPr lang="en-US" dirty="0" smtClean="0"/>
              <a:t>dictionary</a:t>
            </a:r>
          </a:p>
          <a:p>
            <a:pPr marL="800100" lvl="1" indent="-342900">
              <a:spcBef>
                <a:spcPts val="0"/>
              </a:spcBef>
              <a:buClr>
                <a:srgbClr val="FF0000"/>
              </a:buClr>
              <a:buSzPts val="1920"/>
              <a:buFont typeface="Noto Sans Symbols"/>
              <a:buChar char="❑"/>
            </a:pPr>
            <a:r>
              <a:rPr lang="en-US" dirty="0"/>
              <a:t>Create a new key and assign a value to it</a:t>
            </a:r>
          </a:p>
          <a:p>
            <a:pPr marL="800100" lvl="1" indent="-342900">
              <a:spcBef>
                <a:spcPts val="0"/>
              </a:spcBef>
              <a:buClr>
                <a:srgbClr val="FF0000"/>
              </a:buClr>
              <a:buSzPts val="1920"/>
              <a:buFont typeface="Noto Sans Symbols"/>
              <a:buChar char="❑"/>
            </a:pPr>
            <a:r>
              <a:rPr lang="en-US" dirty="0"/>
              <a:t>Use the update() method</a:t>
            </a:r>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404795" y="2640415"/>
            <a:ext cx="8090844" cy="1863346"/>
          </a:xfrm>
          <a:prstGeom prst="rect">
            <a:avLst/>
          </a:prstGeom>
        </p:spPr>
      </p:pic>
      <p:pic>
        <p:nvPicPr>
          <p:cNvPr id="6" name="Picture 5"/>
          <p:cNvPicPr>
            <a:picLocks noChangeAspect="1"/>
          </p:cNvPicPr>
          <p:nvPr/>
        </p:nvPicPr>
        <p:blipFill>
          <a:blip r:embed="rId4"/>
          <a:stretch>
            <a:fillRect/>
          </a:stretch>
        </p:blipFill>
        <p:spPr>
          <a:xfrm>
            <a:off x="1404795" y="4503761"/>
            <a:ext cx="8090844" cy="1388986"/>
          </a:xfrm>
          <a:prstGeom prst="rect">
            <a:avLst/>
          </a:prstGeom>
        </p:spPr>
      </p:pic>
    </p:spTree>
    <p:extLst>
      <p:ext uri="{BB962C8B-B14F-4D97-AF65-F5344CB8AC3E}">
        <p14:creationId xmlns:p14="http://schemas.microsoft.com/office/powerpoint/2010/main" val="170344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Add/Remove Items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dirty="0" smtClean="0"/>
              <a:t>Removing </a:t>
            </a:r>
            <a:r>
              <a:rPr lang="en-US" dirty="0"/>
              <a:t>items to </a:t>
            </a:r>
            <a:r>
              <a:rPr lang="en-US" dirty="0" smtClean="0"/>
              <a:t>dictionary</a:t>
            </a:r>
          </a:p>
          <a:p>
            <a:pPr marL="800100" lvl="1" indent="-342900">
              <a:spcBef>
                <a:spcPts val="0"/>
              </a:spcBef>
              <a:buClr>
                <a:srgbClr val="FF0000"/>
              </a:buClr>
              <a:buSzPts val="1920"/>
              <a:buFont typeface="Noto Sans Symbols"/>
              <a:buChar char="❑"/>
            </a:pPr>
            <a:r>
              <a:rPr lang="en-US" dirty="0"/>
              <a:t>clear(): The clear() method removes all the items from the list. </a:t>
            </a:r>
            <a:endParaRPr lang="en-US" dirty="0" smtClean="0"/>
          </a:p>
          <a:p>
            <a:pPr marL="800100" lvl="1" indent="-342900">
              <a:spcBef>
                <a:spcPts val="0"/>
              </a:spcBef>
              <a:buClr>
                <a:srgbClr val="FF0000"/>
              </a:buClr>
              <a:buSzPts val="1920"/>
              <a:buFont typeface="Noto Sans Symbols"/>
              <a:buChar char="❑"/>
            </a:pPr>
            <a:endParaRPr lang="en-US" dirty="0"/>
          </a:p>
          <a:p>
            <a:pPr marL="800100" lvl="1" indent="-342900">
              <a:spcBef>
                <a:spcPts val="0"/>
              </a:spcBef>
              <a:buClr>
                <a:srgbClr val="FF0000"/>
              </a:buClr>
              <a:buSzPts val="1920"/>
              <a:buFont typeface="Noto Sans Symbols"/>
              <a:buChar char="❑"/>
            </a:pPr>
            <a:r>
              <a:rPr lang="en-US" dirty="0"/>
              <a:t>pop(): The pop() method removes the key-value pair whose key is passed as a </a:t>
            </a:r>
            <a:r>
              <a:rPr lang="en-US" dirty="0" smtClean="0"/>
              <a:t>parameter.</a:t>
            </a:r>
          </a:p>
          <a:p>
            <a:pPr marL="800100" lvl="1" indent="-342900">
              <a:spcBef>
                <a:spcPts val="0"/>
              </a:spcBef>
              <a:buClr>
                <a:srgbClr val="FF0000"/>
              </a:buClr>
              <a:buSzPts val="1920"/>
              <a:buFont typeface="Noto Sans Symbols"/>
              <a:buChar char="❑"/>
            </a:pPr>
            <a:endParaRPr lang="en-US" dirty="0" smtClean="0"/>
          </a:p>
          <a:p>
            <a:pPr marL="800100" lvl="1" indent="-342900">
              <a:spcBef>
                <a:spcPts val="0"/>
              </a:spcBef>
              <a:buClr>
                <a:srgbClr val="FF0000"/>
              </a:buClr>
              <a:buSzPts val="1920"/>
              <a:buFont typeface="Noto Sans Symbols"/>
              <a:buChar char="❑"/>
            </a:pPr>
            <a:r>
              <a:rPr lang="en-US" dirty="0" err="1"/>
              <a:t>popitem</a:t>
            </a:r>
            <a:r>
              <a:rPr lang="en-US" dirty="0"/>
              <a:t>(): The </a:t>
            </a:r>
            <a:r>
              <a:rPr lang="en-US" dirty="0" err="1"/>
              <a:t>popitem</a:t>
            </a:r>
            <a:r>
              <a:rPr lang="en-US" dirty="0"/>
              <a:t>() method removes the last key-value pair from the dictionary</a:t>
            </a:r>
            <a:r>
              <a:rPr lang="en-US" dirty="0" smtClean="0"/>
              <a:t>.</a:t>
            </a:r>
          </a:p>
          <a:p>
            <a:pPr marL="800100" lvl="1" indent="-342900">
              <a:spcBef>
                <a:spcPts val="0"/>
              </a:spcBef>
              <a:buClr>
                <a:srgbClr val="FF0000"/>
              </a:buClr>
              <a:buSzPts val="1920"/>
              <a:buFont typeface="Noto Sans Symbols"/>
              <a:buChar char="❑"/>
            </a:pPr>
            <a:endParaRPr lang="en-US" dirty="0" smtClean="0"/>
          </a:p>
          <a:p>
            <a:pPr marL="800100" lvl="1" indent="-342900">
              <a:spcBef>
                <a:spcPts val="0"/>
              </a:spcBef>
              <a:buClr>
                <a:srgbClr val="FF0000"/>
              </a:buClr>
              <a:buSzPts val="1920"/>
              <a:buFont typeface="Noto Sans Symbols"/>
              <a:buChar char="❑"/>
            </a:pPr>
            <a:r>
              <a:rPr lang="en-US" dirty="0"/>
              <a:t>use the </a:t>
            </a:r>
            <a:r>
              <a:rPr lang="en-US" b="1" dirty="0"/>
              <a:t>del </a:t>
            </a:r>
            <a:r>
              <a:rPr lang="en-US" dirty="0"/>
              <a:t>keyword to remove a dictionary item. </a:t>
            </a: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3944787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795817" y="969698"/>
            <a:ext cx="8416663" cy="1510248"/>
          </a:xfrm>
          <a:prstGeom prst="rect">
            <a:avLst/>
          </a:prstGeom>
        </p:spPr>
      </p:pic>
      <p:sp>
        <p:nvSpPr>
          <p:cNvPr id="3" name="Text Placeholder 2"/>
          <p:cNvSpPr>
            <a:spLocks noGrp="1"/>
          </p:cNvSpPr>
          <p:nvPr>
            <p:ph type="body" sz="quarter" idx="10"/>
          </p:nvPr>
        </p:nvSpPr>
        <p:spPr/>
        <p:txBody>
          <a:bodyPr/>
          <a:lstStyle/>
          <a:p>
            <a:endParaRPr lang="en-IN" dirty="0"/>
          </a:p>
        </p:txBody>
      </p:sp>
      <p:pic>
        <p:nvPicPr>
          <p:cNvPr id="5" name="Picture 4"/>
          <p:cNvPicPr>
            <a:picLocks noChangeAspect="1"/>
          </p:cNvPicPr>
          <p:nvPr/>
        </p:nvPicPr>
        <p:blipFill>
          <a:blip r:embed="rId3"/>
          <a:stretch>
            <a:fillRect/>
          </a:stretch>
        </p:blipFill>
        <p:spPr>
          <a:xfrm>
            <a:off x="1795816" y="2479946"/>
            <a:ext cx="8416663" cy="1094166"/>
          </a:xfrm>
          <a:prstGeom prst="rect">
            <a:avLst/>
          </a:prstGeom>
        </p:spPr>
      </p:pic>
      <p:pic>
        <p:nvPicPr>
          <p:cNvPr id="6" name="Picture 5"/>
          <p:cNvPicPr>
            <a:picLocks noChangeAspect="1"/>
          </p:cNvPicPr>
          <p:nvPr/>
        </p:nvPicPr>
        <p:blipFill>
          <a:blip r:embed="rId4"/>
          <a:stretch>
            <a:fillRect/>
          </a:stretch>
        </p:blipFill>
        <p:spPr>
          <a:xfrm>
            <a:off x="1795815" y="3534096"/>
            <a:ext cx="8416664" cy="915181"/>
          </a:xfrm>
          <a:prstGeom prst="rect">
            <a:avLst/>
          </a:prstGeom>
        </p:spPr>
      </p:pic>
      <p:pic>
        <p:nvPicPr>
          <p:cNvPr id="7" name="Picture 6"/>
          <p:cNvPicPr>
            <a:picLocks noChangeAspect="1"/>
          </p:cNvPicPr>
          <p:nvPr/>
        </p:nvPicPr>
        <p:blipFill>
          <a:blip r:embed="rId5"/>
          <a:stretch>
            <a:fillRect/>
          </a:stretch>
        </p:blipFill>
        <p:spPr>
          <a:xfrm>
            <a:off x="1795814" y="4449277"/>
            <a:ext cx="8416665" cy="930184"/>
          </a:xfrm>
          <a:prstGeom prst="rect">
            <a:avLst/>
          </a:prstGeom>
        </p:spPr>
      </p:pic>
      <p:pic>
        <p:nvPicPr>
          <p:cNvPr id="8" name="Picture 7"/>
          <p:cNvPicPr>
            <a:picLocks noChangeAspect="1"/>
          </p:cNvPicPr>
          <p:nvPr/>
        </p:nvPicPr>
        <p:blipFill>
          <a:blip r:embed="rId6"/>
          <a:stretch>
            <a:fillRect/>
          </a:stretch>
        </p:blipFill>
        <p:spPr>
          <a:xfrm>
            <a:off x="1795813" y="5379461"/>
            <a:ext cx="8416666" cy="856696"/>
          </a:xfrm>
          <a:prstGeom prst="rect">
            <a:avLst/>
          </a:prstGeom>
        </p:spPr>
      </p:pic>
    </p:spTree>
    <p:extLst>
      <p:ext uri="{BB962C8B-B14F-4D97-AF65-F5344CB8AC3E}">
        <p14:creationId xmlns:p14="http://schemas.microsoft.com/office/powerpoint/2010/main" val="1006762803"/>
      </p:ext>
    </p:extLst>
  </p:cSld>
  <p:clrMapOvr>
    <a:masterClrMapping/>
  </p:clrMapOvr>
  <p:transition advClick="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dirty="0" smtClean="0">
                <a:solidFill>
                  <a:schemeClr val="bg1"/>
                </a:solidFill>
              </a:rPr>
              <a:t>Introduction 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4" name="Google Shape;24;p1"/>
          <p:cNvSpPr txBox="1"/>
          <p:nvPr/>
        </p:nvSpPr>
        <p:spPr>
          <a:xfrm>
            <a:off x="4855335" y="5147742"/>
            <a:ext cx="2481280" cy="460133"/>
          </a:xfrm>
          <a:prstGeom prst="rect">
            <a:avLst/>
          </a:prstGeom>
          <a:noFill/>
          <a:ln w="9525" cap="flat" cmpd="sng">
            <a:solidFill>
              <a:srgbClr val="FF6F0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50"/>
              </a:buClr>
              <a:buSzPts val="2000"/>
              <a:buFont typeface="Times New Roman"/>
              <a:buNone/>
            </a:pPr>
            <a:r>
              <a:rPr lang="en-US" sz="2000" b="1" i="0" u="none" strike="noStrike" cap="none" dirty="0" smtClean="0">
                <a:solidFill>
                  <a:srgbClr val="000050"/>
                </a:solidFill>
                <a:latin typeface="Times New Roman"/>
                <a:ea typeface="Times New Roman"/>
                <a:cs typeface="Times New Roman"/>
                <a:sym typeface="Times New Roman"/>
              </a:rPr>
              <a:t>Ms. Shital H. </a:t>
            </a:r>
            <a:r>
              <a:rPr lang="en-US" sz="2000" b="1" dirty="0" err="1" smtClean="0">
                <a:solidFill>
                  <a:srgbClr val="000050"/>
                </a:solidFill>
                <a:latin typeface="Times New Roman"/>
                <a:ea typeface="Times New Roman"/>
                <a:cs typeface="Times New Roman"/>
                <a:sym typeface="Times New Roman"/>
              </a:rPr>
              <a:t>D</a:t>
            </a:r>
            <a:r>
              <a:rPr lang="en-US" sz="2000" b="1" i="0" u="none" strike="noStrike" cap="none" dirty="0" err="1" smtClean="0">
                <a:solidFill>
                  <a:srgbClr val="000050"/>
                </a:solidFill>
                <a:latin typeface="Times New Roman"/>
                <a:ea typeface="Times New Roman"/>
                <a:cs typeface="Times New Roman"/>
                <a:sym typeface="Times New Roman"/>
              </a:rPr>
              <a:t>inde</a:t>
            </a:r>
            <a:endParaRPr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dirty="0" smtClean="0">
                <a:solidFill>
                  <a:srgbClr val="000050"/>
                </a:solidFill>
                <a:latin typeface="Times New Roman"/>
                <a:ea typeface="Times New Roman"/>
                <a:cs typeface="Times New Roman"/>
                <a:sym typeface="Times New Roman"/>
              </a:rPr>
              <a:t>Set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753" y="3024171"/>
            <a:ext cx="1801714" cy="1870045"/>
          </a:xfrm>
          <a:prstGeom prst="rect">
            <a:avLst/>
          </a:prstGeom>
        </p:spPr>
      </p:pic>
    </p:spTree>
    <p:extLst>
      <p:ext uri="{BB962C8B-B14F-4D97-AF65-F5344CB8AC3E}">
        <p14:creationId xmlns:p14="http://schemas.microsoft.com/office/powerpoint/2010/main" val="2581568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b="0" dirty="0"/>
              <a:t>Sets are unordered collection of data items. </a:t>
            </a:r>
            <a:endParaRPr lang="en-US" b="0" dirty="0" smtClean="0"/>
          </a:p>
          <a:p>
            <a:pPr marL="342900" indent="-342900" algn="just">
              <a:spcBef>
                <a:spcPts val="0"/>
              </a:spcBef>
              <a:buClr>
                <a:srgbClr val="FF0000"/>
              </a:buClr>
              <a:buSzPts val="1920"/>
              <a:buFont typeface="Noto Sans Symbols"/>
              <a:buChar char="❑"/>
            </a:pPr>
            <a:r>
              <a:rPr lang="en-US" b="0" dirty="0" smtClean="0"/>
              <a:t>They </a:t>
            </a:r>
            <a:r>
              <a:rPr lang="en-US" b="0" dirty="0"/>
              <a:t>store multiple items in a single variable. </a:t>
            </a:r>
            <a:endParaRPr lang="en-US" b="0" dirty="0" smtClean="0"/>
          </a:p>
          <a:p>
            <a:pPr marL="342900" indent="-342900" algn="just">
              <a:spcBef>
                <a:spcPts val="0"/>
              </a:spcBef>
              <a:buClr>
                <a:srgbClr val="FF0000"/>
              </a:buClr>
              <a:buSzPts val="1920"/>
              <a:buFont typeface="Noto Sans Symbols"/>
              <a:buChar char="❑"/>
            </a:pPr>
            <a:r>
              <a:rPr lang="en-US" b="0" dirty="0" smtClean="0"/>
              <a:t>Sets </a:t>
            </a:r>
            <a:r>
              <a:rPr lang="en-US" b="0" dirty="0"/>
              <a:t>items are separated by commas and enclosed within curly brackets {}. </a:t>
            </a:r>
            <a:endParaRPr lang="en-US" b="0" dirty="0" smtClean="0"/>
          </a:p>
          <a:p>
            <a:pPr marL="342900" indent="-342900" algn="just">
              <a:spcBef>
                <a:spcPts val="0"/>
              </a:spcBef>
              <a:buClr>
                <a:srgbClr val="FF0000"/>
              </a:buClr>
              <a:buSzPts val="1920"/>
              <a:buFont typeface="Noto Sans Symbols"/>
              <a:buChar char="❑"/>
            </a:pPr>
            <a:r>
              <a:rPr lang="en-US" b="0" dirty="0"/>
              <a:t>S</a:t>
            </a:r>
            <a:r>
              <a:rPr lang="en-US" b="0" dirty="0" smtClean="0"/>
              <a:t>et </a:t>
            </a:r>
            <a:r>
              <a:rPr lang="en-US" b="0" dirty="0"/>
              <a:t>occur in random order and hence they cannot be accessed using index </a:t>
            </a:r>
            <a:r>
              <a:rPr lang="en-US" b="0" dirty="0" smtClean="0"/>
              <a:t>numbers</a:t>
            </a:r>
          </a:p>
          <a:p>
            <a:pPr marL="342900" indent="-342900" algn="just">
              <a:spcBef>
                <a:spcPts val="0"/>
              </a:spcBef>
              <a:buClr>
                <a:srgbClr val="FF0000"/>
              </a:buClr>
              <a:buSzPts val="1920"/>
              <a:buFont typeface="Noto Sans Symbols"/>
              <a:buChar char="❑"/>
            </a:pPr>
            <a:r>
              <a:rPr lang="en-US" b="0" dirty="0" smtClean="0"/>
              <a:t>Sets </a:t>
            </a:r>
            <a:r>
              <a:rPr lang="en-US" b="0" dirty="0"/>
              <a:t>do not contain duplicate items</a:t>
            </a:r>
            <a:r>
              <a:rPr lang="en-US" b="0" dirty="0" smtClean="0"/>
              <a:t>.</a:t>
            </a:r>
          </a:p>
          <a:p>
            <a:pPr marL="342900" indent="-342900" algn="just">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3" name="Picture 2"/>
          <p:cNvPicPr>
            <a:picLocks noChangeAspect="1"/>
          </p:cNvPicPr>
          <p:nvPr/>
        </p:nvPicPr>
        <p:blipFill>
          <a:blip r:embed="rId3"/>
          <a:stretch>
            <a:fillRect/>
          </a:stretch>
        </p:blipFill>
        <p:spPr>
          <a:xfrm>
            <a:off x="385490" y="4374390"/>
            <a:ext cx="5903719" cy="1671567"/>
          </a:xfrm>
          <a:prstGeom prst="rect">
            <a:avLst/>
          </a:prstGeom>
        </p:spPr>
      </p:pic>
      <p:pic>
        <p:nvPicPr>
          <p:cNvPr id="2" name="Picture 1"/>
          <p:cNvPicPr>
            <a:picLocks noChangeAspect="1"/>
          </p:cNvPicPr>
          <p:nvPr/>
        </p:nvPicPr>
        <p:blipFill>
          <a:blip r:embed="rId4"/>
          <a:stretch>
            <a:fillRect/>
          </a:stretch>
        </p:blipFill>
        <p:spPr>
          <a:xfrm>
            <a:off x="6289209" y="4374390"/>
            <a:ext cx="5651779" cy="1673984"/>
          </a:xfrm>
          <a:prstGeom prst="rect">
            <a:avLst/>
          </a:prstGeom>
        </p:spPr>
      </p:pic>
    </p:spTree>
    <p:extLst>
      <p:ext uri="{BB962C8B-B14F-4D97-AF65-F5344CB8AC3E}">
        <p14:creationId xmlns:p14="http://schemas.microsoft.com/office/powerpoint/2010/main" val="2274886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Add items to set</a:t>
            </a:r>
            <a:br>
              <a:rPr lang="en-IN"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b="0" dirty="0"/>
              <a:t>add a single item to the set use the </a:t>
            </a:r>
            <a:r>
              <a:rPr lang="en-US" dirty="0"/>
              <a:t>add()</a:t>
            </a:r>
            <a:r>
              <a:rPr lang="en-US" b="0" dirty="0"/>
              <a:t> method</a:t>
            </a:r>
            <a:r>
              <a:rPr lang="en-US" b="0" dirty="0" smtClean="0"/>
              <a:t>.</a:t>
            </a:r>
          </a:p>
          <a:p>
            <a:pPr marL="342900" indent="-342900" algn="just">
              <a:spcBef>
                <a:spcPts val="0"/>
              </a:spcBef>
              <a:buClr>
                <a:srgbClr val="FF0000"/>
              </a:buClr>
              <a:buSzPts val="1920"/>
              <a:buFont typeface="Noto Sans Symbols"/>
              <a:buChar char="❑"/>
            </a:pPr>
            <a:r>
              <a:rPr lang="en-US" b="0" dirty="0"/>
              <a:t>If you want to add more than one item, simply create another set or any other </a:t>
            </a:r>
            <a:r>
              <a:rPr lang="en-US" b="0" dirty="0" err="1"/>
              <a:t>iterable</a:t>
            </a:r>
            <a:r>
              <a:rPr lang="en-US" b="0" dirty="0"/>
              <a:t> object(list, tuple, dictionary), and use the </a:t>
            </a:r>
            <a:r>
              <a:rPr lang="en-US" dirty="0"/>
              <a:t>update() </a:t>
            </a:r>
            <a:r>
              <a:rPr lang="en-US" b="0" dirty="0"/>
              <a:t>method to add it into the existing set.</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385490" y="3619286"/>
            <a:ext cx="5387513" cy="1908057"/>
          </a:xfrm>
          <a:prstGeom prst="rect">
            <a:avLst/>
          </a:prstGeom>
        </p:spPr>
      </p:pic>
      <p:pic>
        <p:nvPicPr>
          <p:cNvPr id="5" name="Picture 4"/>
          <p:cNvPicPr>
            <a:picLocks noChangeAspect="1"/>
          </p:cNvPicPr>
          <p:nvPr/>
        </p:nvPicPr>
        <p:blipFill>
          <a:blip r:embed="rId4"/>
          <a:stretch>
            <a:fillRect/>
          </a:stretch>
        </p:blipFill>
        <p:spPr>
          <a:xfrm>
            <a:off x="5773003" y="3619285"/>
            <a:ext cx="6418998" cy="1908057"/>
          </a:xfrm>
          <a:prstGeom prst="rect">
            <a:avLst/>
          </a:prstGeom>
        </p:spPr>
      </p:pic>
    </p:spTree>
    <p:extLst>
      <p:ext uri="{BB962C8B-B14F-4D97-AF65-F5344CB8AC3E}">
        <p14:creationId xmlns:p14="http://schemas.microsoft.com/office/powerpoint/2010/main" val="4012800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Remove items from set</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b="0" dirty="0"/>
              <a:t> remove() and discard() methods to remove items form list</a:t>
            </a:r>
            <a:r>
              <a:rPr lang="en-US" b="0" dirty="0" smtClean="0"/>
              <a:t>.</a:t>
            </a:r>
          </a:p>
          <a:p>
            <a:pPr marL="342900" indent="-342900" algn="just">
              <a:spcBef>
                <a:spcPts val="0"/>
              </a:spcBef>
              <a:buClr>
                <a:srgbClr val="FF0000"/>
              </a:buClr>
              <a:buSzPts val="1920"/>
              <a:buFont typeface="Noto Sans Symbols"/>
              <a:buChar char="❑"/>
            </a:pPr>
            <a:r>
              <a:rPr lang="en-US" b="0" dirty="0"/>
              <a:t>The main difference between remove and discard is that, if we try to delete an item which is not present in set, then remove() raises an error, whereas discard() does not raise any error</a:t>
            </a:r>
            <a:r>
              <a:rPr lang="en-US" b="0" dirty="0" smtClean="0"/>
              <a:t>.</a:t>
            </a:r>
          </a:p>
          <a:p>
            <a:pPr marL="34290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2074460" y="2935382"/>
            <a:ext cx="6701049" cy="2059699"/>
          </a:xfrm>
          <a:prstGeom prst="rect">
            <a:avLst/>
          </a:prstGeom>
        </p:spPr>
      </p:pic>
      <p:pic>
        <p:nvPicPr>
          <p:cNvPr id="3" name="Picture 2"/>
          <p:cNvPicPr>
            <a:picLocks noChangeAspect="1"/>
          </p:cNvPicPr>
          <p:nvPr/>
        </p:nvPicPr>
        <p:blipFill>
          <a:blip r:embed="rId4"/>
          <a:stretch>
            <a:fillRect/>
          </a:stretch>
        </p:blipFill>
        <p:spPr>
          <a:xfrm>
            <a:off x="2074460" y="4995080"/>
            <a:ext cx="6701049" cy="1187355"/>
          </a:xfrm>
          <a:prstGeom prst="rect">
            <a:avLst/>
          </a:prstGeom>
        </p:spPr>
      </p:pic>
    </p:spTree>
    <p:extLst>
      <p:ext uri="{BB962C8B-B14F-4D97-AF65-F5344CB8AC3E}">
        <p14:creationId xmlns:p14="http://schemas.microsoft.com/office/powerpoint/2010/main" val="2149885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Tuple</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smtClean="0"/>
              <a:t>Tuples </a:t>
            </a:r>
            <a:r>
              <a:rPr lang="en-US" b="0" dirty="0"/>
              <a:t>are ordered collection of data items. </a:t>
            </a:r>
            <a:endParaRPr lang="en-US" b="0" dirty="0" smtClean="0"/>
          </a:p>
          <a:p>
            <a:pPr marL="342900" lvl="0" indent="-342900" algn="just">
              <a:spcBef>
                <a:spcPts val="0"/>
              </a:spcBef>
              <a:buClr>
                <a:srgbClr val="FF0000"/>
              </a:buClr>
              <a:buSzPts val="1920"/>
              <a:buFont typeface="Noto Sans Symbols"/>
              <a:buChar char="❑"/>
            </a:pPr>
            <a:r>
              <a:rPr lang="en-US" b="0" dirty="0" smtClean="0"/>
              <a:t>They </a:t>
            </a:r>
            <a:r>
              <a:rPr lang="en-US" b="0" dirty="0"/>
              <a:t>store multiple items in a single variable</a:t>
            </a:r>
            <a:r>
              <a:rPr lang="en-US" b="0" dirty="0" smtClean="0"/>
              <a:t>.</a:t>
            </a:r>
          </a:p>
          <a:p>
            <a:pPr marL="342900" lvl="0" indent="-342900" algn="just">
              <a:spcBef>
                <a:spcPts val="0"/>
              </a:spcBef>
              <a:buClr>
                <a:srgbClr val="FF0000"/>
              </a:buClr>
              <a:buSzPts val="1920"/>
              <a:buFont typeface="Noto Sans Symbols"/>
              <a:buChar char="❑"/>
            </a:pPr>
            <a:r>
              <a:rPr lang="en-US" b="0" dirty="0" smtClean="0"/>
              <a:t> </a:t>
            </a:r>
            <a:r>
              <a:rPr lang="en-US" b="0" dirty="0"/>
              <a:t>Tuple items are separated by commas and enclosed within round brackets (). </a:t>
            </a:r>
            <a:endParaRPr lang="en-US" b="0" dirty="0" smtClean="0"/>
          </a:p>
          <a:p>
            <a:pPr marL="342900" lvl="0" indent="-342900" algn="just">
              <a:spcBef>
                <a:spcPts val="0"/>
              </a:spcBef>
              <a:buClr>
                <a:srgbClr val="FF0000"/>
              </a:buClr>
              <a:buSzPts val="1920"/>
              <a:buFont typeface="Noto Sans Symbols"/>
              <a:buChar char="❑"/>
            </a:pPr>
            <a:r>
              <a:rPr lang="en-US" b="0" dirty="0" smtClean="0"/>
              <a:t>Tuples </a:t>
            </a:r>
            <a:r>
              <a:rPr lang="en-US" b="0" dirty="0"/>
              <a:t>are </a:t>
            </a:r>
            <a:r>
              <a:rPr lang="en-US" b="0" dirty="0" smtClean="0"/>
              <a:t>unchangeable/Immutable  </a:t>
            </a:r>
            <a:r>
              <a:rPr lang="en-US" b="0" dirty="0"/>
              <a:t>meaning we can not alter them after creation.</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4219575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Remove items from set</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b="0" dirty="0"/>
              <a:t>p</a:t>
            </a:r>
            <a:r>
              <a:rPr lang="en-US" b="0" dirty="0" smtClean="0"/>
              <a:t>op():</a:t>
            </a:r>
            <a:r>
              <a:rPr lang="en-US" b="0" dirty="0"/>
              <a:t> removes the last item of the set but the catch is that we don’t know which item gets popped as sets are unordered. However, you can access the popped item if you assign the </a:t>
            </a:r>
            <a:r>
              <a:rPr lang="en-US" dirty="0"/>
              <a:t>pop()</a:t>
            </a:r>
            <a:r>
              <a:rPr lang="en-US" b="0" dirty="0"/>
              <a:t> method to a variable.</a:t>
            </a: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1737458" y="3008669"/>
            <a:ext cx="7791808" cy="1836286"/>
          </a:xfrm>
          <a:prstGeom prst="rect">
            <a:avLst/>
          </a:prstGeom>
        </p:spPr>
      </p:pic>
    </p:spTree>
    <p:extLst>
      <p:ext uri="{BB962C8B-B14F-4D97-AF65-F5344CB8AC3E}">
        <p14:creationId xmlns:p14="http://schemas.microsoft.com/office/powerpoint/2010/main" val="1334697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 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union() and update</a:t>
            </a:r>
            <a:r>
              <a:rPr lang="en-US" dirty="0" smtClean="0"/>
              <a:t>() </a:t>
            </a:r>
            <a:r>
              <a:rPr lang="en-US" b="0" dirty="0" smtClean="0"/>
              <a:t>: </a:t>
            </a:r>
            <a:r>
              <a:rPr lang="en-US" b="0" dirty="0"/>
              <a:t>The union() and update() methods prints all items that are present in the two sets. </a:t>
            </a:r>
            <a:endParaRPr lang="en-US" b="0" dirty="0" smtClean="0"/>
          </a:p>
          <a:p>
            <a:pPr marL="342900" indent="-342900" algn="just">
              <a:spcBef>
                <a:spcPts val="0"/>
              </a:spcBef>
              <a:buClr>
                <a:srgbClr val="FF0000"/>
              </a:buClr>
              <a:buSzPts val="1920"/>
              <a:buFont typeface="Noto Sans Symbols"/>
              <a:buChar char="❑"/>
            </a:pPr>
            <a:r>
              <a:rPr lang="en-US" b="0" dirty="0" smtClean="0"/>
              <a:t>The </a:t>
            </a:r>
            <a:r>
              <a:rPr lang="en-US" b="0" dirty="0"/>
              <a:t>union() method returns a new set whereas update() method adds item into the existing set from another set</a:t>
            </a:r>
            <a:r>
              <a:rPr lang="en-US" b="0" dirty="0" smtClean="0"/>
              <a:t>.</a:t>
            </a:r>
          </a:p>
          <a:p>
            <a:pPr marL="342900" indent="-342900" algn="just">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2125638" y="2886714"/>
            <a:ext cx="7900549" cy="1890002"/>
          </a:xfrm>
          <a:prstGeom prst="rect">
            <a:avLst/>
          </a:prstGeom>
        </p:spPr>
      </p:pic>
      <p:pic>
        <p:nvPicPr>
          <p:cNvPr id="3" name="Picture 2"/>
          <p:cNvPicPr>
            <a:picLocks noChangeAspect="1"/>
          </p:cNvPicPr>
          <p:nvPr/>
        </p:nvPicPr>
        <p:blipFill>
          <a:blip r:embed="rId4"/>
          <a:stretch>
            <a:fillRect/>
          </a:stretch>
        </p:blipFill>
        <p:spPr>
          <a:xfrm>
            <a:off x="2125637" y="4776715"/>
            <a:ext cx="7900549" cy="1053407"/>
          </a:xfrm>
          <a:prstGeom prst="rect">
            <a:avLst/>
          </a:prstGeom>
        </p:spPr>
      </p:pic>
    </p:spTree>
    <p:extLst>
      <p:ext uri="{BB962C8B-B14F-4D97-AF65-F5344CB8AC3E}">
        <p14:creationId xmlns:p14="http://schemas.microsoft.com/office/powerpoint/2010/main" val="1758359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 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intersection and </a:t>
            </a:r>
            <a:r>
              <a:rPr lang="en-US" dirty="0" err="1"/>
              <a:t>intersection_update</a:t>
            </a:r>
            <a:r>
              <a:rPr lang="en-US" dirty="0"/>
              <a:t>(): </a:t>
            </a:r>
            <a:r>
              <a:rPr lang="en-US" b="0" dirty="0"/>
              <a:t>The intersection() and </a:t>
            </a:r>
            <a:r>
              <a:rPr lang="en-US" b="0" dirty="0" err="1"/>
              <a:t>intersection_update</a:t>
            </a:r>
            <a:r>
              <a:rPr lang="en-US" b="0" dirty="0"/>
              <a:t>() methods prints only items that are similar to both the sets. </a:t>
            </a:r>
            <a:endParaRPr lang="en-US" b="0" dirty="0" smtClean="0"/>
          </a:p>
          <a:p>
            <a:pPr marL="342900" indent="-342900" algn="just">
              <a:spcBef>
                <a:spcPts val="0"/>
              </a:spcBef>
              <a:buClr>
                <a:srgbClr val="FF0000"/>
              </a:buClr>
              <a:buSzPts val="1920"/>
              <a:buFont typeface="Noto Sans Symbols"/>
              <a:buChar char="❑"/>
            </a:pPr>
            <a:r>
              <a:rPr lang="en-US" b="0" dirty="0" smtClean="0"/>
              <a:t>The </a:t>
            </a:r>
            <a:r>
              <a:rPr lang="en-US" b="0" dirty="0"/>
              <a:t>intersection() method returns a new set whereas </a:t>
            </a:r>
            <a:r>
              <a:rPr lang="en-US" b="0" dirty="0" err="1"/>
              <a:t>intersection_update</a:t>
            </a:r>
            <a:r>
              <a:rPr lang="en-US" b="0" dirty="0"/>
              <a:t>() method updates into the existing set from another set.</a:t>
            </a:r>
          </a:p>
          <a:p>
            <a:pPr marL="342900" indent="-342900" algn="just">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3006416" y="3338370"/>
            <a:ext cx="7952736" cy="1851524"/>
          </a:xfrm>
          <a:prstGeom prst="rect">
            <a:avLst/>
          </a:prstGeom>
        </p:spPr>
      </p:pic>
      <p:pic>
        <p:nvPicPr>
          <p:cNvPr id="5" name="Picture 4"/>
          <p:cNvPicPr>
            <a:picLocks noChangeAspect="1"/>
          </p:cNvPicPr>
          <p:nvPr/>
        </p:nvPicPr>
        <p:blipFill>
          <a:blip r:embed="rId4"/>
          <a:stretch>
            <a:fillRect/>
          </a:stretch>
        </p:blipFill>
        <p:spPr>
          <a:xfrm>
            <a:off x="3006416" y="5189894"/>
            <a:ext cx="7952736" cy="1160567"/>
          </a:xfrm>
          <a:prstGeom prst="rect">
            <a:avLst/>
          </a:prstGeom>
        </p:spPr>
      </p:pic>
    </p:spTree>
    <p:extLst>
      <p:ext uri="{BB962C8B-B14F-4D97-AF65-F5344CB8AC3E}">
        <p14:creationId xmlns:p14="http://schemas.microsoft.com/office/powerpoint/2010/main" val="117695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 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IN" dirty="0" err="1"/>
              <a:t>symmetric_difference</a:t>
            </a:r>
            <a:r>
              <a:rPr lang="en-IN" dirty="0"/>
              <a:t> and </a:t>
            </a:r>
            <a:r>
              <a:rPr lang="en-IN" dirty="0" err="1" smtClean="0"/>
              <a:t>symmetric_difference_update</a:t>
            </a:r>
            <a:r>
              <a:rPr lang="en-US" dirty="0" smtClean="0"/>
              <a:t>(): </a:t>
            </a:r>
            <a:r>
              <a:rPr lang="en-US" b="0" dirty="0"/>
              <a:t>The </a:t>
            </a:r>
            <a:r>
              <a:rPr lang="en-US" b="0" dirty="0" err="1"/>
              <a:t>symmetric_difference</a:t>
            </a:r>
            <a:r>
              <a:rPr lang="en-US" b="0" dirty="0"/>
              <a:t>() and </a:t>
            </a:r>
            <a:r>
              <a:rPr lang="en-US" b="0" dirty="0" err="1"/>
              <a:t>symmetric_difference_update</a:t>
            </a:r>
            <a:r>
              <a:rPr lang="en-US" b="0" dirty="0"/>
              <a:t>() methods prints only items that are not similar to both the sets</a:t>
            </a:r>
            <a:r>
              <a:rPr lang="en-US" b="0" dirty="0" smtClean="0"/>
              <a:t>.</a:t>
            </a:r>
          </a:p>
          <a:p>
            <a:pPr marL="342900" indent="-342900" algn="just">
              <a:spcBef>
                <a:spcPts val="0"/>
              </a:spcBef>
              <a:buClr>
                <a:srgbClr val="FF0000"/>
              </a:buClr>
              <a:buSzPts val="1920"/>
              <a:buFont typeface="Noto Sans Symbols"/>
              <a:buChar char="❑"/>
            </a:pPr>
            <a:r>
              <a:rPr lang="en-US" b="0" dirty="0" smtClean="0"/>
              <a:t>The </a:t>
            </a:r>
            <a:r>
              <a:rPr lang="en-US" b="0" dirty="0" err="1"/>
              <a:t>symmetric_difference</a:t>
            </a:r>
            <a:r>
              <a:rPr lang="en-US" b="0" dirty="0"/>
              <a:t>() method returns a new set whereas </a:t>
            </a:r>
            <a:r>
              <a:rPr lang="en-US" b="0" dirty="0" err="1"/>
              <a:t>symmetric_difference_update</a:t>
            </a:r>
            <a:r>
              <a:rPr lang="en-US" b="0" dirty="0"/>
              <a:t>() method updates into the existing set from </a:t>
            </a:r>
            <a:r>
              <a:rPr lang="en-US" b="0" dirty="0" smtClean="0"/>
              <a:t>another set.</a:t>
            </a: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0" y="3828410"/>
            <a:ext cx="5703912" cy="2012832"/>
          </a:xfrm>
          <a:prstGeom prst="rect">
            <a:avLst/>
          </a:prstGeom>
        </p:spPr>
      </p:pic>
      <p:pic>
        <p:nvPicPr>
          <p:cNvPr id="3" name="Picture 2"/>
          <p:cNvPicPr>
            <a:picLocks noChangeAspect="1"/>
          </p:cNvPicPr>
          <p:nvPr/>
        </p:nvPicPr>
        <p:blipFill>
          <a:blip r:embed="rId4"/>
          <a:stretch>
            <a:fillRect/>
          </a:stretch>
        </p:blipFill>
        <p:spPr>
          <a:xfrm>
            <a:off x="5684043" y="3828409"/>
            <a:ext cx="6507957" cy="2012833"/>
          </a:xfrm>
          <a:prstGeom prst="rect">
            <a:avLst/>
          </a:prstGeom>
        </p:spPr>
      </p:pic>
    </p:spTree>
    <p:extLst>
      <p:ext uri="{BB962C8B-B14F-4D97-AF65-F5344CB8AC3E}">
        <p14:creationId xmlns:p14="http://schemas.microsoft.com/office/powerpoint/2010/main" val="3935462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 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IN" dirty="0"/>
              <a:t>difference() and </a:t>
            </a:r>
            <a:r>
              <a:rPr lang="en-IN" dirty="0" err="1"/>
              <a:t>difference_update</a:t>
            </a:r>
            <a:r>
              <a:rPr lang="en-IN" dirty="0" smtClean="0"/>
              <a:t>()</a:t>
            </a:r>
            <a:r>
              <a:rPr lang="en-US" dirty="0" smtClean="0"/>
              <a:t>: </a:t>
            </a:r>
            <a:r>
              <a:rPr lang="en-US" b="0" dirty="0"/>
              <a:t>The difference() and </a:t>
            </a:r>
            <a:r>
              <a:rPr lang="en-US" b="0" dirty="0" err="1"/>
              <a:t>difference_update</a:t>
            </a:r>
            <a:r>
              <a:rPr lang="en-US" b="0" dirty="0"/>
              <a:t>() methods prints only items that are only present in the original set and not in both the sets</a:t>
            </a:r>
            <a:r>
              <a:rPr lang="en-US" b="0" dirty="0" smtClean="0"/>
              <a:t>.</a:t>
            </a:r>
          </a:p>
          <a:p>
            <a:pPr marL="342900" indent="-342900" algn="just">
              <a:spcBef>
                <a:spcPts val="0"/>
              </a:spcBef>
              <a:buClr>
                <a:srgbClr val="FF0000"/>
              </a:buClr>
              <a:buSzPts val="1920"/>
              <a:buFont typeface="Noto Sans Symbols"/>
              <a:buChar char="❑"/>
            </a:pPr>
            <a:r>
              <a:rPr lang="en-US" b="0" dirty="0" smtClean="0"/>
              <a:t> </a:t>
            </a:r>
            <a:r>
              <a:rPr lang="en-US" b="0" dirty="0"/>
              <a:t>The difference() method returns a new set whereas </a:t>
            </a:r>
            <a:r>
              <a:rPr lang="en-US" b="0" dirty="0" err="1"/>
              <a:t>difference_update</a:t>
            </a:r>
            <a:r>
              <a:rPr lang="en-US" b="0" dirty="0"/>
              <a:t>() method updates into the existing set from another set.</a:t>
            </a: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2715903" y="3701080"/>
            <a:ext cx="5892846" cy="2140162"/>
          </a:xfrm>
          <a:prstGeom prst="rect">
            <a:avLst/>
          </a:prstGeom>
        </p:spPr>
      </p:pic>
    </p:spTree>
    <p:extLst>
      <p:ext uri="{BB962C8B-B14F-4D97-AF65-F5344CB8AC3E}">
        <p14:creationId xmlns:p14="http://schemas.microsoft.com/office/powerpoint/2010/main" val="4283815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 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IN" dirty="0"/>
              <a:t> </a:t>
            </a:r>
            <a:r>
              <a:rPr lang="en-IN" dirty="0" err="1"/>
              <a:t>isdisjoint</a:t>
            </a:r>
            <a:r>
              <a:rPr lang="en-IN" dirty="0" smtClean="0"/>
              <a:t>()</a:t>
            </a:r>
            <a:r>
              <a:rPr lang="en-US" dirty="0" smtClean="0"/>
              <a:t>: </a:t>
            </a:r>
            <a:r>
              <a:rPr lang="en-US" b="0" dirty="0"/>
              <a:t>The </a:t>
            </a:r>
            <a:r>
              <a:rPr lang="en-US" b="0" dirty="0" err="1"/>
              <a:t>isdisjoint</a:t>
            </a:r>
            <a:r>
              <a:rPr lang="en-US" b="0" dirty="0"/>
              <a:t>() method checks if items of given set are present in another set. This method returns False if items are present, else it returns </a:t>
            </a:r>
            <a:r>
              <a:rPr lang="en-US" b="0" dirty="0" smtClean="0"/>
              <a:t>True.</a:t>
            </a: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3" name="Picture 2"/>
          <p:cNvPicPr>
            <a:picLocks noChangeAspect="1"/>
          </p:cNvPicPr>
          <p:nvPr/>
        </p:nvPicPr>
        <p:blipFill>
          <a:blip r:embed="rId3"/>
          <a:stretch>
            <a:fillRect/>
          </a:stretch>
        </p:blipFill>
        <p:spPr>
          <a:xfrm>
            <a:off x="1200324" y="2906120"/>
            <a:ext cx="9925829" cy="1856948"/>
          </a:xfrm>
          <a:prstGeom prst="rect">
            <a:avLst/>
          </a:prstGeom>
        </p:spPr>
      </p:pic>
    </p:spTree>
    <p:extLst>
      <p:ext uri="{BB962C8B-B14F-4D97-AF65-F5344CB8AC3E}">
        <p14:creationId xmlns:p14="http://schemas.microsoft.com/office/powerpoint/2010/main" val="3257960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 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IN" dirty="0"/>
              <a:t> </a:t>
            </a:r>
            <a:r>
              <a:rPr lang="en-IN" dirty="0" err="1"/>
              <a:t>issuperset</a:t>
            </a:r>
            <a:r>
              <a:rPr lang="en-IN" dirty="0" smtClean="0"/>
              <a:t>()</a:t>
            </a:r>
            <a:r>
              <a:rPr lang="en-US" dirty="0" smtClean="0"/>
              <a:t>: </a:t>
            </a:r>
            <a:r>
              <a:rPr lang="en-US" b="0" dirty="0"/>
              <a:t>The </a:t>
            </a:r>
            <a:r>
              <a:rPr lang="en-US" b="0" dirty="0" err="1"/>
              <a:t>issuperset</a:t>
            </a:r>
            <a:r>
              <a:rPr lang="en-US" b="0" dirty="0"/>
              <a:t>() method checks if all the items of a particular set are present in the original set. It returns True if all the items are present, else it returns False.</a:t>
            </a:r>
            <a:endParaRPr dirty="0"/>
          </a:p>
        </p:txBody>
      </p:sp>
      <p:pic>
        <p:nvPicPr>
          <p:cNvPr id="2" name="Picture 1"/>
          <p:cNvPicPr>
            <a:picLocks noChangeAspect="1"/>
          </p:cNvPicPr>
          <p:nvPr/>
        </p:nvPicPr>
        <p:blipFill>
          <a:blip r:embed="rId3"/>
          <a:stretch>
            <a:fillRect/>
          </a:stretch>
        </p:blipFill>
        <p:spPr>
          <a:xfrm>
            <a:off x="1500044" y="2666714"/>
            <a:ext cx="9057432" cy="2669559"/>
          </a:xfrm>
          <a:prstGeom prst="rect">
            <a:avLst/>
          </a:prstGeom>
        </p:spPr>
      </p:pic>
    </p:spTree>
    <p:extLst>
      <p:ext uri="{BB962C8B-B14F-4D97-AF65-F5344CB8AC3E}">
        <p14:creationId xmlns:p14="http://schemas.microsoft.com/office/powerpoint/2010/main" val="1127786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smtClean="0"/>
              <a:t>Set 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IN" dirty="0"/>
              <a:t> </a:t>
            </a:r>
            <a:r>
              <a:rPr lang="en-IN" dirty="0" err="1"/>
              <a:t>issubset</a:t>
            </a:r>
            <a:r>
              <a:rPr lang="en-IN" dirty="0" smtClean="0"/>
              <a:t>()</a:t>
            </a:r>
            <a:r>
              <a:rPr lang="en-US" dirty="0" smtClean="0"/>
              <a:t>: </a:t>
            </a:r>
            <a:r>
              <a:rPr lang="en-US" b="0" dirty="0"/>
              <a:t>The </a:t>
            </a:r>
            <a:r>
              <a:rPr lang="en-US" b="0" dirty="0" err="1"/>
              <a:t>issubset</a:t>
            </a:r>
            <a:r>
              <a:rPr lang="en-US" b="0" dirty="0"/>
              <a:t>() method checks if all the items of the original set are present in the particular set. It returns True if all the items are present, else it returns False.</a:t>
            </a:r>
            <a:endParaRPr dirty="0"/>
          </a:p>
        </p:txBody>
      </p:sp>
      <p:pic>
        <p:nvPicPr>
          <p:cNvPr id="3" name="Picture 2"/>
          <p:cNvPicPr>
            <a:picLocks noChangeAspect="1"/>
          </p:cNvPicPr>
          <p:nvPr/>
        </p:nvPicPr>
        <p:blipFill>
          <a:blip r:embed="rId3"/>
          <a:stretch>
            <a:fillRect/>
          </a:stretch>
        </p:blipFill>
        <p:spPr>
          <a:xfrm>
            <a:off x="1195956" y="2712292"/>
            <a:ext cx="10262573" cy="1977575"/>
          </a:xfrm>
          <a:prstGeom prst="rect">
            <a:avLst/>
          </a:prstGeom>
        </p:spPr>
      </p:pic>
    </p:spTree>
    <p:extLst>
      <p:ext uri="{BB962C8B-B14F-4D97-AF65-F5344CB8AC3E}">
        <p14:creationId xmlns:p14="http://schemas.microsoft.com/office/powerpoint/2010/main" val="3393521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215503" y="186920"/>
            <a:ext cx="9252330" cy="6248956"/>
          </a:xfrm>
          <a:prstGeom prst="rect">
            <a:avLst/>
          </a:prstGeom>
        </p:spPr>
      </p:pic>
      <p:sp>
        <p:nvSpPr>
          <p:cNvPr id="3" name="Text Placeholder 2"/>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3279778372"/>
      </p:ext>
    </p:extLst>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1275.photobucket.com/albums/y446/porschalink/Jasmine%20Porsche%20Centre/AnyQuestions_zps6309316a.jpg"/>
          <p:cNvPicPr>
            <a:picLocks noChangeAspect="1" noChangeArrowheads="1"/>
          </p:cNvPicPr>
          <p:nvPr/>
        </p:nvPicPr>
        <p:blipFill rotWithShape="1">
          <a:blip r:embed="rId2">
            <a:extLst>
              <a:ext uri="{28A0092B-C50C-407E-A947-70E740481C1C}">
                <a14:useLocalDpi xmlns:a14="http://schemas.microsoft.com/office/drawing/2010/main" val="0"/>
              </a:ext>
            </a:extLst>
          </a:blip>
          <a:srcRect t="25439"/>
          <a:stretch/>
        </p:blipFill>
        <p:spPr bwMode="auto">
          <a:xfrm>
            <a:off x="2253803" y="1589183"/>
            <a:ext cx="4478336" cy="36401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Workshop\SVL Automation Documents\output-onlinepng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900" y="1918412"/>
            <a:ext cx="3093473" cy="29816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832156" y="186920"/>
            <a:ext cx="8363938" cy="498598"/>
          </a:xfrm>
        </p:spPr>
        <p:txBody>
          <a:bodyPr/>
          <a:lstStyle/>
          <a:p>
            <a:r>
              <a:rPr lang="en-US" sz="3600" dirty="0">
                <a:latin typeface="Bodoni MT Black" panose="02070A03080606020203" pitchFamily="18" charset="0"/>
              </a:rPr>
              <a:t>Questions?</a:t>
            </a:r>
            <a:endParaRPr lang="en-IN" sz="3600" dirty="0">
              <a:latin typeface="Bodoni MT Black" panose="02070A03080606020203" pitchFamily="18" charset="0"/>
            </a:endParaRPr>
          </a:p>
        </p:txBody>
      </p:sp>
    </p:spTree>
    <p:extLst>
      <p:ext uri="{BB962C8B-B14F-4D97-AF65-F5344CB8AC3E}">
        <p14:creationId xmlns:p14="http://schemas.microsoft.com/office/powerpoint/2010/main" val="3390302419"/>
      </p:ext>
    </p:extLst>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898480" y="1597536"/>
            <a:ext cx="7221159" cy="2407053"/>
          </a:xfrm>
          <a:prstGeom prst="rect">
            <a:avLst/>
          </a:prstGeom>
        </p:spPr>
      </p:pic>
      <p:sp>
        <p:nvSpPr>
          <p:cNvPr id="3" name="Text Placeholder 2"/>
          <p:cNvSpPr>
            <a:spLocks noGrp="1"/>
          </p:cNvSpPr>
          <p:nvPr>
            <p:ph type="body" sz="quarter" idx="10"/>
          </p:nvPr>
        </p:nvSpPr>
        <p:spPr/>
        <p:txBody>
          <a:bodyPr/>
          <a:lstStyle/>
          <a:p>
            <a:endParaRPr lang="en-IN" dirty="0"/>
          </a:p>
        </p:txBody>
      </p:sp>
      <p:pic>
        <p:nvPicPr>
          <p:cNvPr id="5" name="Picture 4"/>
          <p:cNvPicPr>
            <a:picLocks noChangeAspect="1"/>
          </p:cNvPicPr>
          <p:nvPr/>
        </p:nvPicPr>
        <p:blipFill>
          <a:blip r:embed="rId3"/>
          <a:stretch>
            <a:fillRect/>
          </a:stretch>
        </p:blipFill>
        <p:spPr>
          <a:xfrm>
            <a:off x="1898480" y="4004589"/>
            <a:ext cx="7221159" cy="1614476"/>
          </a:xfrm>
          <a:prstGeom prst="rect">
            <a:avLst/>
          </a:prstGeom>
        </p:spPr>
      </p:pic>
    </p:spTree>
    <p:extLst>
      <p:ext uri="{BB962C8B-B14F-4D97-AF65-F5344CB8AC3E}">
        <p14:creationId xmlns:p14="http://schemas.microsoft.com/office/powerpoint/2010/main" val="1059397011"/>
      </p:ext>
    </p:extLst>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az616578.vo.msecnd.net/files/2016/04/29/6359749212265071701171552202_Dollarphotoclub_77959340-1024x577.jpg"/>
          <p:cNvPicPr>
            <a:picLocks noChangeAspect="1" noChangeArrowheads="1"/>
          </p:cNvPicPr>
          <p:nvPr/>
        </p:nvPicPr>
        <p:blipFill rotWithShape="1">
          <a:blip r:embed="rId2">
            <a:extLst>
              <a:ext uri="{28A0092B-C50C-407E-A947-70E740481C1C}">
                <a14:useLocalDpi xmlns:a14="http://schemas.microsoft.com/office/drawing/2010/main" val="0"/>
              </a:ext>
            </a:extLst>
          </a:blip>
          <a:srcRect t="8354" b="13248"/>
          <a:stretch/>
        </p:blipFill>
        <p:spPr bwMode="auto">
          <a:xfrm>
            <a:off x="4283249" y="1161768"/>
            <a:ext cx="6873022" cy="30361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Workshop\SVL Automation Documents\output-onlinepng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798" y="1216242"/>
            <a:ext cx="3093473" cy="29816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flipH="1">
            <a:off x="5669872" y="4642009"/>
            <a:ext cx="4998128" cy="861774"/>
          </a:xfrm>
          <a:prstGeom prst="rect">
            <a:avLst/>
          </a:prstGeom>
          <a:noFill/>
        </p:spPr>
        <p:txBody>
          <a:bodyPr wrap="square" lIns="0" tIns="0" rIns="0" bIns="0" rtlCol="0">
            <a:spAutoFit/>
          </a:bodyPr>
          <a:lstStyle/>
          <a:p>
            <a:r>
              <a:rPr lang="en-US" sz="2800" b="1" dirty="0">
                <a:solidFill>
                  <a:srgbClr val="F59D1D"/>
                </a:solidFill>
                <a:latin typeface="Bookman Old Style" panose="02050604050505020204" pitchFamily="18" charset="0"/>
                <a:cs typeface="Segoe UI" panose="020B0502040204020203" pitchFamily="34" charset="0"/>
              </a:rPr>
              <a:t>https://svlautomations.in</a:t>
            </a:r>
          </a:p>
          <a:p>
            <a:r>
              <a:rPr lang="en-US" sz="2800" b="1" dirty="0">
                <a:solidFill>
                  <a:srgbClr val="0072C6"/>
                </a:solidFill>
                <a:latin typeface="Bookman Old Style" panose="02050604050505020204" pitchFamily="18" charset="0"/>
                <a:cs typeface="Segoe UI" panose="020B0502040204020203" pitchFamily="34" charset="0"/>
              </a:rPr>
              <a:t>https://svltrainings.in </a:t>
            </a:r>
            <a:endParaRPr lang="en-IN" sz="2800" b="1" dirty="0" err="1">
              <a:solidFill>
                <a:srgbClr val="0072C6"/>
              </a:solidFill>
              <a:latin typeface="Bookman Old Style" panose="02050604050505020204" pitchFamily="18" charset="0"/>
              <a:cs typeface="Segoe UI" panose="020B0502040204020203" pitchFamily="34" charset="0"/>
            </a:endParaRPr>
          </a:p>
        </p:txBody>
      </p:sp>
      <p:sp>
        <p:nvSpPr>
          <p:cNvPr id="7" name="TextBox 6"/>
          <p:cNvSpPr txBox="1"/>
          <p:nvPr/>
        </p:nvSpPr>
        <p:spPr>
          <a:xfrm flipH="1">
            <a:off x="1765177" y="4642009"/>
            <a:ext cx="4847208" cy="861774"/>
          </a:xfrm>
          <a:prstGeom prst="rect">
            <a:avLst/>
          </a:prstGeom>
          <a:noFill/>
        </p:spPr>
        <p:txBody>
          <a:bodyPr wrap="square" lIns="0" tIns="0" rIns="0" bIns="0" rtlCol="0">
            <a:spAutoFit/>
          </a:bodyPr>
          <a:lstStyle/>
          <a:p>
            <a:r>
              <a:rPr lang="en-US" sz="2800" b="1" dirty="0">
                <a:solidFill>
                  <a:srgbClr val="F59D1D"/>
                </a:solidFill>
                <a:latin typeface="Bookman Old Style" panose="02050604050505020204" pitchFamily="18" charset="0"/>
                <a:cs typeface="Segoe UI" panose="020B0502040204020203" pitchFamily="34" charset="0"/>
              </a:rPr>
              <a:t>8888 763 563</a:t>
            </a:r>
          </a:p>
          <a:p>
            <a:r>
              <a:rPr lang="en-US" sz="2800" b="1" dirty="0">
                <a:solidFill>
                  <a:srgbClr val="0072C6"/>
                </a:solidFill>
                <a:latin typeface="Bookman Old Style" panose="02050604050505020204" pitchFamily="18" charset="0"/>
                <a:cs typeface="Segoe UI" panose="020B0502040204020203" pitchFamily="34" charset="0"/>
              </a:rPr>
              <a:t>88 5335 4141</a:t>
            </a:r>
          </a:p>
        </p:txBody>
      </p:sp>
    </p:spTree>
    <p:extLst>
      <p:ext uri="{BB962C8B-B14F-4D97-AF65-F5344CB8AC3E}">
        <p14:creationId xmlns:p14="http://schemas.microsoft.com/office/powerpoint/2010/main" val="1055017184"/>
      </p:ext>
    </p:extLst>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Tuple Indexes</a:t>
            </a:r>
            <a:br>
              <a:rPr lang="en-IN"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Each item/element in a tuple has its own unique index</a:t>
            </a:r>
            <a:r>
              <a:rPr lang="en-US" b="0" dirty="0" smtClean="0"/>
              <a:t>.</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smtClean="0"/>
              <a:t>This </a:t>
            </a:r>
            <a:r>
              <a:rPr lang="en-US" b="0" dirty="0"/>
              <a:t>index can be used to access any particular item from the tuple</a:t>
            </a:r>
            <a:r>
              <a:rPr lang="en-US" b="0" dirty="0" smtClean="0"/>
              <a:t>.</a:t>
            </a:r>
          </a:p>
          <a:p>
            <a:pPr marL="0" lvl="0" indent="0" algn="just">
              <a:spcBef>
                <a:spcPts val="0"/>
              </a:spcBef>
              <a:buClr>
                <a:srgbClr val="FF0000"/>
              </a:buClr>
              <a:buSzPts val="1920"/>
            </a:pPr>
            <a:r>
              <a:rPr lang="en-US" b="0" dirty="0" smtClean="0"/>
              <a:t> </a:t>
            </a:r>
          </a:p>
          <a:p>
            <a:pPr marL="342900" lvl="0" indent="-342900" algn="just">
              <a:spcBef>
                <a:spcPts val="0"/>
              </a:spcBef>
              <a:buClr>
                <a:srgbClr val="FF0000"/>
              </a:buClr>
              <a:buSzPts val="1920"/>
              <a:buFont typeface="Noto Sans Symbols"/>
              <a:buChar char="❑"/>
            </a:pPr>
            <a:r>
              <a:rPr lang="en-US" b="0" dirty="0" smtClean="0"/>
              <a:t>The </a:t>
            </a:r>
            <a:r>
              <a:rPr lang="en-US" b="0" dirty="0"/>
              <a:t>first item has index [0], second item has index [1], third item has index [2] and so on</a:t>
            </a:r>
            <a:r>
              <a:rPr lang="en-US" b="0" dirty="0" smtClean="0"/>
              <a:t>.</a:t>
            </a:r>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r>
              <a:rPr lang="en-US" b="0" dirty="0"/>
              <a:t>N</a:t>
            </a:r>
            <a:r>
              <a:rPr lang="en-US" b="0" dirty="0" smtClean="0"/>
              <a:t>egative </a:t>
            </a:r>
            <a:r>
              <a:rPr lang="en-US" b="0" dirty="0"/>
              <a:t>indexing is also used to access items, but from the end of the tuple. The last item has index [-1], second last item has index [-2], third last item has index [-3] and so on.</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2738486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937131" y="969697"/>
            <a:ext cx="8700555" cy="2182935"/>
          </a:xfrm>
          <a:prstGeom prst="rect">
            <a:avLst/>
          </a:prstGeom>
        </p:spPr>
      </p:pic>
      <p:sp>
        <p:nvSpPr>
          <p:cNvPr id="3" name="Text Placeholder 2"/>
          <p:cNvSpPr>
            <a:spLocks noGrp="1"/>
          </p:cNvSpPr>
          <p:nvPr>
            <p:ph type="body" sz="quarter" idx="10"/>
          </p:nvPr>
        </p:nvSpPr>
        <p:spPr/>
        <p:txBody>
          <a:bodyPr/>
          <a:lstStyle/>
          <a:p>
            <a:endParaRPr lang="en-IN" dirty="0"/>
          </a:p>
        </p:txBody>
      </p:sp>
      <p:pic>
        <p:nvPicPr>
          <p:cNvPr id="5" name="Picture 4"/>
          <p:cNvPicPr>
            <a:picLocks noChangeAspect="1"/>
          </p:cNvPicPr>
          <p:nvPr/>
        </p:nvPicPr>
        <p:blipFill>
          <a:blip r:embed="rId3"/>
          <a:stretch>
            <a:fillRect/>
          </a:stretch>
        </p:blipFill>
        <p:spPr>
          <a:xfrm>
            <a:off x="1937130" y="3152631"/>
            <a:ext cx="8679983" cy="2265529"/>
          </a:xfrm>
          <a:prstGeom prst="rect">
            <a:avLst/>
          </a:prstGeom>
        </p:spPr>
      </p:pic>
    </p:spTree>
    <p:extLst>
      <p:ext uri="{BB962C8B-B14F-4D97-AF65-F5344CB8AC3E}">
        <p14:creationId xmlns:p14="http://schemas.microsoft.com/office/powerpoint/2010/main" val="4286773364"/>
      </p:ext>
    </p:extLst>
  </p:cSld>
  <p:clrMapOvr>
    <a:masterClrMapping/>
  </p:clrMapOvr>
  <p:transition advClick="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Range of Index</a:t>
            </a:r>
            <a:br>
              <a:rPr lang="en-IN"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483927" y="1153803"/>
            <a:ext cx="11487132" cy="1616693"/>
          </a:xfrm>
          <a:prstGeom prst="rect">
            <a:avLst/>
          </a:prstGeom>
        </p:spPr>
      </p:pic>
      <p:pic>
        <p:nvPicPr>
          <p:cNvPr id="3" name="Picture 2"/>
          <p:cNvPicPr>
            <a:picLocks noChangeAspect="1"/>
          </p:cNvPicPr>
          <p:nvPr/>
        </p:nvPicPr>
        <p:blipFill>
          <a:blip r:embed="rId4"/>
          <a:stretch>
            <a:fillRect/>
          </a:stretch>
        </p:blipFill>
        <p:spPr>
          <a:xfrm>
            <a:off x="483927" y="2770496"/>
            <a:ext cx="11487132" cy="914400"/>
          </a:xfrm>
          <a:prstGeom prst="rect">
            <a:avLst/>
          </a:prstGeom>
        </p:spPr>
      </p:pic>
      <p:pic>
        <p:nvPicPr>
          <p:cNvPr id="4" name="Picture 3"/>
          <p:cNvPicPr>
            <a:picLocks noChangeAspect="1"/>
          </p:cNvPicPr>
          <p:nvPr/>
        </p:nvPicPr>
        <p:blipFill>
          <a:blip r:embed="rId5"/>
          <a:stretch>
            <a:fillRect/>
          </a:stretch>
        </p:blipFill>
        <p:spPr>
          <a:xfrm>
            <a:off x="483927" y="3703803"/>
            <a:ext cx="11487132" cy="950084"/>
          </a:xfrm>
          <a:prstGeom prst="rect">
            <a:avLst/>
          </a:prstGeom>
        </p:spPr>
      </p:pic>
      <p:pic>
        <p:nvPicPr>
          <p:cNvPr id="5" name="Picture 4"/>
          <p:cNvPicPr>
            <a:picLocks noChangeAspect="1"/>
          </p:cNvPicPr>
          <p:nvPr/>
        </p:nvPicPr>
        <p:blipFill>
          <a:blip r:embed="rId6"/>
          <a:stretch>
            <a:fillRect/>
          </a:stretch>
        </p:blipFill>
        <p:spPr>
          <a:xfrm>
            <a:off x="483927" y="4653887"/>
            <a:ext cx="11487132" cy="1064525"/>
          </a:xfrm>
          <a:prstGeom prst="rect">
            <a:avLst/>
          </a:prstGeom>
        </p:spPr>
      </p:pic>
    </p:spTree>
    <p:extLst>
      <p:ext uri="{BB962C8B-B14F-4D97-AF65-F5344CB8AC3E}">
        <p14:creationId xmlns:p14="http://schemas.microsoft.com/office/powerpoint/2010/main" val="6725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Check for item</a:t>
            </a:r>
            <a:br>
              <a:rPr lang="en-IN" dirty="0"/>
            </a:br>
            <a:r>
              <a:rPr lang="en-IN" dirty="0"/>
              <a:t/>
            </a:r>
            <a:br>
              <a:rPr lang="en-IN"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6" name="Picture 5"/>
          <p:cNvPicPr>
            <a:picLocks noChangeAspect="1"/>
          </p:cNvPicPr>
          <p:nvPr/>
        </p:nvPicPr>
        <p:blipFill>
          <a:blip r:embed="rId3"/>
          <a:stretch>
            <a:fillRect/>
          </a:stretch>
        </p:blipFill>
        <p:spPr>
          <a:xfrm>
            <a:off x="1292557" y="1779611"/>
            <a:ext cx="9704354" cy="2205535"/>
          </a:xfrm>
          <a:prstGeom prst="rect">
            <a:avLst/>
          </a:prstGeom>
        </p:spPr>
      </p:pic>
    </p:spTree>
    <p:extLst>
      <p:ext uri="{BB962C8B-B14F-4D97-AF65-F5344CB8AC3E}">
        <p14:creationId xmlns:p14="http://schemas.microsoft.com/office/powerpoint/2010/main" val="198155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algn="ctr"/>
            <a:r>
              <a:rPr lang="en-IN" dirty="0"/>
              <a:t>Tuple </a:t>
            </a:r>
            <a:r>
              <a:rPr lang="en-IN" dirty="0" smtClean="0"/>
              <a:t>Methods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IN" dirty="0"/>
              <a:t>count</a:t>
            </a:r>
            <a:r>
              <a:rPr lang="en-IN" dirty="0" smtClean="0"/>
              <a:t>(): </a:t>
            </a:r>
            <a:r>
              <a:rPr lang="en-US" b="0" dirty="0"/>
              <a:t>The count() method returns the number of times the specified element appears in the tuple</a:t>
            </a:r>
            <a:r>
              <a:rPr lang="en-US" b="0" dirty="0" smtClean="0"/>
              <a:t>.</a:t>
            </a:r>
          </a:p>
          <a:p>
            <a:pPr marL="342900" indent="-342900">
              <a:spcBef>
                <a:spcPts val="0"/>
              </a:spcBef>
              <a:buClr>
                <a:srgbClr val="FF0000"/>
              </a:buClr>
              <a:buSzPts val="1920"/>
              <a:buFont typeface="Noto Sans Symbols"/>
              <a:buChar char="❑"/>
            </a:pPr>
            <a:r>
              <a:rPr lang="en-IN" dirty="0"/>
              <a:t>index</a:t>
            </a:r>
            <a:r>
              <a:rPr lang="en-IN" dirty="0" smtClean="0"/>
              <a:t>(): </a:t>
            </a:r>
            <a:r>
              <a:rPr lang="en-US" b="0" dirty="0"/>
              <a:t>The index() method returns the index of the specified element in the tuple.</a:t>
            </a:r>
            <a:endParaRPr lang="en-IN" b="0" dirty="0"/>
          </a:p>
          <a:p>
            <a:pPr marL="342900" lvl="0" indent="-342900">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3" name="Picture 2"/>
          <p:cNvPicPr>
            <a:picLocks noChangeAspect="1"/>
          </p:cNvPicPr>
          <p:nvPr/>
        </p:nvPicPr>
        <p:blipFill>
          <a:blip r:embed="rId3"/>
          <a:stretch>
            <a:fillRect/>
          </a:stretch>
        </p:blipFill>
        <p:spPr>
          <a:xfrm>
            <a:off x="2200642" y="2931034"/>
            <a:ext cx="6561221" cy="2025274"/>
          </a:xfrm>
          <a:prstGeom prst="rect">
            <a:avLst/>
          </a:prstGeom>
        </p:spPr>
      </p:pic>
      <p:pic>
        <p:nvPicPr>
          <p:cNvPr id="5" name="Picture 4"/>
          <p:cNvPicPr>
            <a:picLocks noChangeAspect="1"/>
          </p:cNvPicPr>
          <p:nvPr/>
        </p:nvPicPr>
        <p:blipFill>
          <a:blip r:embed="rId4"/>
          <a:stretch>
            <a:fillRect/>
          </a:stretch>
        </p:blipFill>
        <p:spPr>
          <a:xfrm>
            <a:off x="2200641" y="4956308"/>
            <a:ext cx="6561221" cy="1599298"/>
          </a:xfrm>
          <a:prstGeom prst="rect">
            <a:avLst/>
          </a:prstGeom>
        </p:spPr>
      </p:pic>
    </p:spTree>
    <p:extLst>
      <p:ext uri="{BB962C8B-B14F-4D97-AF65-F5344CB8AC3E}">
        <p14:creationId xmlns:p14="http://schemas.microsoft.com/office/powerpoint/2010/main" val="4199002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dirty="0" smtClean="0">
                <a:solidFill>
                  <a:schemeClr val="bg1"/>
                </a:solidFill>
              </a:rPr>
              <a:t>Introduction 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4" name="Google Shape;24;p1"/>
          <p:cNvSpPr txBox="1"/>
          <p:nvPr/>
        </p:nvSpPr>
        <p:spPr>
          <a:xfrm>
            <a:off x="4855335" y="5147742"/>
            <a:ext cx="2481280" cy="460133"/>
          </a:xfrm>
          <a:prstGeom prst="rect">
            <a:avLst/>
          </a:prstGeom>
          <a:noFill/>
          <a:ln w="9525" cap="flat" cmpd="sng">
            <a:solidFill>
              <a:srgbClr val="FF6F0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50"/>
              </a:buClr>
              <a:buSzPts val="2000"/>
              <a:buFont typeface="Times New Roman"/>
              <a:buNone/>
            </a:pPr>
            <a:r>
              <a:rPr lang="en-US" sz="2000" b="1" i="0" u="none" strike="noStrike" cap="none" dirty="0" smtClean="0">
                <a:solidFill>
                  <a:srgbClr val="000050"/>
                </a:solidFill>
                <a:latin typeface="Times New Roman"/>
                <a:ea typeface="Times New Roman"/>
                <a:cs typeface="Times New Roman"/>
                <a:sym typeface="Times New Roman"/>
              </a:rPr>
              <a:t>Ms. Shital H. </a:t>
            </a:r>
            <a:r>
              <a:rPr lang="en-US" sz="2000" b="1" dirty="0" err="1" smtClean="0">
                <a:solidFill>
                  <a:srgbClr val="000050"/>
                </a:solidFill>
                <a:latin typeface="Times New Roman"/>
                <a:ea typeface="Times New Roman"/>
                <a:cs typeface="Times New Roman"/>
                <a:sym typeface="Times New Roman"/>
              </a:rPr>
              <a:t>D</a:t>
            </a:r>
            <a:r>
              <a:rPr lang="en-US" sz="2000" b="1" i="0" u="none" strike="noStrike" cap="none" dirty="0" err="1" smtClean="0">
                <a:solidFill>
                  <a:srgbClr val="000050"/>
                </a:solidFill>
                <a:latin typeface="Times New Roman"/>
                <a:ea typeface="Times New Roman"/>
                <a:cs typeface="Times New Roman"/>
                <a:sym typeface="Times New Roman"/>
              </a:rPr>
              <a:t>inde</a:t>
            </a:r>
            <a:endParaRPr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dirty="0" smtClean="0">
                <a:solidFill>
                  <a:srgbClr val="000050"/>
                </a:solidFill>
                <a:latin typeface="Times New Roman"/>
                <a:ea typeface="Times New Roman"/>
                <a:cs typeface="Times New Roman"/>
                <a:sym typeface="Times New Roman"/>
              </a:rPr>
              <a:t>Dictionary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753" y="3024171"/>
            <a:ext cx="1801714" cy="1870045"/>
          </a:xfrm>
          <a:prstGeom prst="rect">
            <a:avLst/>
          </a:prstGeom>
        </p:spPr>
      </p:pic>
    </p:spTree>
    <p:extLst>
      <p:ext uri="{BB962C8B-B14F-4D97-AF65-F5344CB8AC3E}">
        <p14:creationId xmlns:p14="http://schemas.microsoft.com/office/powerpoint/2010/main" val="3701886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9008</TotalTime>
  <Words>757</Words>
  <Application>Microsoft Office PowerPoint</Application>
  <PresentationFormat>Widescreen</PresentationFormat>
  <Paragraphs>105</Paragraphs>
  <Slides>30</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Bodoni MT Black</vt:lpstr>
      <vt:lpstr>Bookman Old Style</vt:lpstr>
      <vt:lpstr>Calibri</vt:lpstr>
      <vt:lpstr>Georgia</vt:lpstr>
      <vt:lpstr>Noto Sans Symbols</vt:lpstr>
      <vt:lpstr>Segoe UI</vt:lpstr>
      <vt:lpstr>Segoe UI Light</vt:lpstr>
      <vt:lpstr>Times New Roman</vt:lpstr>
      <vt:lpstr>Office Theme</vt:lpstr>
      <vt:lpstr>PowerPoint Presentation</vt:lpstr>
      <vt:lpstr>Tuple</vt:lpstr>
      <vt:lpstr>PowerPoint Presentation</vt:lpstr>
      <vt:lpstr>Tuple Indexes </vt:lpstr>
      <vt:lpstr>PowerPoint Presentation</vt:lpstr>
      <vt:lpstr>Range of Index </vt:lpstr>
      <vt:lpstr>Check for item  </vt:lpstr>
      <vt:lpstr>Tuple Methods</vt:lpstr>
      <vt:lpstr>PowerPoint Presentation</vt:lpstr>
      <vt:lpstr>Dictionary </vt:lpstr>
      <vt:lpstr>Accessing Dictionary items </vt:lpstr>
      <vt:lpstr>Accessing Dictionary items </vt:lpstr>
      <vt:lpstr>Add/Remove Items</vt:lpstr>
      <vt:lpstr>Add/Remove Items</vt:lpstr>
      <vt:lpstr>PowerPoint Presentation</vt:lpstr>
      <vt:lpstr>PowerPoint Presentation</vt:lpstr>
      <vt:lpstr>Set</vt:lpstr>
      <vt:lpstr>Add items to set </vt:lpstr>
      <vt:lpstr>Remove items from set</vt:lpstr>
      <vt:lpstr>Remove items from set</vt:lpstr>
      <vt:lpstr>Set Methods</vt:lpstr>
      <vt:lpstr>Set Methods</vt:lpstr>
      <vt:lpstr>Set Methods</vt:lpstr>
      <vt:lpstr>Set Methods</vt:lpstr>
      <vt:lpstr>Set Methods</vt:lpstr>
      <vt:lpstr>Set Methods</vt:lpstr>
      <vt:lpstr>Set Methods</vt:lpstr>
      <vt:lpstr>PowerPoint Presentation</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Mahesh Shinde</dc:creator>
  <cp:lastModifiedBy>SVL Automations</cp:lastModifiedBy>
  <cp:revision>220</cp:revision>
  <dcterms:created xsi:type="dcterms:W3CDTF">2020-08-21T05:54:30Z</dcterms:created>
  <dcterms:modified xsi:type="dcterms:W3CDTF">2024-03-16T17:36:44Z</dcterms:modified>
</cp:coreProperties>
</file>