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4"/>
  </p:notesMasterIdLst>
  <p:handoutMasterIdLst>
    <p:handoutMasterId r:id="rId25"/>
  </p:handoutMasterIdLst>
  <p:sldIdLst>
    <p:sldId id="256" r:id="rId2"/>
    <p:sldId id="258"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6" r:id="rId21"/>
    <p:sldId id="294" r:id="rId22"/>
    <p:sldId id="295"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TVnpF5u/L8Ok2C5+gKOsdXFXi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1CD6CD-9DDC-47EC-87B2-A702A7579EEF}" type="datetimeFigureOut">
              <a:rPr lang="en-US" smtClean="0"/>
              <a:t>3/17/2024</a:t>
            </a:fld>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6CC49D-FB41-4841-9139-E30782E402B1}" type="slidenum">
              <a:rPr lang="en-US" smtClean="0"/>
              <a:t>‹#›</a:t>
            </a:fld>
            <a:endParaRPr lang="en-US"/>
          </a:p>
        </p:txBody>
      </p:sp>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901944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26377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 name="Google Shape;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095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9985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2281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7"/>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002060"/>
              </a:buClr>
              <a:buSzPts val="3600"/>
              <a:buFont typeface="Times New Roman"/>
              <a:buNone/>
              <a:defRPr sz="3600" b="1" i="0" u="none" strike="noStrike" cap="none">
                <a:solidFill>
                  <a:srgbClr val="002060"/>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7"/>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2060"/>
              </a:buClr>
              <a:buSzPts val="3200"/>
              <a:buFont typeface="Arial"/>
              <a:buNone/>
              <a:defRPr sz="3200" b="1" i="0" u="none" strike="noStrike" cap="none">
                <a:solidFill>
                  <a:srgbClr val="002060"/>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6" name="Google Shape;16;p7"/>
          <p:cNvSpPr txBox="1">
            <a:spLocks noGrp="1"/>
          </p:cNvSpPr>
          <p:nvPr>
            <p:ph type="dt" idx="10"/>
          </p:nvPr>
        </p:nvSpPr>
        <p:spPr>
          <a:xfrm>
            <a:off x="228600" y="6447790"/>
            <a:ext cx="1709569"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1" i="1"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7" name="Google Shape;17;p7"/>
          <p:cNvSpPr txBox="1">
            <a:spLocks noGrp="1"/>
          </p:cNvSpPr>
          <p:nvPr>
            <p:ph type="sldNum" idx="12"/>
          </p:nvPr>
        </p:nvSpPr>
        <p:spPr>
          <a:xfrm>
            <a:off x="10253830" y="6503776"/>
            <a:ext cx="168715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1" i="0" u="none" strike="noStrike" cap="none">
                <a:solidFill>
                  <a:schemeClr val="lt1"/>
                </a:solidFill>
                <a:latin typeface="Times New Roman"/>
                <a:ea typeface="Times New Roman"/>
                <a:cs typeface="Times New Roman"/>
                <a:sym typeface="Times New Roman"/>
              </a:defRPr>
            </a:lvl1pPr>
            <a:lvl2pPr marL="0" lvl="1" indent="0" algn="r">
              <a:spcBef>
                <a:spcPts val="0"/>
              </a:spcBef>
              <a:buNone/>
              <a:defRPr sz="1000" b="1" i="0" u="none" strike="noStrike" cap="none">
                <a:solidFill>
                  <a:schemeClr val="lt1"/>
                </a:solidFill>
                <a:latin typeface="Times New Roman"/>
                <a:ea typeface="Times New Roman"/>
                <a:cs typeface="Times New Roman"/>
                <a:sym typeface="Times New Roman"/>
              </a:defRPr>
            </a:lvl2pPr>
            <a:lvl3pPr marL="0" lvl="2" indent="0" algn="r">
              <a:spcBef>
                <a:spcPts val="0"/>
              </a:spcBef>
              <a:buNone/>
              <a:defRPr sz="1000" b="1" i="0" u="none" strike="noStrike" cap="none">
                <a:solidFill>
                  <a:schemeClr val="lt1"/>
                </a:solidFill>
                <a:latin typeface="Times New Roman"/>
                <a:ea typeface="Times New Roman"/>
                <a:cs typeface="Times New Roman"/>
                <a:sym typeface="Times New Roman"/>
              </a:defRPr>
            </a:lvl3pPr>
            <a:lvl4pPr marL="0" lvl="3" indent="0" algn="r">
              <a:spcBef>
                <a:spcPts val="0"/>
              </a:spcBef>
              <a:buNone/>
              <a:defRPr sz="1000" b="1" i="0" u="none" strike="noStrike" cap="none">
                <a:solidFill>
                  <a:schemeClr val="lt1"/>
                </a:solidFill>
                <a:latin typeface="Times New Roman"/>
                <a:ea typeface="Times New Roman"/>
                <a:cs typeface="Times New Roman"/>
                <a:sym typeface="Times New Roman"/>
              </a:defRPr>
            </a:lvl4pPr>
            <a:lvl5pPr marL="0" lvl="4" indent="0" algn="r">
              <a:spcBef>
                <a:spcPts val="0"/>
              </a:spcBef>
              <a:buNone/>
              <a:defRPr sz="1000" b="1" i="0" u="none" strike="noStrike" cap="none">
                <a:solidFill>
                  <a:schemeClr val="lt1"/>
                </a:solidFill>
                <a:latin typeface="Times New Roman"/>
                <a:ea typeface="Times New Roman"/>
                <a:cs typeface="Times New Roman"/>
                <a:sym typeface="Times New Roman"/>
              </a:defRPr>
            </a:lvl5pPr>
            <a:lvl6pPr marL="0" lvl="5" indent="0" algn="r">
              <a:spcBef>
                <a:spcPts val="0"/>
              </a:spcBef>
              <a:buNone/>
              <a:defRPr sz="1000" b="1" i="0" u="none" strike="noStrike" cap="none">
                <a:solidFill>
                  <a:schemeClr val="lt1"/>
                </a:solidFill>
                <a:latin typeface="Times New Roman"/>
                <a:ea typeface="Times New Roman"/>
                <a:cs typeface="Times New Roman"/>
                <a:sym typeface="Times New Roman"/>
              </a:defRPr>
            </a:lvl6pPr>
            <a:lvl7pPr marL="0" lvl="6" indent="0" algn="r">
              <a:spcBef>
                <a:spcPts val="0"/>
              </a:spcBef>
              <a:buNone/>
              <a:defRPr sz="1000" b="1" i="0" u="none" strike="noStrike" cap="none">
                <a:solidFill>
                  <a:schemeClr val="lt1"/>
                </a:solidFill>
                <a:latin typeface="Times New Roman"/>
                <a:ea typeface="Times New Roman"/>
                <a:cs typeface="Times New Roman"/>
                <a:sym typeface="Times New Roman"/>
              </a:defRPr>
            </a:lvl7pPr>
            <a:lvl8pPr marL="0" lvl="7" indent="0" algn="r">
              <a:spcBef>
                <a:spcPts val="0"/>
              </a:spcBef>
              <a:buNone/>
              <a:defRPr sz="1000" b="1" i="0" u="none" strike="noStrike" cap="none">
                <a:solidFill>
                  <a:schemeClr val="lt1"/>
                </a:solidFill>
                <a:latin typeface="Times New Roman"/>
                <a:ea typeface="Times New Roman"/>
                <a:cs typeface="Times New Roman"/>
                <a:sym typeface="Times New Roman"/>
              </a:defRPr>
            </a:lvl8pPr>
            <a:lvl9pPr marL="0" lvl="8" indent="0" algn="r">
              <a:spcBef>
                <a:spcPts val="0"/>
              </a:spcBef>
              <a:buNone/>
              <a:defRPr sz="1000" b="1" i="0" u="none" strike="noStrike" cap="none">
                <a:solidFill>
                  <a:schemeClr val="lt1"/>
                </a:solidFill>
                <a:latin typeface="Times New Roman"/>
                <a:ea typeface="Times New Roman"/>
                <a:cs typeface="Times New Roman"/>
                <a:sym typeface="Times New Roman"/>
              </a:defRPr>
            </a:lvl9pPr>
          </a:lstStyle>
          <a:p>
            <a:fld id="{D72163EE-E9DB-4233-A6CF-7611D36CEA40}"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Line Title and  Non-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0875" y="186920"/>
            <a:ext cx="11151917" cy="782778"/>
          </a:xfrm>
          <a:prstGeom prst="rect">
            <a:avLst/>
          </a:prstGeom>
        </p:spPr>
        <p:txBody>
          <a:bodyPr/>
          <a:lstStyle>
            <a:lvl1pPr>
              <a:defRPr sz="2800"/>
            </a:lvl1pPr>
          </a:lstStyle>
          <a:p>
            <a:r>
              <a:rPr lang="en-US" dirty="0"/>
              <a:t>Title Line One</a:t>
            </a:r>
            <a:br>
              <a:rPr lang="en-US" dirty="0"/>
            </a:br>
            <a:r>
              <a:rPr lang="en-US" dirty="0"/>
              <a:t>Title Line Two</a:t>
            </a:r>
          </a:p>
        </p:txBody>
      </p:sp>
      <p:sp>
        <p:nvSpPr>
          <p:cNvPr id="5" name="Text Placeholder 4"/>
          <p:cNvSpPr>
            <a:spLocks noGrp="1"/>
          </p:cNvSpPr>
          <p:nvPr>
            <p:ph type="body" sz="quarter" idx="10" hasCustomPrompt="1"/>
          </p:nvPr>
        </p:nvSpPr>
        <p:spPr>
          <a:xfrm>
            <a:off x="410874" y="1451223"/>
            <a:ext cx="11378959" cy="868315"/>
          </a:xfrm>
          <a:prstGeom prst="rect">
            <a:avLst/>
          </a:prstGeom>
        </p:spPr>
        <p:txBody>
          <a:bodyPr/>
          <a:lstStyle>
            <a:lvl1pPr marL="0" indent="0">
              <a:spcBef>
                <a:spcPts val="0"/>
              </a:spcBef>
              <a:spcAft>
                <a:spcPts val="675"/>
              </a:spcAft>
              <a:buNone/>
              <a:defRPr sz="3200" spc="-100" baseline="0">
                <a:latin typeface="Segoe UI Light"/>
                <a:cs typeface="Segoe UI Light"/>
              </a:defRPr>
            </a:lvl1pPr>
            <a:lvl2pPr marL="0" indent="0">
              <a:spcBef>
                <a:spcPts val="0"/>
              </a:spcBef>
              <a:spcAft>
                <a:spcPts val="300"/>
              </a:spcAft>
              <a:buNone/>
              <a:defRPr sz="2400" spc="-50" baseline="0">
                <a:latin typeface="Segoe UI Light"/>
                <a:cs typeface="Segoe UI Light"/>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a:t>Click to edit Master text styles 32pt</a:t>
            </a:r>
          </a:p>
          <a:p>
            <a:pPr lvl="1"/>
            <a:r>
              <a:rPr lang="en-US" dirty="0"/>
              <a:t>Second level 24pt</a:t>
            </a:r>
          </a:p>
        </p:txBody>
      </p:sp>
    </p:spTree>
    <p:extLst>
      <p:ext uri="{BB962C8B-B14F-4D97-AF65-F5344CB8AC3E}">
        <p14:creationId xmlns:p14="http://schemas.microsoft.com/office/powerpoint/2010/main" val="4183292215"/>
      </p:ext>
    </p:extLst>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6"/>
          <p:cNvSpPr/>
          <p:nvPr/>
        </p:nvSpPr>
        <p:spPr>
          <a:xfrm>
            <a:off x="0" y="6531427"/>
            <a:ext cx="12192000" cy="279918"/>
          </a:xfrm>
          <a:prstGeom prst="roundRect">
            <a:avLst>
              <a:gd name="adj" fmla="val 0"/>
            </a:avLst>
          </a:prstGeom>
          <a:solidFill>
            <a:srgbClr val="EF7F1B"/>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dirty="0">
                <a:solidFill>
                  <a:schemeClr val="lt1"/>
                </a:solidFill>
                <a:latin typeface="Georgia"/>
                <a:ea typeface="Georgia"/>
                <a:cs typeface="Georgia"/>
                <a:sym typeface="Georgia"/>
              </a:rPr>
              <a:t>		</a:t>
            </a:r>
            <a:r>
              <a:rPr lang="en-IN" sz="1200" b="0" i="0" u="none" strike="noStrike" cap="none" dirty="0" smtClean="0">
                <a:solidFill>
                  <a:schemeClr val="lt1"/>
                </a:solidFill>
                <a:latin typeface="Georgia"/>
                <a:ea typeface="Georgia"/>
                <a:cs typeface="Georgia"/>
                <a:sym typeface="Georgia"/>
              </a:rPr>
              <a:t>		| </a:t>
            </a:r>
            <a:r>
              <a:rPr lang="en-IN" sz="1200" b="0" i="0" u="none" strike="noStrike" cap="none" dirty="0">
                <a:solidFill>
                  <a:schemeClr val="lt1"/>
                </a:solidFill>
                <a:latin typeface="Georgia"/>
                <a:ea typeface="Georgia"/>
                <a:cs typeface="Georgia"/>
                <a:sym typeface="Georgia"/>
              </a:rPr>
              <a:t>	</a:t>
            </a:r>
            <a:r>
              <a:rPr lang="en-IN" sz="1200" b="0" i="0" u="none" strike="noStrike" cap="none" dirty="0" smtClean="0">
                <a:solidFill>
                  <a:schemeClr val="lt1"/>
                </a:solidFill>
                <a:latin typeface="Georgia"/>
                <a:ea typeface="Georgia"/>
                <a:cs typeface="Georgia"/>
                <a:sym typeface="Georgia"/>
              </a:rPr>
              <a:t>Course</a:t>
            </a:r>
            <a:r>
              <a:rPr lang="en-IN" sz="1200" b="0" i="0" u="none" strike="noStrike" cap="none" dirty="0">
                <a:solidFill>
                  <a:schemeClr val="lt1"/>
                </a:solidFill>
                <a:latin typeface="Georgia"/>
                <a:ea typeface="Georgia"/>
                <a:cs typeface="Georgia"/>
                <a:sym typeface="Georgia"/>
              </a:rPr>
              <a:t>: </a:t>
            </a:r>
            <a:r>
              <a:rPr lang="en-IN" sz="1200" b="0" i="0" u="none" strike="noStrike" cap="none" dirty="0" smtClean="0">
                <a:solidFill>
                  <a:schemeClr val="lt1"/>
                </a:solidFill>
                <a:latin typeface="Georgia"/>
                <a:ea typeface="Georgia"/>
                <a:cs typeface="Georgia"/>
                <a:sym typeface="Georgia"/>
              </a:rPr>
              <a:t>Introduction</a:t>
            </a:r>
            <a:r>
              <a:rPr lang="en-IN" sz="1200" b="0" i="0" u="none" strike="noStrike" cap="none" baseline="0" dirty="0" smtClean="0">
                <a:solidFill>
                  <a:schemeClr val="lt1"/>
                </a:solidFill>
                <a:latin typeface="Georgia"/>
                <a:ea typeface="Georgia"/>
                <a:cs typeface="Georgia"/>
                <a:sym typeface="Georgia"/>
              </a:rPr>
              <a:t> to Python Programming</a:t>
            </a:r>
            <a:r>
              <a:rPr lang="en-IN" sz="1200" b="0" i="0" u="none" strike="noStrike" cap="none" dirty="0">
                <a:solidFill>
                  <a:schemeClr val="lt1"/>
                </a:solidFill>
                <a:latin typeface="Georgia"/>
                <a:ea typeface="Georgia"/>
                <a:cs typeface="Georgia"/>
                <a:sym typeface="Georgia"/>
              </a:rPr>
              <a:t>	|  </a:t>
            </a:r>
            <a:endParaRPr dirty="0"/>
          </a:p>
        </p:txBody>
      </p:sp>
      <p:sp>
        <p:nvSpPr>
          <p:cNvPr id="12" name="Google Shape;12;p6"/>
          <p:cNvSpPr txBox="1">
            <a:spLocks noGrp="1"/>
          </p:cNvSpPr>
          <p:nvPr>
            <p:ph type="sldNum" idx="12"/>
          </p:nvPr>
        </p:nvSpPr>
        <p:spPr>
          <a:xfrm>
            <a:off x="10991461" y="6606075"/>
            <a:ext cx="979715" cy="27991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1" i="0" u="none" strike="noStrike" cap="none">
                <a:solidFill>
                  <a:schemeClr val="lt1"/>
                </a:solidFill>
                <a:latin typeface="Times New Roman"/>
                <a:ea typeface="Times New Roman"/>
                <a:cs typeface="Times New Roman"/>
                <a:sym typeface="Times New Roman"/>
              </a:defRPr>
            </a:lvl1pPr>
            <a:lvl2pPr marL="0" marR="0" lvl="1" indent="0" algn="r" rtl="0">
              <a:spcBef>
                <a:spcPts val="0"/>
              </a:spcBef>
              <a:buNone/>
              <a:defRPr sz="1000" b="1" i="0" u="none" strike="noStrike" cap="none">
                <a:solidFill>
                  <a:schemeClr val="lt1"/>
                </a:solidFill>
                <a:latin typeface="Times New Roman"/>
                <a:ea typeface="Times New Roman"/>
                <a:cs typeface="Times New Roman"/>
                <a:sym typeface="Times New Roman"/>
              </a:defRPr>
            </a:lvl2pPr>
            <a:lvl3pPr marL="0" marR="0" lvl="2" indent="0" algn="r" rtl="0">
              <a:spcBef>
                <a:spcPts val="0"/>
              </a:spcBef>
              <a:buNone/>
              <a:defRPr sz="1000" b="1" i="0" u="none" strike="noStrike" cap="none">
                <a:solidFill>
                  <a:schemeClr val="lt1"/>
                </a:solidFill>
                <a:latin typeface="Times New Roman"/>
                <a:ea typeface="Times New Roman"/>
                <a:cs typeface="Times New Roman"/>
                <a:sym typeface="Times New Roman"/>
              </a:defRPr>
            </a:lvl3pPr>
            <a:lvl4pPr marL="0" marR="0" lvl="3" indent="0" algn="r" rtl="0">
              <a:spcBef>
                <a:spcPts val="0"/>
              </a:spcBef>
              <a:buNone/>
              <a:defRPr sz="1000" b="1" i="0" u="none" strike="noStrike" cap="none">
                <a:solidFill>
                  <a:schemeClr val="lt1"/>
                </a:solidFill>
                <a:latin typeface="Times New Roman"/>
                <a:ea typeface="Times New Roman"/>
                <a:cs typeface="Times New Roman"/>
                <a:sym typeface="Times New Roman"/>
              </a:defRPr>
            </a:lvl4pPr>
            <a:lvl5pPr marL="0" marR="0" lvl="4" indent="0" algn="r" rtl="0">
              <a:spcBef>
                <a:spcPts val="0"/>
              </a:spcBef>
              <a:buNone/>
              <a:defRPr sz="1000" b="1" i="0" u="none" strike="noStrike" cap="none">
                <a:solidFill>
                  <a:schemeClr val="lt1"/>
                </a:solidFill>
                <a:latin typeface="Times New Roman"/>
                <a:ea typeface="Times New Roman"/>
                <a:cs typeface="Times New Roman"/>
                <a:sym typeface="Times New Roman"/>
              </a:defRPr>
            </a:lvl5pPr>
            <a:lvl6pPr marL="0" marR="0" lvl="5" indent="0" algn="r" rtl="0">
              <a:spcBef>
                <a:spcPts val="0"/>
              </a:spcBef>
              <a:buNone/>
              <a:defRPr sz="1000" b="1" i="0" u="none" strike="noStrike" cap="none">
                <a:solidFill>
                  <a:schemeClr val="lt1"/>
                </a:solidFill>
                <a:latin typeface="Times New Roman"/>
                <a:ea typeface="Times New Roman"/>
                <a:cs typeface="Times New Roman"/>
                <a:sym typeface="Times New Roman"/>
              </a:defRPr>
            </a:lvl6pPr>
            <a:lvl7pPr marL="0" marR="0" lvl="6" indent="0" algn="r" rtl="0">
              <a:spcBef>
                <a:spcPts val="0"/>
              </a:spcBef>
              <a:buNone/>
              <a:defRPr sz="1000" b="1" i="0" u="none" strike="noStrike" cap="none">
                <a:solidFill>
                  <a:schemeClr val="lt1"/>
                </a:solidFill>
                <a:latin typeface="Times New Roman"/>
                <a:ea typeface="Times New Roman"/>
                <a:cs typeface="Times New Roman"/>
                <a:sym typeface="Times New Roman"/>
              </a:defRPr>
            </a:lvl7pPr>
            <a:lvl8pPr marL="0" marR="0" lvl="7" indent="0" algn="r" rtl="0">
              <a:spcBef>
                <a:spcPts val="0"/>
              </a:spcBef>
              <a:buNone/>
              <a:defRPr sz="1000" b="1" i="0" u="none" strike="noStrike" cap="none">
                <a:solidFill>
                  <a:schemeClr val="lt1"/>
                </a:solidFill>
                <a:latin typeface="Times New Roman"/>
                <a:ea typeface="Times New Roman"/>
                <a:cs typeface="Times New Roman"/>
                <a:sym typeface="Times New Roman"/>
              </a:defRPr>
            </a:lvl8pPr>
            <a:lvl9pPr marL="0" marR="0" lvl="8" indent="0" algn="r" rtl="0">
              <a:spcBef>
                <a:spcPts val="0"/>
              </a:spcBef>
              <a:buNone/>
              <a:defRPr sz="1000" b="1" i="0" u="none" strike="noStrike" cap="none">
                <a:solidFill>
                  <a:schemeClr val="lt1"/>
                </a:solidFill>
                <a:latin typeface="Times New Roman"/>
                <a:ea typeface="Times New Roman"/>
                <a:cs typeface="Times New Roman"/>
                <a:sym typeface="Times New Roman"/>
              </a:defRPr>
            </a:lvl9pPr>
          </a:lstStyle>
          <a:p>
            <a:r>
              <a:rPr lang="en-IN" dirty="0" err="1" smtClean="0"/>
              <a:t>SlideNo</a:t>
            </a:r>
            <a:r>
              <a:rPr lang="en-IN" dirty="0" smtClean="0"/>
              <a:t>.</a:t>
            </a:r>
            <a:fld id="{7367ABE8-0774-43C0-A272-134A001C0C0D}" type="slidenum">
              <a:rPr lang="en-IN" smtClean="0"/>
              <a:pPr/>
              <a:t>‹#›</a:t>
            </a:fld>
            <a:fld id="{00000000-1234-1234-1234-123412341234}" type="slidenum">
              <a:rPr lang="en-IN" smtClean="0"/>
              <a:pPr/>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210.212.172.190/moodle1819/mod/resource/view.php?id=12086"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rgbClr val="002060"/>
              </a:buClr>
              <a:buSzPts val="4000"/>
              <a:buFont typeface="Times New Roman"/>
              <a:buNone/>
            </a:pPr>
            <a:endParaRPr dirty="0"/>
          </a:p>
        </p:txBody>
      </p:sp>
      <p:sp>
        <p:nvSpPr>
          <p:cNvPr id="23" name="Google Shape;23;p1"/>
          <p:cNvSpPr txBox="1">
            <a:spLocks noGrp="1"/>
          </p:cNvSpPr>
          <p:nvPr>
            <p:ph type="body" idx="1"/>
          </p:nvPr>
        </p:nvSpPr>
        <p:spPr>
          <a:xfrm>
            <a:off x="149087" y="1262271"/>
            <a:ext cx="11798137" cy="815008"/>
          </a:xfrm>
          <a:prstGeom prst="rect">
            <a:avLst/>
          </a:prstGeom>
          <a:solidFill>
            <a:srgbClr val="000050"/>
          </a:solidFill>
          <a:ln>
            <a:noFill/>
          </a:ln>
        </p:spPr>
        <p:txBody>
          <a:bodyPr spcFirstLastPara="1" wrap="square" lIns="91425" tIns="45700" rIns="91425" bIns="45700" anchor="t" anchorCtr="0">
            <a:noAutofit/>
          </a:bodyPr>
          <a:lstStyle/>
          <a:p>
            <a:pPr marL="0" indent="0" algn="ctr">
              <a:spcBef>
                <a:spcPts val="0"/>
              </a:spcBef>
              <a:buClr>
                <a:schemeClr val="lt1"/>
              </a:buClr>
              <a:buSzPts val="4800"/>
            </a:pPr>
            <a:r>
              <a:rPr lang="en-US" sz="4400" dirty="0" smtClean="0">
                <a:solidFill>
                  <a:schemeClr val="bg1"/>
                </a:solidFill>
              </a:rPr>
              <a:t>Introduction to Python Programming</a:t>
            </a:r>
            <a:endParaRPr lang="en-US" sz="4400" dirty="0">
              <a:solidFill>
                <a:schemeClr val="bg1"/>
              </a:solidFill>
            </a:endParaRPr>
          </a:p>
          <a:p>
            <a:pPr marL="0" lvl="0" indent="0" algn="ctr" rtl="0">
              <a:lnSpc>
                <a:spcPct val="90000"/>
              </a:lnSpc>
              <a:spcBef>
                <a:spcPts val="0"/>
              </a:spcBef>
              <a:spcAft>
                <a:spcPts val="0"/>
              </a:spcAft>
              <a:buClr>
                <a:schemeClr val="lt1"/>
              </a:buClr>
              <a:buSzPts val="4800"/>
              <a:buNone/>
            </a:pPr>
            <a:endParaRPr dirty="0"/>
          </a:p>
        </p:txBody>
      </p:sp>
      <p:sp>
        <p:nvSpPr>
          <p:cNvPr id="24" name="Google Shape;24;p1"/>
          <p:cNvSpPr txBox="1"/>
          <p:nvPr/>
        </p:nvSpPr>
        <p:spPr>
          <a:xfrm>
            <a:off x="4855412" y="5163044"/>
            <a:ext cx="2385486" cy="486258"/>
          </a:xfrm>
          <a:prstGeom prst="rect">
            <a:avLst/>
          </a:prstGeom>
          <a:noFill/>
          <a:ln w="9525" cap="flat" cmpd="sng">
            <a:solidFill>
              <a:srgbClr val="FF6F0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50"/>
              </a:buClr>
              <a:buSzPts val="2000"/>
              <a:buFont typeface="Times New Roman"/>
              <a:buNone/>
            </a:pPr>
            <a:r>
              <a:rPr lang="en-US" sz="2000" b="1" i="0" u="none" strike="noStrike" cap="none" dirty="0" smtClean="0">
                <a:solidFill>
                  <a:srgbClr val="000050"/>
                </a:solidFill>
                <a:latin typeface="Times New Roman"/>
                <a:ea typeface="Times New Roman"/>
                <a:cs typeface="Times New Roman"/>
                <a:sym typeface="Times New Roman"/>
              </a:rPr>
              <a:t>Ms. Shital H. </a:t>
            </a:r>
            <a:r>
              <a:rPr lang="en-US" sz="2000" b="1" dirty="0" err="1" smtClean="0">
                <a:solidFill>
                  <a:srgbClr val="000050"/>
                </a:solidFill>
                <a:latin typeface="Times New Roman"/>
                <a:ea typeface="Times New Roman"/>
                <a:cs typeface="Times New Roman"/>
                <a:sym typeface="Times New Roman"/>
              </a:rPr>
              <a:t>D</a:t>
            </a:r>
            <a:r>
              <a:rPr lang="en-US" sz="2000" b="1" i="0" u="none" strike="noStrike" cap="none" dirty="0" err="1" smtClean="0">
                <a:solidFill>
                  <a:srgbClr val="000050"/>
                </a:solidFill>
                <a:latin typeface="Times New Roman"/>
                <a:ea typeface="Times New Roman"/>
                <a:cs typeface="Times New Roman"/>
                <a:sym typeface="Times New Roman"/>
              </a:rPr>
              <a:t>inde</a:t>
            </a:r>
            <a:endParaRPr dirty="0"/>
          </a:p>
        </p:txBody>
      </p:sp>
      <p:sp>
        <p:nvSpPr>
          <p:cNvPr id="25" name="Google Shape;25;p1"/>
          <p:cNvSpPr txBox="1"/>
          <p:nvPr/>
        </p:nvSpPr>
        <p:spPr>
          <a:xfrm>
            <a:off x="244775" y="2329351"/>
            <a:ext cx="11702400" cy="12921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50"/>
              </a:buClr>
              <a:buSzPts val="4000"/>
              <a:buFont typeface="Times New Roman"/>
              <a:buNone/>
            </a:pPr>
            <a:r>
              <a:rPr lang="en-IN" sz="4000" b="1" i="0" u="none" strike="noStrike" cap="none" smtClean="0">
                <a:solidFill>
                  <a:srgbClr val="000050"/>
                </a:solidFill>
                <a:latin typeface="Times New Roman"/>
                <a:ea typeface="Times New Roman"/>
                <a:cs typeface="Times New Roman"/>
                <a:sym typeface="Times New Roman"/>
              </a:rPr>
              <a:t>Functions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760" y="2900133"/>
            <a:ext cx="2098790" cy="217838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571500" indent="-342900" algn="just">
              <a:spcBef>
                <a:spcPts val="0"/>
              </a:spcBef>
              <a:buClr>
                <a:srgbClr val="FF0000"/>
              </a:buClr>
              <a:buSzPts val="1920"/>
              <a:buFont typeface="Noto Sans Symbols"/>
              <a:buChar char="❑"/>
            </a:pPr>
            <a:r>
              <a:rPr lang="en-US" dirty="0"/>
              <a:t>Arbitrary </a:t>
            </a:r>
            <a:r>
              <a:rPr lang="en-US" dirty="0" smtClean="0"/>
              <a:t>Arguments</a:t>
            </a:r>
            <a:endParaRPr lang="en-US" dirty="0"/>
          </a:p>
          <a:p>
            <a:pPr marL="1028700" lvl="1" indent="-342900" algn="just">
              <a:spcBef>
                <a:spcPts val="0"/>
              </a:spcBef>
              <a:buClr>
                <a:srgbClr val="FF0000"/>
              </a:buClr>
              <a:buSzPts val="1920"/>
              <a:buFont typeface="Noto Sans Symbols"/>
              <a:buChar char="❑"/>
            </a:pPr>
            <a:r>
              <a:rPr lang="en-US" dirty="0"/>
              <a:t>While creating a function, pass a * before the parameter name while defining the function. </a:t>
            </a:r>
            <a:endParaRPr lang="en-US" dirty="0" smtClean="0"/>
          </a:p>
          <a:p>
            <a:pPr marL="1028700" lvl="1" indent="-342900" algn="just">
              <a:spcBef>
                <a:spcPts val="0"/>
              </a:spcBef>
              <a:buClr>
                <a:srgbClr val="FF0000"/>
              </a:buClr>
              <a:buSzPts val="1920"/>
              <a:buFont typeface="Noto Sans Symbols"/>
              <a:buChar char="❑"/>
            </a:pPr>
            <a:r>
              <a:rPr lang="en-US" dirty="0" smtClean="0"/>
              <a:t>The </a:t>
            </a:r>
            <a:r>
              <a:rPr lang="en-US" dirty="0"/>
              <a:t>function accesses the arguments by processing them in the form of </a:t>
            </a:r>
            <a:r>
              <a:rPr lang="en-US" dirty="0" smtClean="0"/>
              <a:t>tuple</a:t>
            </a:r>
          </a:p>
          <a:p>
            <a:pPr marL="1028700" lvl="1" indent="-342900" algn="just">
              <a:spcBef>
                <a:spcPts val="0"/>
              </a:spcBef>
              <a:buClr>
                <a:srgbClr val="FF0000"/>
              </a:buClr>
              <a:buSzPts val="1920"/>
              <a:buFont typeface="Noto Sans Symbols"/>
              <a:buChar char="❑"/>
            </a:pPr>
            <a:endParaRPr lang="en-US" dirty="0"/>
          </a:p>
          <a:p>
            <a:pPr marL="685800" lvl="1" indent="0" algn="just">
              <a:spcBef>
                <a:spcPts val="0"/>
              </a:spcBef>
              <a:buClr>
                <a:srgbClr val="FF0000"/>
              </a:buClr>
              <a:buSzPts val="1920"/>
              <a:buNone/>
            </a:pPr>
            <a:endParaRPr lang="en-US" sz="2800" dirty="0" smtClean="0">
              <a:solidFill>
                <a:schemeClr val="accent2">
                  <a:lumMod val="75000"/>
                </a:schemeClr>
              </a:solidFill>
            </a:endParaRPr>
          </a:p>
          <a:p>
            <a:pPr marL="685800" lvl="1" indent="0" algn="just">
              <a:spcBef>
                <a:spcPts val="0"/>
              </a:spcBef>
              <a:buClr>
                <a:srgbClr val="FF0000"/>
              </a:buClr>
              <a:buSzPts val="1920"/>
              <a:buNone/>
            </a:pPr>
            <a:r>
              <a:rPr lang="en-US" sz="2800" dirty="0" err="1" smtClean="0">
                <a:solidFill>
                  <a:schemeClr val="accent2">
                    <a:lumMod val="75000"/>
                  </a:schemeClr>
                </a:solidFill>
              </a:rPr>
              <a:t>def</a:t>
            </a:r>
            <a:r>
              <a:rPr lang="en-US" sz="2800" dirty="0" smtClean="0">
                <a:solidFill>
                  <a:schemeClr val="accent2">
                    <a:lumMod val="75000"/>
                  </a:schemeClr>
                </a:solidFill>
              </a:rPr>
              <a:t> </a:t>
            </a:r>
            <a:r>
              <a:rPr lang="en-US" sz="2800" dirty="0">
                <a:solidFill>
                  <a:schemeClr val="accent2">
                    <a:lumMod val="75000"/>
                  </a:schemeClr>
                </a:solidFill>
              </a:rPr>
              <a:t>name(*name):</a:t>
            </a:r>
          </a:p>
          <a:p>
            <a:pPr marL="685800" lvl="1" indent="0" algn="just">
              <a:spcBef>
                <a:spcPts val="0"/>
              </a:spcBef>
              <a:buClr>
                <a:srgbClr val="FF0000"/>
              </a:buClr>
              <a:buSzPts val="1920"/>
              <a:buNone/>
            </a:pPr>
            <a:r>
              <a:rPr lang="en-US" sz="2800" dirty="0" smtClean="0">
                <a:solidFill>
                  <a:schemeClr val="accent2">
                    <a:lumMod val="75000"/>
                  </a:schemeClr>
                </a:solidFill>
              </a:rPr>
              <a:t>	    </a:t>
            </a:r>
            <a:r>
              <a:rPr lang="en-US" sz="2800" dirty="0">
                <a:solidFill>
                  <a:schemeClr val="accent2">
                    <a:lumMod val="75000"/>
                  </a:schemeClr>
                </a:solidFill>
              </a:rPr>
              <a:t>print("Hello,", name[0], name[1], name[2])</a:t>
            </a:r>
          </a:p>
          <a:p>
            <a:pPr marL="685800" lvl="1" indent="0" algn="just">
              <a:spcBef>
                <a:spcPts val="0"/>
              </a:spcBef>
              <a:buClr>
                <a:srgbClr val="FF0000"/>
              </a:buClr>
              <a:buSzPts val="1920"/>
              <a:buNone/>
            </a:pPr>
            <a:endParaRPr lang="en-US" sz="2800" dirty="0">
              <a:solidFill>
                <a:schemeClr val="accent2">
                  <a:lumMod val="75000"/>
                </a:schemeClr>
              </a:solidFill>
            </a:endParaRPr>
          </a:p>
          <a:p>
            <a:pPr marL="685800" lvl="1" indent="0" algn="just">
              <a:spcBef>
                <a:spcPts val="0"/>
              </a:spcBef>
              <a:buClr>
                <a:srgbClr val="FF0000"/>
              </a:buClr>
              <a:buSzPts val="1920"/>
              <a:buNone/>
            </a:pPr>
            <a:r>
              <a:rPr lang="en-US" sz="2800" dirty="0">
                <a:solidFill>
                  <a:schemeClr val="accent2">
                    <a:lumMod val="75000"/>
                  </a:schemeClr>
                </a:solidFill>
              </a:rPr>
              <a:t>name("James", "Buchanan", "Barnes")</a:t>
            </a:r>
          </a:p>
        </p:txBody>
      </p:sp>
    </p:spTree>
    <p:extLst>
      <p:ext uri="{BB962C8B-B14F-4D97-AF65-F5344CB8AC3E}">
        <p14:creationId xmlns:p14="http://schemas.microsoft.com/office/powerpoint/2010/main" val="59113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571500" indent="-342900" algn="just">
              <a:spcBef>
                <a:spcPts val="0"/>
              </a:spcBef>
              <a:buClr>
                <a:srgbClr val="FF0000"/>
              </a:buClr>
              <a:buSzPts val="1920"/>
              <a:buFont typeface="Noto Sans Symbols"/>
              <a:buChar char="❑"/>
            </a:pPr>
            <a:r>
              <a:rPr lang="en-US" dirty="0"/>
              <a:t>Keyword Arbitrary Arguments</a:t>
            </a:r>
          </a:p>
          <a:p>
            <a:pPr marL="1028700" lvl="1" indent="-342900" algn="just">
              <a:spcBef>
                <a:spcPts val="0"/>
              </a:spcBef>
              <a:buClr>
                <a:srgbClr val="FF0000"/>
              </a:buClr>
              <a:buSzPts val="1920"/>
              <a:buFont typeface="Noto Sans Symbols"/>
              <a:buChar char="❑"/>
            </a:pPr>
            <a:r>
              <a:rPr lang="en-US" dirty="0"/>
              <a:t>While creating a function, pass a * before the parameter name while defining the function</a:t>
            </a:r>
            <a:r>
              <a:rPr lang="en-US" dirty="0" smtClean="0"/>
              <a:t>.</a:t>
            </a:r>
          </a:p>
          <a:p>
            <a:pPr marL="1028700" lvl="1" indent="-342900" algn="just">
              <a:spcBef>
                <a:spcPts val="0"/>
              </a:spcBef>
              <a:buClr>
                <a:srgbClr val="FF0000"/>
              </a:buClr>
              <a:buSzPts val="1920"/>
              <a:buFont typeface="Noto Sans Symbols"/>
              <a:buChar char="❑"/>
            </a:pPr>
            <a:r>
              <a:rPr lang="en-US" dirty="0" smtClean="0"/>
              <a:t> </a:t>
            </a:r>
            <a:r>
              <a:rPr lang="en-US" dirty="0"/>
              <a:t>The function </a:t>
            </a:r>
            <a:r>
              <a:rPr lang="en-US" dirty="0" smtClean="0"/>
              <a:t>accesses </a:t>
            </a:r>
            <a:r>
              <a:rPr lang="en-US" dirty="0"/>
              <a:t>the arguments by processing them in the form of dictionary</a:t>
            </a:r>
            <a:r>
              <a:rPr lang="en-US" dirty="0" smtClean="0"/>
              <a:t>.</a:t>
            </a:r>
          </a:p>
          <a:p>
            <a:pPr marL="1028700" lvl="1" indent="-342900" algn="just">
              <a:spcBef>
                <a:spcPts val="0"/>
              </a:spcBef>
              <a:buClr>
                <a:srgbClr val="FF0000"/>
              </a:buClr>
              <a:buSzPts val="1920"/>
              <a:buFont typeface="Noto Sans Symbols"/>
              <a:buChar char="❑"/>
            </a:pPr>
            <a:endParaRPr lang="en-US" dirty="0"/>
          </a:p>
          <a:p>
            <a:pPr marL="685800" lvl="1" indent="0" algn="just">
              <a:spcBef>
                <a:spcPts val="0"/>
              </a:spcBef>
              <a:buClr>
                <a:srgbClr val="FF0000"/>
              </a:buClr>
              <a:buSzPts val="1920"/>
              <a:buNone/>
            </a:pPr>
            <a:endParaRPr lang="en-US" sz="2800" dirty="0" smtClean="0"/>
          </a:p>
          <a:p>
            <a:pPr marL="685800" lvl="1" indent="0" algn="just">
              <a:spcBef>
                <a:spcPts val="0"/>
              </a:spcBef>
              <a:buClr>
                <a:srgbClr val="FF0000"/>
              </a:buClr>
              <a:buSzPts val="1920"/>
              <a:buNone/>
            </a:pPr>
            <a:r>
              <a:rPr lang="en-US" sz="2800" dirty="0" err="1">
                <a:solidFill>
                  <a:schemeClr val="accent2">
                    <a:lumMod val="75000"/>
                  </a:schemeClr>
                </a:solidFill>
              </a:rPr>
              <a:t>def</a:t>
            </a:r>
            <a:r>
              <a:rPr lang="en-US" sz="2800" dirty="0">
                <a:solidFill>
                  <a:schemeClr val="accent2">
                    <a:lumMod val="75000"/>
                  </a:schemeClr>
                </a:solidFill>
              </a:rPr>
              <a:t> name(**name):</a:t>
            </a:r>
          </a:p>
          <a:p>
            <a:pPr marL="685800" lvl="1" indent="0" algn="just">
              <a:spcBef>
                <a:spcPts val="0"/>
              </a:spcBef>
              <a:buClr>
                <a:srgbClr val="FF0000"/>
              </a:buClr>
              <a:buSzPts val="1920"/>
              <a:buNone/>
            </a:pPr>
            <a:r>
              <a:rPr lang="en-US" sz="2800" dirty="0" smtClean="0">
                <a:solidFill>
                  <a:schemeClr val="accent2">
                    <a:lumMod val="75000"/>
                  </a:schemeClr>
                </a:solidFill>
              </a:rPr>
              <a:t>	    </a:t>
            </a:r>
            <a:r>
              <a:rPr lang="en-US" sz="2800" dirty="0">
                <a:solidFill>
                  <a:schemeClr val="accent2">
                    <a:lumMod val="75000"/>
                  </a:schemeClr>
                </a:solidFill>
              </a:rPr>
              <a:t>print("Hello,", name["</a:t>
            </a:r>
            <a:r>
              <a:rPr lang="en-US" sz="2800" dirty="0" err="1">
                <a:solidFill>
                  <a:schemeClr val="accent2">
                    <a:lumMod val="75000"/>
                  </a:schemeClr>
                </a:solidFill>
              </a:rPr>
              <a:t>fname</a:t>
            </a:r>
            <a:r>
              <a:rPr lang="en-US" sz="2800" dirty="0">
                <a:solidFill>
                  <a:schemeClr val="accent2">
                    <a:lumMod val="75000"/>
                  </a:schemeClr>
                </a:solidFill>
              </a:rPr>
              <a:t>"], name["</a:t>
            </a:r>
            <a:r>
              <a:rPr lang="en-US" sz="2800" dirty="0" err="1">
                <a:solidFill>
                  <a:schemeClr val="accent2">
                    <a:lumMod val="75000"/>
                  </a:schemeClr>
                </a:solidFill>
              </a:rPr>
              <a:t>mname</a:t>
            </a:r>
            <a:r>
              <a:rPr lang="en-US" sz="2800" dirty="0">
                <a:solidFill>
                  <a:schemeClr val="accent2">
                    <a:lumMod val="75000"/>
                  </a:schemeClr>
                </a:solidFill>
              </a:rPr>
              <a:t>"], name["</a:t>
            </a:r>
            <a:r>
              <a:rPr lang="en-US" sz="2800" dirty="0" err="1">
                <a:solidFill>
                  <a:schemeClr val="accent2">
                    <a:lumMod val="75000"/>
                  </a:schemeClr>
                </a:solidFill>
              </a:rPr>
              <a:t>lname</a:t>
            </a:r>
            <a:r>
              <a:rPr lang="en-US" sz="2800" dirty="0">
                <a:solidFill>
                  <a:schemeClr val="accent2">
                    <a:lumMod val="75000"/>
                  </a:schemeClr>
                </a:solidFill>
              </a:rPr>
              <a:t>"])</a:t>
            </a:r>
          </a:p>
          <a:p>
            <a:pPr marL="685800" lvl="1" indent="0" algn="just">
              <a:spcBef>
                <a:spcPts val="0"/>
              </a:spcBef>
              <a:buClr>
                <a:srgbClr val="FF0000"/>
              </a:buClr>
              <a:buSzPts val="1920"/>
              <a:buNone/>
            </a:pPr>
            <a:endParaRPr lang="en-US" sz="2800" dirty="0">
              <a:solidFill>
                <a:schemeClr val="accent2">
                  <a:lumMod val="75000"/>
                </a:schemeClr>
              </a:solidFill>
            </a:endParaRPr>
          </a:p>
          <a:p>
            <a:pPr marL="685800" lvl="1" indent="0" algn="just">
              <a:spcBef>
                <a:spcPts val="0"/>
              </a:spcBef>
              <a:buClr>
                <a:srgbClr val="FF0000"/>
              </a:buClr>
              <a:buSzPts val="1920"/>
              <a:buNone/>
            </a:pPr>
            <a:r>
              <a:rPr lang="en-US" sz="2800" dirty="0">
                <a:solidFill>
                  <a:schemeClr val="accent2">
                    <a:lumMod val="75000"/>
                  </a:schemeClr>
                </a:solidFill>
              </a:rPr>
              <a:t>name(</a:t>
            </a:r>
            <a:r>
              <a:rPr lang="en-US" sz="2800" dirty="0" err="1">
                <a:solidFill>
                  <a:schemeClr val="accent2">
                    <a:lumMod val="75000"/>
                  </a:schemeClr>
                </a:solidFill>
              </a:rPr>
              <a:t>mname</a:t>
            </a:r>
            <a:r>
              <a:rPr lang="en-US" sz="2800" dirty="0">
                <a:solidFill>
                  <a:schemeClr val="accent2">
                    <a:lumMod val="75000"/>
                  </a:schemeClr>
                </a:solidFill>
              </a:rPr>
              <a:t> = "Buchanan", </a:t>
            </a:r>
            <a:r>
              <a:rPr lang="en-US" sz="2800" dirty="0" err="1">
                <a:solidFill>
                  <a:schemeClr val="accent2">
                    <a:lumMod val="75000"/>
                  </a:schemeClr>
                </a:solidFill>
              </a:rPr>
              <a:t>lname</a:t>
            </a:r>
            <a:r>
              <a:rPr lang="en-US" sz="2800" dirty="0">
                <a:solidFill>
                  <a:schemeClr val="accent2">
                    <a:lumMod val="75000"/>
                  </a:schemeClr>
                </a:solidFill>
              </a:rPr>
              <a:t> = "Barnes", </a:t>
            </a:r>
            <a:r>
              <a:rPr lang="en-US" sz="2800" dirty="0" err="1">
                <a:solidFill>
                  <a:schemeClr val="accent2">
                    <a:lumMod val="75000"/>
                  </a:schemeClr>
                </a:solidFill>
              </a:rPr>
              <a:t>fname</a:t>
            </a:r>
            <a:r>
              <a:rPr lang="en-US" sz="2800" dirty="0">
                <a:solidFill>
                  <a:schemeClr val="accent2">
                    <a:lumMod val="75000"/>
                  </a:schemeClr>
                </a:solidFill>
              </a:rPr>
              <a:t> = "James")</a:t>
            </a:r>
          </a:p>
        </p:txBody>
      </p:sp>
    </p:spTree>
    <p:extLst>
      <p:ext uri="{BB962C8B-B14F-4D97-AF65-F5344CB8AC3E}">
        <p14:creationId xmlns:p14="http://schemas.microsoft.com/office/powerpoint/2010/main" val="24794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Statement</a:t>
            </a:r>
            <a:br>
              <a:rPr lang="en-US" dirty="0"/>
            </a:br>
            <a:endParaRPr lang="en-US" dirty="0"/>
          </a:p>
        </p:txBody>
      </p:sp>
      <p:sp>
        <p:nvSpPr>
          <p:cNvPr id="3" name="Text Placeholder 2"/>
          <p:cNvSpPr>
            <a:spLocks noGrp="1"/>
          </p:cNvSpPr>
          <p:nvPr>
            <p:ph type="body" idx="1"/>
          </p:nvPr>
        </p:nvSpPr>
        <p:spPr/>
        <p:txBody>
          <a:bodyPr/>
          <a:lstStyle/>
          <a:p>
            <a:r>
              <a:rPr lang="en-US" b="0" dirty="0"/>
              <a:t>The </a:t>
            </a:r>
            <a:r>
              <a:rPr lang="en-US" dirty="0"/>
              <a:t>return </a:t>
            </a:r>
            <a:r>
              <a:rPr lang="en-US" b="0" dirty="0"/>
              <a:t>statement is used to return the value of the expression </a:t>
            </a:r>
            <a:r>
              <a:rPr lang="en-US" b="0" dirty="0" smtClean="0"/>
              <a:t>back </a:t>
            </a:r>
            <a:r>
              <a:rPr lang="en-US" b="0" dirty="0"/>
              <a:t>to the main </a:t>
            </a:r>
            <a:r>
              <a:rPr lang="en-US" b="0" dirty="0" smtClean="0"/>
              <a:t>function</a:t>
            </a:r>
          </a:p>
          <a:p>
            <a:endParaRPr lang="en-US" b="0" dirty="0"/>
          </a:p>
          <a:p>
            <a:r>
              <a:rPr lang="en-US" b="0" dirty="0" err="1">
                <a:solidFill>
                  <a:schemeClr val="accent2">
                    <a:lumMod val="75000"/>
                  </a:schemeClr>
                </a:solidFill>
              </a:rPr>
              <a:t>def</a:t>
            </a:r>
            <a:r>
              <a:rPr lang="en-US" b="0" dirty="0">
                <a:solidFill>
                  <a:schemeClr val="accent2">
                    <a:lumMod val="75000"/>
                  </a:schemeClr>
                </a:solidFill>
              </a:rPr>
              <a:t> name(</a:t>
            </a:r>
            <a:r>
              <a:rPr lang="en-US" b="0" dirty="0" err="1">
                <a:solidFill>
                  <a:schemeClr val="accent2">
                    <a:lumMod val="75000"/>
                  </a:schemeClr>
                </a:solidFill>
              </a:rPr>
              <a:t>fname</a:t>
            </a:r>
            <a:r>
              <a:rPr lang="en-US" b="0" dirty="0">
                <a:solidFill>
                  <a:schemeClr val="accent2">
                    <a:lumMod val="75000"/>
                  </a:schemeClr>
                </a:solidFill>
              </a:rPr>
              <a:t>, </a:t>
            </a:r>
            <a:r>
              <a:rPr lang="en-US" b="0" dirty="0" err="1">
                <a:solidFill>
                  <a:schemeClr val="accent2">
                    <a:lumMod val="75000"/>
                  </a:schemeClr>
                </a:solidFill>
              </a:rPr>
              <a:t>mname</a:t>
            </a:r>
            <a:r>
              <a:rPr lang="en-US" b="0" dirty="0">
                <a:solidFill>
                  <a:schemeClr val="accent2">
                    <a:lumMod val="75000"/>
                  </a:schemeClr>
                </a:solidFill>
              </a:rPr>
              <a:t>, </a:t>
            </a:r>
            <a:r>
              <a:rPr lang="en-US" b="0" dirty="0" err="1">
                <a:solidFill>
                  <a:schemeClr val="accent2">
                    <a:lumMod val="75000"/>
                  </a:schemeClr>
                </a:solidFill>
              </a:rPr>
              <a:t>lname</a:t>
            </a:r>
            <a:r>
              <a:rPr lang="en-US" b="0" dirty="0">
                <a:solidFill>
                  <a:schemeClr val="accent2">
                    <a:lumMod val="75000"/>
                  </a:schemeClr>
                </a:solidFill>
              </a:rPr>
              <a:t>):</a:t>
            </a:r>
          </a:p>
          <a:p>
            <a:r>
              <a:rPr lang="en-US" b="0" dirty="0">
                <a:solidFill>
                  <a:schemeClr val="accent2">
                    <a:lumMod val="75000"/>
                  </a:schemeClr>
                </a:solidFill>
              </a:rPr>
              <a:t>    return "Hello, " + </a:t>
            </a:r>
            <a:r>
              <a:rPr lang="en-US" b="0" dirty="0" err="1">
                <a:solidFill>
                  <a:schemeClr val="accent2">
                    <a:lumMod val="75000"/>
                  </a:schemeClr>
                </a:solidFill>
              </a:rPr>
              <a:t>fname</a:t>
            </a:r>
            <a:r>
              <a:rPr lang="en-US" b="0" dirty="0">
                <a:solidFill>
                  <a:schemeClr val="accent2">
                    <a:lumMod val="75000"/>
                  </a:schemeClr>
                </a:solidFill>
              </a:rPr>
              <a:t> + " " + </a:t>
            </a:r>
            <a:r>
              <a:rPr lang="en-US" b="0" dirty="0" err="1">
                <a:solidFill>
                  <a:schemeClr val="accent2">
                    <a:lumMod val="75000"/>
                  </a:schemeClr>
                </a:solidFill>
              </a:rPr>
              <a:t>mname</a:t>
            </a:r>
            <a:r>
              <a:rPr lang="en-US" b="0" dirty="0">
                <a:solidFill>
                  <a:schemeClr val="accent2">
                    <a:lumMod val="75000"/>
                  </a:schemeClr>
                </a:solidFill>
              </a:rPr>
              <a:t> + " " + </a:t>
            </a:r>
            <a:r>
              <a:rPr lang="en-US" b="0" dirty="0" err="1">
                <a:solidFill>
                  <a:schemeClr val="accent2">
                    <a:lumMod val="75000"/>
                  </a:schemeClr>
                </a:solidFill>
              </a:rPr>
              <a:t>lname</a:t>
            </a:r>
            <a:endParaRPr lang="en-US" b="0" dirty="0">
              <a:solidFill>
                <a:schemeClr val="accent2">
                  <a:lumMod val="75000"/>
                </a:schemeClr>
              </a:solidFill>
            </a:endParaRPr>
          </a:p>
          <a:p>
            <a:endParaRPr lang="en-US" b="0" dirty="0">
              <a:solidFill>
                <a:schemeClr val="accent2">
                  <a:lumMod val="75000"/>
                </a:schemeClr>
              </a:solidFill>
            </a:endParaRPr>
          </a:p>
          <a:p>
            <a:r>
              <a:rPr lang="en-US" b="0" dirty="0">
                <a:solidFill>
                  <a:schemeClr val="accent2">
                    <a:lumMod val="75000"/>
                  </a:schemeClr>
                </a:solidFill>
              </a:rPr>
              <a:t>print(name("James", "Buchanan", "Barnes"))</a:t>
            </a:r>
          </a:p>
        </p:txBody>
      </p:sp>
    </p:spTree>
    <p:extLst>
      <p:ext uri="{BB962C8B-B14F-4D97-AF65-F5344CB8AC3E}">
        <p14:creationId xmlns:p14="http://schemas.microsoft.com/office/powerpoint/2010/main" val="1654959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Recursion</a:t>
            </a:r>
            <a:br>
              <a:rPr lang="en-US" dirty="0"/>
            </a:br>
            <a:endParaRPr lang="en-US" dirty="0"/>
          </a:p>
        </p:txBody>
      </p:sp>
      <p:sp>
        <p:nvSpPr>
          <p:cNvPr id="3" name="Text Placeholder 2"/>
          <p:cNvSpPr>
            <a:spLocks noGrp="1"/>
          </p:cNvSpPr>
          <p:nvPr>
            <p:ph type="body" idx="1"/>
          </p:nvPr>
        </p:nvSpPr>
        <p:spPr/>
        <p:txBody>
          <a:bodyPr/>
          <a:lstStyle/>
          <a:p>
            <a:pPr marL="571500" indent="-342900" algn="just">
              <a:spcBef>
                <a:spcPts val="0"/>
              </a:spcBef>
              <a:buClr>
                <a:srgbClr val="FF0000"/>
              </a:buClr>
              <a:buSzPts val="1920"/>
              <a:buFont typeface="Noto Sans Symbols"/>
              <a:buChar char="❑"/>
            </a:pPr>
            <a:r>
              <a:rPr lang="en-US" b="0" dirty="0"/>
              <a:t>any function can call another </a:t>
            </a:r>
            <a:r>
              <a:rPr lang="en-US" b="0" dirty="0" smtClean="0"/>
              <a:t>function</a:t>
            </a:r>
          </a:p>
          <a:p>
            <a:pPr marL="571500" indent="-342900" algn="just">
              <a:spcBef>
                <a:spcPts val="0"/>
              </a:spcBef>
              <a:buClr>
                <a:srgbClr val="FF0000"/>
              </a:buClr>
              <a:buSzPts val="1920"/>
              <a:buFont typeface="Noto Sans Symbols"/>
              <a:buChar char="❑"/>
            </a:pPr>
            <a:r>
              <a:rPr lang="en-US" b="0" dirty="0"/>
              <a:t>A function can even call itself.</a:t>
            </a:r>
          </a:p>
          <a:p>
            <a:pPr marL="571500" indent="-342900" algn="just">
              <a:spcBef>
                <a:spcPts val="0"/>
              </a:spcBef>
              <a:buClr>
                <a:srgbClr val="FF0000"/>
              </a:buClr>
              <a:buSzPts val="1920"/>
              <a:buFont typeface="Noto Sans Symbols"/>
              <a:buChar char="❑"/>
            </a:pPr>
            <a:r>
              <a:rPr lang="en-US" b="0" dirty="0" smtClean="0"/>
              <a:t>When </a:t>
            </a:r>
            <a:r>
              <a:rPr lang="en-US" b="0" dirty="0"/>
              <a:t>a function call itself, it is making a recursive call</a:t>
            </a:r>
            <a:r>
              <a:rPr lang="en-US" b="0" dirty="0" smtClean="0"/>
              <a:t>.</a:t>
            </a:r>
          </a:p>
          <a:p>
            <a:pPr marL="571500" indent="-342900" algn="just">
              <a:spcBef>
                <a:spcPts val="0"/>
              </a:spcBef>
              <a:buClr>
                <a:srgbClr val="FF0000"/>
              </a:buClr>
              <a:buSzPts val="1920"/>
              <a:buFont typeface="Noto Sans Symbols"/>
              <a:buChar char="❑"/>
            </a:pPr>
            <a:r>
              <a:rPr lang="en-US" b="0" dirty="0"/>
              <a:t>Recursive Call</a:t>
            </a:r>
          </a:p>
          <a:p>
            <a:pPr marL="1028700" lvl="1" indent="-342900" algn="just">
              <a:spcBef>
                <a:spcPts val="0"/>
              </a:spcBef>
              <a:buClr>
                <a:srgbClr val="FF0000"/>
              </a:buClr>
              <a:buSzPts val="1920"/>
              <a:buFont typeface="Noto Sans Symbols"/>
              <a:buChar char="❑"/>
            </a:pPr>
            <a:r>
              <a:rPr lang="en-US" b="0" dirty="0" smtClean="0"/>
              <a:t>A </a:t>
            </a:r>
            <a:r>
              <a:rPr lang="en-US" b="0" dirty="0"/>
              <a:t>function call in which the function being called is the same as the one making the call.</a:t>
            </a:r>
          </a:p>
          <a:p>
            <a:pPr marL="571500" indent="-342900" algn="just">
              <a:spcBef>
                <a:spcPts val="0"/>
              </a:spcBef>
              <a:buClr>
                <a:srgbClr val="FF0000"/>
              </a:buClr>
              <a:buSzPts val="1920"/>
              <a:buFont typeface="Noto Sans Symbols"/>
              <a:buChar char="❑"/>
            </a:pPr>
            <a:r>
              <a:rPr lang="en-US" b="0" dirty="0"/>
              <a:t>Recursion is a powerful technique that can be used in the place of iteration(looping).</a:t>
            </a:r>
          </a:p>
          <a:p>
            <a:pPr marL="571500" indent="-342900" algn="just">
              <a:spcBef>
                <a:spcPts val="0"/>
              </a:spcBef>
              <a:buClr>
                <a:srgbClr val="FF0000"/>
              </a:buClr>
              <a:buSzPts val="1920"/>
              <a:buFont typeface="Noto Sans Symbols"/>
              <a:buChar char="❑"/>
            </a:pPr>
            <a:r>
              <a:rPr lang="en-US" dirty="0"/>
              <a:t>Recursion</a:t>
            </a:r>
          </a:p>
          <a:p>
            <a:pPr marL="1028700" lvl="1" indent="-342900" algn="just">
              <a:spcBef>
                <a:spcPts val="0"/>
              </a:spcBef>
              <a:buClr>
                <a:srgbClr val="FF0000"/>
              </a:buClr>
              <a:buSzPts val="1920"/>
              <a:buFont typeface="Noto Sans Symbols"/>
              <a:buChar char="❑"/>
            </a:pPr>
            <a:r>
              <a:rPr lang="en-US" dirty="0" smtClean="0"/>
              <a:t>Recursion </a:t>
            </a:r>
            <a:r>
              <a:rPr lang="en-US" dirty="0"/>
              <a:t>is a programming technique in which procedures and functions call themselves.</a:t>
            </a:r>
          </a:p>
        </p:txBody>
      </p:sp>
    </p:spTree>
    <p:extLst>
      <p:ext uri="{BB962C8B-B14F-4D97-AF65-F5344CB8AC3E}">
        <p14:creationId xmlns:p14="http://schemas.microsoft.com/office/powerpoint/2010/main" val="1289924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571500" indent="-342900" algn="just">
              <a:spcBef>
                <a:spcPts val="0"/>
              </a:spcBef>
              <a:buClr>
                <a:srgbClr val="FF0000"/>
              </a:buClr>
              <a:buSzPts val="1920"/>
              <a:buFont typeface="Noto Sans Symbols"/>
              <a:buChar char="❑"/>
            </a:pPr>
            <a:r>
              <a:rPr lang="en-US" b="0" dirty="0"/>
              <a:t>Approach</a:t>
            </a:r>
          </a:p>
          <a:p>
            <a:pPr marL="1028700" lvl="1" indent="-342900" algn="just">
              <a:spcBef>
                <a:spcPts val="0"/>
              </a:spcBef>
              <a:buClr>
                <a:srgbClr val="FF0000"/>
              </a:buClr>
              <a:buSzPts val="1920"/>
              <a:buFont typeface="Noto Sans Symbols"/>
              <a:buChar char="❑"/>
            </a:pPr>
            <a:r>
              <a:rPr lang="en-US" b="0" dirty="0" smtClean="0"/>
              <a:t>Solve </a:t>
            </a:r>
            <a:r>
              <a:rPr lang="en-US" b="0" dirty="0"/>
              <a:t>small problem directly</a:t>
            </a:r>
          </a:p>
          <a:p>
            <a:pPr marL="1028700" lvl="1" indent="-342900" algn="just">
              <a:spcBef>
                <a:spcPts val="0"/>
              </a:spcBef>
              <a:buClr>
                <a:srgbClr val="FF0000"/>
              </a:buClr>
              <a:buSzPts val="1920"/>
              <a:buFont typeface="Noto Sans Symbols"/>
              <a:buChar char="❑"/>
            </a:pPr>
            <a:r>
              <a:rPr lang="en-US" b="0" dirty="0" smtClean="0"/>
              <a:t>Simplify </a:t>
            </a:r>
            <a:r>
              <a:rPr lang="en-US" b="0" dirty="0"/>
              <a:t>large problem into 1 or more smaller </a:t>
            </a:r>
            <a:r>
              <a:rPr lang="en-US" b="0" dirty="0" err="1"/>
              <a:t>subproblem</a:t>
            </a:r>
            <a:r>
              <a:rPr lang="en-US" b="0" dirty="0"/>
              <a:t>(s) &amp; solve recursively</a:t>
            </a:r>
          </a:p>
          <a:p>
            <a:pPr marL="1028700" lvl="1" indent="-342900" algn="just">
              <a:spcBef>
                <a:spcPts val="0"/>
              </a:spcBef>
              <a:buClr>
                <a:srgbClr val="FF0000"/>
              </a:buClr>
              <a:buSzPts val="1920"/>
              <a:buFont typeface="Noto Sans Symbols"/>
              <a:buChar char="❑"/>
            </a:pPr>
            <a:r>
              <a:rPr lang="en-US" b="0" dirty="0" smtClean="0"/>
              <a:t>Calculate </a:t>
            </a:r>
            <a:r>
              <a:rPr lang="en-US" b="0" dirty="0"/>
              <a:t>solution from solution(s) for </a:t>
            </a:r>
            <a:r>
              <a:rPr lang="en-US" b="0" dirty="0" err="1"/>
              <a:t>subproblem</a:t>
            </a:r>
            <a:endParaRPr lang="en-US" b="0" dirty="0"/>
          </a:p>
          <a:p>
            <a:pPr marL="571500" indent="-342900" algn="just">
              <a:spcBef>
                <a:spcPts val="0"/>
              </a:spcBef>
              <a:buClr>
                <a:srgbClr val="FF0000"/>
              </a:buClr>
              <a:buSzPts val="1920"/>
              <a:buFont typeface="Noto Sans Symbols"/>
              <a:buChar char="❑"/>
            </a:pPr>
            <a:r>
              <a:rPr lang="en-US" b="0" dirty="0" smtClean="0"/>
              <a:t>Definition</a:t>
            </a:r>
          </a:p>
          <a:p>
            <a:pPr marL="1028700" lvl="1" indent="-342900" algn="just">
              <a:spcBef>
                <a:spcPts val="0"/>
              </a:spcBef>
              <a:buClr>
                <a:srgbClr val="FF0000"/>
              </a:buClr>
              <a:buSzPts val="1920"/>
              <a:buFont typeface="Noto Sans Symbols"/>
              <a:buChar char="❑"/>
            </a:pPr>
            <a:r>
              <a:rPr lang="en-US" dirty="0"/>
              <a:t>A definition in which something is defined in terms of smaller versions of itself.</a:t>
            </a:r>
          </a:p>
          <a:p>
            <a:pPr marL="571500" indent="-342900" algn="just">
              <a:spcBef>
                <a:spcPts val="0"/>
              </a:spcBef>
              <a:buClr>
                <a:srgbClr val="FF0000"/>
              </a:buClr>
              <a:buSzPts val="1920"/>
              <a:buFont typeface="Noto Sans Symbols"/>
              <a:buChar char="❑"/>
            </a:pPr>
            <a:r>
              <a:rPr lang="en-US" b="0" dirty="0"/>
              <a:t>To do recursion we should know the followings</a:t>
            </a:r>
          </a:p>
          <a:p>
            <a:pPr marL="571500" indent="-342900" algn="just">
              <a:spcBef>
                <a:spcPts val="0"/>
              </a:spcBef>
              <a:buClr>
                <a:srgbClr val="FF0000"/>
              </a:buClr>
              <a:buSzPts val="1920"/>
              <a:buFont typeface="Noto Sans Symbols"/>
              <a:buChar char="❑"/>
            </a:pPr>
            <a:r>
              <a:rPr lang="en-US" b="0" dirty="0"/>
              <a:t>Base Case:</a:t>
            </a:r>
          </a:p>
          <a:p>
            <a:pPr marL="1028700" lvl="1" indent="-342900" algn="just">
              <a:spcBef>
                <a:spcPts val="0"/>
              </a:spcBef>
              <a:buClr>
                <a:srgbClr val="FF0000"/>
              </a:buClr>
              <a:buSzPts val="1920"/>
              <a:buFont typeface="Noto Sans Symbols"/>
              <a:buChar char="❑"/>
            </a:pPr>
            <a:r>
              <a:rPr lang="en-US" b="0" dirty="0" smtClean="0"/>
              <a:t>The </a:t>
            </a:r>
            <a:r>
              <a:rPr lang="en-US" b="0" dirty="0"/>
              <a:t>case for which the solution can be stated non-recursively</a:t>
            </a:r>
          </a:p>
          <a:p>
            <a:pPr marL="1028700" lvl="1" indent="-342900" algn="just">
              <a:spcBef>
                <a:spcPts val="0"/>
              </a:spcBef>
              <a:buClr>
                <a:srgbClr val="FF0000"/>
              </a:buClr>
              <a:buSzPts val="1920"/>
              <a:buFont typeface="Noto Sans Symbols"/>
              <a:buChar char="❑"/>
            </a:pPr>
            <a:r>
              <a:rPr lang="en-US" b="0" dirty="0" smtClean="0"/>
              <a:t>The </a:t>
            </a:r>
            <a:r>
              <a:rPr lang="en-US" b="0" dirty="0"/>
              <a:t>case for which the answer is explicitly known.</a:t>
            </a:r>
          </a:p>
          <a:p>
            <a:pPr marL="571500" indent="-342900" algn="just">
              <a:spcBef>
                <a:spcPts val="0"/>
              </a:spcBef>
              <a:buClr>
                <a:srgbClr val="FF0000"/>
              </a:buClr>
              <a:buSzPts val="1920"/>
              <a:buFont typeface="Noto Sans Symbols"/>
              <a:buChar char="❑"/>
            </a:pPr>
            <a:r>
              <a:rPr lang="en-US" b="0" dirty="0" smtClean="0"/>
              <a:t>General </a:t>
            </a:r>
            <a:r>
              <a:rPr lang="en-US" b="0" dirty="0"/>
              <a:t>Case:</a:t>
            </a:r>
          </a:p>
          <a:p>
            <a:pPr marL="1028700" lvl="1" indent="-342900" algn="just">
              <a:spcBef>
                <a:spcPts val="0"/>
              </a:spcBef>
              <a:buClr>
                <a:srgbClr val="FF0000"/>
              </a:buClr>
              <a:buSzPts val="1920"/>
              <a:buFont typeface="Noto Sans Symbols"/>
              <a:buChar char="❑"/>
            </a:pPr>
            <a:r>
              <a:rPr lang="en-US" b="0" dirty="0" smtClean="0"/>
              <a:t>The </a:t>
            </a:r>
            <a:r>
              <a:rPr lang="en-US" b="0" dirty="0"/>
              <a:t>case for which the solution is expressed in smaller version of itself. Also known as recursive case.</a:t>
            </a:r>
          </a:p>
          <a:p>
            <a:pPr marL="571500" indent="-342900" algn="just">
              <a:spcBef>
                <a:spcPts val="0"/>
              </a:spcBef>
              <a:buClr>
                <a:srgbClr val="FF0000"/>
              </a:buClr>
              <a:buSzPts val="1920"/>
              <a:buFont typeface="Noto Sans Symbols"/>
              <a:buChar char="❑"/>
            </a:pPr>
            <a:endParaRPr lang="en-US" b="0" dirty="0"/>
          </a:p>
        </p:txBody>
      </p:sp>
    </p:spTree>
    <p:extLst>
      <p:ext uri="{BB962C8B-B14F-4D97-AF65-F5344CB8AC3E}">
        <p14:creationId xmlns:p14="http://schemas.microsoft.com/office/powerpoint/2010/main" val="3911858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3"/>
          <p:cNvPicPr>
            <a:picLocks noChangeAspect="1"/>
          </p:cNvPicPr>
          <p:nvPr/>
        </p:nvPicPr>
        <p:blipFill>
          <a:blip r:embed="rId2"/>
          <a:stretch>
            <a:fillRect/>
          </a:stretch>
        </p:blipFill>
        <p:spPr>
          <a:xfrm>
            <a:off x="1402081" y="1185394"/>
            <a:ext cx="8194766" cy="5031372"/>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3168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571500" indent="-342900" algn="just">
              <a:spcBef>
                <a:spcPts val="0"/>
              </a:spcBef>
              <a:buClr>
                <a:srgbClr val="FF0000"/>
              </a:buClr>
              <a:buSzPts val="1920"/>
              <a:buFont typeface="Noto Sans Symbols"/>
              <a:buChar char="❑"/>
            </a:pPr>
            <a:r>
              <a:rPr lang="en-US" b="0" dirty="0"/>
              <a:t>Factorial definition</a:t>
            </a:r>
          </a:p>
          <a:p>
            <a:pPr marL="1028700" lvl="1" indent="-342900" algn="just">
              <a:spcBef>
                <a:spcPts val="0"/>
              </a:spcBef>
              <a:buClr>
                <a:srgbClr val="FF0000"/>
              </a:buClr>
              <a:buSzPts val="1920"/>
              <a:buFont typeface="Noto Sans Symbols"/>
              <a:buChar char="❑"/>
            </a:pPr>
            <a:r>
              <a:rPr lang="pt-BR" b="0" dirty="0"/>
              <a:t>n! = n ×n-1 ×n-2 ×n-3 ×… ×3 ×2 ×1</a:t>
            </a:r>
          </a:p>
          <a:p>
            <a:pPr marL="1028700" lvl="1" indent="-342900" algn="just">
              <a:spcBef>
                <a:spcPts val="0"/>
              </a:spcBef>
              <a:buClr>
                <a:srgbClr val="FF0000"/>
              </a:buClr>
              <a:buSzPts val="1920"/>
              <a:buFont typeface="Noto Sans Symbols"/>
              <a:buChar char="❑"/>
            </a:pPr>
            <a:r>
              <a:rPr lang="en-US" b="0" dirty="0"/>
              <a:t>0! = 1</a:t>
            </a:r>
          </a:p>
          <a:p>
            <a:pPr marL="571500" indent="-342900" algn="just">
              <a:spcBef>
                <a:spcPts val="0"/>
              </a:spcBef>
              <a:buClr>
                <a:srgbClr val="FF0000"/>
              </a:buClr>
              <a:buSzPts val="1920"/>
              <a:buFont typeface="Noto Sans Symbols"/>
              <a:buChar char="❑"/>
            </a:pPr>
            <a:r>
              <a:rPr lang="en-US" b="0" dirty="0" smtClean="0"/>
              <a:t>To </a:t>
            </a:r>
            <a:r>
              <a:rPr lang="en-US" b="0" dirty="0"/>
              <a:t>calculate factorial of n</a:t>
            </a:r>
          </a:p>
          <a:p>
            <a:pPr marL="1028700" lvl="1" indent="-342900" algn="just">
              <a:spcBef>
                <a:spcPts val="0"/>
              </a:spcBef>
              <a:buClr>
                <a:srgbClr val="FF0000"/>
              </a:buClr>
              <a:buSzPts val="1920"/>
              <a:buFont typeface="Noto Sans Symbols"/>
              <a:buChar char="❑"/>
            </a:pPr>
            <a:r>
              <a:rPr lang="en-US" b="0" dirty="0" smtClean="0"/>
              <a:t>Base </a:t>
            </a:r>
            <a:r>
              <a:rPr lang="en-US" b="0" dirty="0"/>
              <a:t>case</a:t>
            </a:r>
          </a:p>
          <a:p>
            <a:pPr marL="1485900" lvl="2" indent="-342900" algn="just">
              <a:spcBef>
                <a:spcPts val="0"/>
              </a:spcBef>
              <a:buClr>
                <a:srgbClr val="FF0000"/>
              </a:buClr>
              <a:buSzPts val="1920"/>
              <a:buFont typeface="Noto Sans Symbols"/>
              <a:buChar char="❑"/>
            </a:pPr>
            <a:r>
              <a:rPr lang="en-US" b="0" dirty="0" smtClean="0"/>
              <a:t>If </a:t>
            </a:r>
            <a:r>
              <a:rPr lang="en-US" b="0" dirty="0"/>
              <a:t>n = 0, return 1</a:t>
            </a:r>
          </a:p>
          <a:p>
            <a:pPr marL="1028700" lvl="1" indent="-342900" algn="just">
              <a:spcBef>
                <a:spcPts val="0"/>
              </a:spcBef>
              <a:buClr>
                <a:srgbClr val="FF0000"/>
              </a:buClr>
              <a:buSzPts val="1920"/>
              <a:buFont typeface="Noto Sans Symbols"/>
              <a:buChar char="❑"/>
            </a:pPr>
            <a:r>
              <a:rPr lang="en-US" b="0" dirty="0" smtClean="0"/>
              <a:t>Recursive </a:t>
            </a:r>
            <a:r>
              <a:rPr lang="en-US" b="0" dirty="0"/>
              <a:t>step</a:t>
            </a:r>
          </a:p>
          <a:p>
            <a:pPr marL="1485900" lvl="2" indent="-342900" algn="just">
              <a:spcBef>
                <a:spcPts val="0"/>
              </a:spcBef>
              <a:buClr>
                <a:srgbClr val="FF0000"/>
              </a:buClr>
              <a:buSzPts val="1920"/>
              <a:buFont typeface="Noto Sans Symbols"/>
              <a:buChar char="❑"/>
            </a:pPr>
            <a:r>
              <a:rPr lang="en-US" b="0" dirty="0" smtClean="0"/>
              <a:t>Calculate </a:t>
            </a:r>
            <a:r>
              <a:rPr lang="en-US" b="0" dirty="0"/>
              <a:t>the factorial of n-1</a:t>
            </a:r>
          </a:p>
          <a:p>
            <a:pPr marL="1485900" lvl="2" indent="-342900" algn="just">
              <a:spcBef>
                <a:spcPts val="0"/>
              </a:spcBef>
              <a:buClr>
                <a:srgbClr val="FF0000"/>
              </a:buClr>
              <a:buSzPts val="1920"/>
              <a:buFont typeface="Noto Sans Symbols"/>
              <a:buChar char="❑"/>
            </a:pPr>
            <a:r>
              <a:rPr lang="en-US" b="0" dirty="0" smtClean="0"/>
              <a:t>Return </a:t>
            </a:r>
            <a:r>
              <a:rPr lang="en-US" b="0" dirty="0"/>
              <a:t>n ×(the factorial of n-1)</a:t>
            </a:r>
          </a:p>
          <a:p>
            <a:endParaRPr lang="en-US" dirty="0"/>
          </a:p>
        </p:txBody>
      </p:sp>
    </p:spTree>
    <p:extLst>
      <p:ext uri="{BB962C8B-B14F-4D97-AF65-F5344CB8AC3E}">
        <p14:creationId xmlns:p14="http://schemas.microsoft.com/office/powerpoint/2010/main" val="3326245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2090057" y="2094348"/>
            <a:ext cx="6871212" cy="3213463"/>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7386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2229394" y="1072096"/>
            <a:ext cx="7271657" cy="5257967"/>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4794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Rules For Recursive Function</a:t>
            </a:r>
            <a:endParaRPr lang="en-US" dirty="0"/>
          </a:p>
        </p:txBody>
      </p:sp>
      <p:sp>
        <p:nvSpPr>
          <p:cNvPr id="3" name="Text Placeholder 2"/>
          <p:cNvSpPr>
            <a:spLocks noGrp="1"/>
          </p:cNvSpPr>
          <p:nvPr>
            <p:ph type="body" idx="1"/>
          </p:nvPr>
        </p:nvSpPr>
        <p:spPr/>
        <p:txBody>
          <a:bodyPr/>
          <a:lstStyle/>
          <a:p>
            <a:pPr marL="571500" indent="-342900" algn="just">
              <a:spcBef>
                <a:spcPts val="0"/>
              </a:spcBef>
              <a:buClr>
                <a:srgbClr val="FF0000"/>
              </a:buClr>
              <a:buSzPts val="1920"/>
              <a:buFont typeface="Noto Sans Symbols"/>
              <a:buChar char="❑"/>
            </a:pPr>
            <a:r>
              <a:rPr lang="en-US" sz="2800" b="0" dirty="0"/>
              <a:t>In recursion, it is essential for a function to call itself, otherwise recursion will not take place.</a:t>
            </a:r>
          </a:p>
          <a:p>
            <a:pPr marL="571500" indent="-342900" algn="just">
              <a:spcBef>
                <a:spcPts val="0"/>
              </a:spcBef>
              <a:buClr>
                <a:srgbClr val="FF0000"/>
              </a:buClr>
              <a:buSzPts val="1920"/>
              <a:buFont typeface="Noto Sans Symbols"/>
              <a:buChar char="❑"/>
            </a:pPr>
            <a:r>
              <a:rPr lang="en-US" sz="2800" b="0" dirty="0" smtClean="0"/>
              <a:t>Only </a:t>
            </a:r>
            <a:r>
              <a:rPr lang="en-US" sz="2800" b="0" dirty="0"/>
              <a:t>user define function can be involved in recursion.</a:t>
            </a:r>
          </a:p>
          <a:p>
            <a:pPr marL="571500" indent="-342900" algn="just">
              <a:spcBef>
                <a:spcPts val="0"/>
              </a:spcBef>
              <a:buClr>
                <a:srgbClr val="FF0000"/>
              </a:buClr>
              <a:buSzPts val="1920"/>
              <a:buFont typeface="Noto Sans Symbols"/>
              <a:buChar char="❑"/>
            </a:pPr>
            <a:r>
              <a:rPr lang="en-US" sz="2800" b="0" dirty="0" smtClean="0"/>
              <a:t>To </a:t>
            </a:r>
            <a:r>
              <a:rPr lang="en-US" sz="2800" b="0" dirty="0"/>
              <a:t>stop the recursive function it is necessary to base the recursion on test condition and proper terminating statement such as exit()or </a:t>
            </a:r>
            <a:r>
              <a:rPr lang="en-US" sz="2800" b="0" dirty="0" err="1"/>
              <a:t>returnmust</a:t>
            </a:r>
            <a:r>
              <a:rPr lang="en-US" sz="2800" b="0" dirty="0"/>
              <a:t> be written using if() statement.</a:t>
            </a:r>
          </a:p>
          <a:p>
            <a:pPr marL="571500" indent="-342900" algn="just">
              <a:spcBef>
                <a:spcPts val="0"/>
              </a:spcBef>
              <a:buClr>
                <a:srgbClr val="FF0000"/>
              </a:buClr>
              <a:buSzPts val="1920"/>
              <a:buFont typeface="Noto Sans Symbols"/>
              <a:buChar char="❑"/>
            </a:pPr>
            <a:r>
              <a:rPr lang="en-US" sz="2800" b="0" dirty="0" smtClean="0"/>
              <a:t>When </a:t>
            </a:r>
            <a:r>
              <a:rPr lang="en-US" sz="2800" b="0" dirty="0"/>
              <a:t>a recursive function is executed, the recursive calls are not implemented instantly. All the recursive calls are pushed onto the stack until the terminating condition is not detected, the recursive calls stored in the stack are popped and executed.</a:t>
            </a:r>
          </a:p>
          <a:p>
            <a:pPr marL="571500" indent="-342900" algn="just">
              <a:spcBef>
                <a:spcPts val="0"/>
              </a:spcBef>
              <a:buClr>
                <a:srgbClr val="FF0000"/>
              </a:buClr>
              <a:buSzPts val="1920"/>
              <a:buFont typeface="Noto Sans Symbols"/>
              <a:buChar char="❑"/>
            </a:pPr>
            <a:r>
              <a:rPr lang="en-US" sz="2800" b="0" dirty="0" smtClean="0"/>
              <a:t>During </a:t>
            </a:r>
            <a:r>
              <a:rPr lang="en-US" sz="2800" b="0" dirty="0"/>
              <a:t>recursion, at each recursive call new memory is allocated to all the local variables of the recursive functions with the same name</a:t>
            </a:r>
            <a:r>
              <a:rPr lang="en-US" b="0" dirty="0"/>
              <a:t>.</a:t>
            </a:r>
          </a:p>
          <a:p>
            <a:endParaRPr lang="en-US" dirty="0"/>
          </a:p>
        </p:txBody>
      </p:sp>
    </p:spTree>
    <p:extLst>
      <p:ext uri="{BB962C8B-B14F-4D97-AF65-F5344CB8AC3E}">
        <p14:creationId xmlns:p14="http://schemas.microsoft.com/office/powerpoint/2010/main" val="3922524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Function</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a:t>A function is a block of code that performs a specific task whenever it is called. </a:t>
            </a:r>
            <a:endParaRPr lang="en-US" b="0" dirty="0" smtClean="0"/>
          </a:p>
          <a:p>
            <a:pPr marL="342900" lvl="0" indent="-342900" algn="just">
              <a:spcBef>
                <a:spcPts val="0"/>
              </a:spcBef>
              <a:buClr>
                <a:srgbClr val="FF0000"/>
              </a:buClr>
              <a:buSzPts val="1920"/>
              <a:buFont typeface="Noto Sans Symbols"/>
              <a:buChar char="❑"/>
            </a:pPr>
            <a:r>
              <a:rPr lang="en-US" b="0" dirty="0" smtClean="0"/>
              <a:t>In </a:t>
            </a:r>
            <a:r>
              <a:rPr lang="en-US" b="0" dirty="0"/>
              <a:t>bigger programs, where we have large amounts of code, it is advisable to create or use existing functions that make the program flow organized and neat</a:t>
            </a:r>
            <a:r>
              <a:rPr lang="en-US" b="0" dirty="0" smtClean="0"/>
              <a:t>.</a:t>
            </a:r>
          </a:p>
          <a:p>
            <a:pPr marL="342900" indent="-342900" algn="just">
              <a:spcBef>
                <a:spcPts val="0"/>
              </a:spcBef>
              <a:buClr>
                <a:srgbClr val="FF0000"/>
              </a:buClr>
              <a:buSzPts val="1920"/>
              <a:buFont typeface="Noto Sans Symbols"/>
              <a:buChar char="❑"/>
            </a:pPr>
            <a:r>
              <a:rPr lang="en-US" b="0" dirty="0"/>
              <a:t>There are two types of functions:</a:t>
            </a:r>
          </a:p>
          <a:p>
            <a:pPr marL="800100" lvl="1" indent="-342900" algn="just">
              <a:spcBef>
                <a:spcPts val="0"/>
              </a:spcBef>
              <a:buClr>
                <a:srgbClr val="FF0000"/>
              </a:buClr>
              <a:buSzPts val="1920"/>
              <a:buFont typeface="Noto Sans Symbols"/>
              <a:buChar char="❑"/>
            </a:pPr>
            <a:r>
              <a:rPr lang="en-US" b="1" dirty="0"/>
              <a:t>built-in </a:t>
            </a:r>
            <a:r>
              <a:rPr lang="en-US" b="1" dirty="0" smtClean="0"/>
              <a:t>functions: </a:t>
            </a:r>
            <a:r>
              <a:rPr lang="en-US" dirty="0"/>
              <a:t>These functions are defined and pre-coded in python</a:t>
            </a:r>
            <a:r>
              <a:rPr lang="en-US" dirty="0" smtClean="0"/>
              <a:t>. </a:t>
            </a:r>
          </a:p>
          <a:p>
            <a:pPr marL="457200" lvl="1" indent="0" algn="just">
              <a:spcBef>
                <a:spcPts val="0"/>
              </a:spcBef>
              <a:buClr>
                <a:srgbClr val="FF0000"/>
              </a:buClr>
              <a:buSzPts val="1920"/>
              <a:buNone/>
            </a:pPr>
            <a:r>
              <a:rPr lang="en-US" b="0" dirty="0" smtClean="0"/>
              <a:t>Ex. </a:t>
            </a:r>
            <a:r>
              <a:rPr lang="fr-FR" dirty="0"/>
              <a:t>min(), max(), </a:t>
            </a:r>
            <a:r>
              <a:rPr lang="fr-FR" dirty="0" err="1"/>
              <a:t>len</a:t>
            </a:r>
            <a:r>
              <a:rPr lang="fr-FR" dirty="0"/>
              <a:t>(), </a:t>
            </a:r>
            <a:r>
              <a:rPr lang="fr-FR" dirty="0" err="1"/>
              <a:t>sum</a:t>
            </a:r>
            <a:r>
              <a:rPr lang="fr-FR" dirty="0"/>
              <a:t>(), type(), range(), </a:t>
            </a:r>
            <a:r>
              <a:rPr lang="fr-FR" dirty="0" err="1"/>
              <a:t>dict</a:t>
            </a:r>
            <a:r>
              <a:rPr lang="fr-FR" dirty="0"/>
              <a:t>(), </a:t>
            </a:r>
            <a:r>
              <a:rPr lang="fr-FR" dirty="0" err="1"/>
              <a:t>list</a:t>
            </a:r>
            <a:r>
              <a:rPr lang="fr-FR" dirty="0"/>
              <a:t>(), </a:t>
            </a:r>
            <a:r>
              <a:rPr lang="fr-FR" dirty="0" err="1"/>
              <a:t>tuple</a:t>
            </a:r>
            <a:r>
              <a:rPr lang="fr-FR" dirty="0"/>
              <a:t>(), set(), </a:t>
            </a:r>
            <a:r>
              <a:rPr lang="fr-FR" dirty="0" err="1"/>
              <a:t>print</a:t>
            </a:r>
            <a:r>
              <a:rPr lang="fr-FR" dirty="0"/>
              <a:t>(), etc</a:t>
            </a:r>
            <a:r>
              <a:rPr lang="fr-FR" dirty="0" smtClean="0"/>
              <a:t>.</a:t>
            </a:r>
          </a:p>
          <a:p>
            <a:pPr marL="457200" lvl="1" indent="0" algn="just">
              <a:spcBef>
                <a:spcPts val="0"/>
              </a:spcBef>
              <a:buClr>
                <a:srgbClr val="FF0000"/>
              </a:buClr>
              <a:buSzPts val="1920"/>
              <a:buNone/>
            </a:pPr>
            <a:endParaRPr lang="en-US" b="0" dirty="0"/>
          </a:p>
          <a:p>
            <a:pPr marL="800100" lvl="1" indent="-342900" algn="just">
              <a:spcBef>
                <a:spcPts val="0"/>
              </a:spcBef>
              <a:buClr>
                <a:srgbClr val="FF0000"/>
              </a:buClr>
              <a:buSzPts val="1920"/>
              <a:buFont typeface="Noto Sans Symbols"/>
              <a:buChar char="❑"/>
            </a:pPr>
            <a:r>
              <a:rPr lang="en-US" b="1" dirty="0"/>
              <a:t>user-defined </a:t>
            </a:r>
            <a:r>
              <a:rPr lang="en-US" b="1" dirty="0" smtClean="0"/>
              <a:t>functions: </a:t>
            </a:r>
            <a:r>
              <a:rPr lang="en-US" dirty="0"/>
              <a:t>We can create functions to perform specific tasks as per our needs. Such functions are called user-defined functions.</a:t>
            </a:r>
            <a:endParaRPr lang="en-US" b="1" dirty="0"/>
          </a:p>
          <a:p>
            <a:pPr marL="342900" lvl="0" indent="-342900" algn="just">
              <a:spcBef>
                <a:spcPts val="0"/>
              </a:spcBef>
              <a:buClr>
                <a:srgbClr val="FF0000"/>
              </a:buClr>
              <a:buSzPts val="1920"/>
              <a:buFont typeface="Noto Sans Symbols"/>
              <a:buChar char="❑"/>
            </a:pPr>
            <a:endParaRPr lang="en-US" b="0" dirty="0" smtClean="0"/>
          </a:p>
          <a:p>
            <a:pPr marL="342900" indent="-342900">
              <a:spcBef>
                <a:spcPts val="0"/>
              </a:spcBef>
              <a:buClr>
                <a:srgbClr val="FF0000"/>
              </a:buClr>
              <a:buSzPts val="1920"/>
              <a:buFont typeface="Noto Sans Symbols"/>
              <a:buChar char="❑"/>
            </a:pPr>
            <a:endParaRPr lang="en-US" b="0" dirty="0"/>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4219575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0"/>
          </p:nvPr>
        </p:nvSpPr>
        <p:spPr/>
        <p:txBody>
          <a:bodyPr/>
          <a:lstStyle/>
          <a:p>
            <a:pPr marL="514350" indent="-514350">
              <a:buAutoNum type="arabicPeriod"/>
            </a:pPr>
            <a:r>
              <a:rPr lang="en-US" dirty="0" smtClean="0">
                <a:solidFill>
                  <a:srgbClr val="002060"/>
                </a:solidFill>
                <a:latin typeface="Times New Roman"/>
                <a:ea typeface="Times New Roman"/>
                <a:cs typeface="Times New Roman"/>
              </a:rPr>
              <a:t>Write </a:t>
            </a:r>
            <a:r>
              <a:rPr lang="en-US" dirty="0">
                <a:solidFill>
                  <a:srgbClr val="002060"/>
                </a:solidFill>
                <a:latin typeface="Times New Roman"/>
                <a:ea typeface="Times New Roman"/>
                <a:cs typeface="Times New Roman"/>
              </a:rPr>
              <a:t>a Python </a:t>
            </a:r>
            <a:r>
              <a:rPr lang="en-US" dirty="0">
                <a:solidFill>
                  <a:srgbClr val="002060"/>
                </a:solidFill>
                <a:latin typeface="Times New Roman"/>
                <a:ea typeface="Times New Roman"/>
                <a:cs typeface="Times New Roman"/>
                <a:hlinkClick r:id="rId2" tooltip="Function"/>
              </a:rPr>
              <a:t>function</a:t>
            </a:r>
            <a:r>
              <a:rPr lang="en-US" dirty="0">
                <a:solidFill>
                  <a:srgbClr val="002060"/>
                </a:solidFill>
                <a:latin typeface="Times New Roman"/>
                <a:ea typeface="Times New Roman"/>
                <a:cs typeface="Times New Roman"/>
              </a:rPr>
              <a:t> that takes a positive integer and returns the sum of the cube of all the positive integers smaller than the specified number. if n=5 then answer should be </a:t>
            </a:r>
            <a:r>
              <a:rPr lang="en-US" dirty="0" err="1">
                <a:solidFill>
                  <a:srgbClr val="002060"/>
                </a:solidFill>
                <a:latin typeface="Times New Roman"/>
                <a:ea typeface="Times New Roman"/>
                <a:cs typeface="Times New Roman"/>
              </a:rPr>
              <a:t>ans</a:t>
            </a:r>
            <a:r>
              <a:rPr lang="en-US" dirty="0">
                <a:solidFill>
                  <a:srgbClr val="002060"/>
                </a:solidFill>
                <a:latin typeface="Times New Roman"/>
                <a:ea typeface="Times New Roman"/>
                <a:cs typeface="Times New Roman"/>
              </a:rPr>
              <a:t>=1</a:t>
            </a:r>
            <a:r>
              <a:rPr lang="en-US" baseline="30000" dirty="0">
                <a:solidFill>
                  <a:srgbClr val="002060"/>
                </a:solidFill>
                <a:latin typeface="Times New Roman"/>
                <a:ea typeface="Times New Roman"/>
                <a:cs typeface="Times New Roman"/>
              </a:rPr>
              <a:t>3</a:t>
            </a:r>
            <a:r>
              <a:rPr lang="en-US" dirty="0">
                <a:solidFill>
                  <a:srgbClr val="002060"/>
                </a:solidFill>
                <a:latin typeface="Times New Roman"/>
                <a:ea typeface="Times New Roman"/>
                <a:cs typeface="Times New Roman"/>
              </a:rPr>
              <a:t>+2</a:t>
            </a:r>
            <a:r>
              <a:rPr lang="en-US" baseline="30000" dirty="0">
                <a:solidFill>
                  <a:srgbClr val="002060"/>
                </a:solidFill>
                <a:latin typeface="Times New Roman"/>
                <a:ea typeface="Times New Roman"/>
                <a:cs typeface="Times New Roman"/>
              </a:rPr>
              <a:t>3</a:t>
            </a:r>
            <a:r>
              <a:rPr lang="en-US" dirty="0">
                <a:solidFill>
                  <a:srgbClr val="002060"/>
                </a:solidFill>
                <a:latin typeface="Times New Roman"/>
                <a:ea typeface="Times New Roman"/>
                <a:cs typeface="Times New Roman"/>
              </a:rPr>
              <a:t>+3</a:t>
            </a:r>
            <a:r>
              <a:rPr lang="en-US" baseline="30000" dirty="0">
                <a:solidFill>
                  <a:srgbClr val="002060"/>
                </a:solidFill>
                <a:latin typeface="Times New Roman"/>
                <a:ea typeface="Times New Roman"/>
                <a:cs typeface="Times New Roman"/>
              </a:rPr>
              <a:t>3</a:t>
            </a:r>
            <a:r>
              <a:rPr lang="en-US" dirty="0">
                <a:solidFill>
                  <a:srgbClr val="002060"/>
                </a:solidFill>
                <a:latin typeface="Times New Roman"/>
                <a:ea typeface="Times New Roman"/>
                <a:cs typeface="Times New Roman"/>
              </a:rPr>
              <a:t>+4</a:t>
            </a:r>
            <a:r>
              <a:rPr lang="en-US" baseline="30000" dirty="0">
                <a:solidFill>
                  <a:srgbClr val="002060"/>
                </a:solidFill>
                <a:latin typeface="Times New Roman"/>
                <a:ea typeface="Times New Roman"/>
                <a:cs typeface="Times New Roman"/>
              </a:rPr>
              <a:t>3</a:t>
            </a:r>
            <a:r>
              <a:rPr lang="en-US" dirty="0">
                <a:solidFill>
                  <a:srgbClr val="002060"/>
                </a:solidFill>
                <a:latin typeface="Times New Roman"/>
                <a:ea typeface="Times New Roman"/>
                <a:cs typeface="Times New Roman"/>
              </a:rPr>
              <a:t> = </a:t>
            </a:r>
            <a:r>
              <a:rPr lang="en-US" dirty="0" smtClean="0">
                <a:solidFill>
                  <a:srgbClr val="002060"/>
                </a:solidFill>
                <a:latin typeface="Times New Roman"/>
                <a:ea typeface="Times New Roman"/>
                <a:cs typeface="Times New Roman"/>
              </a:rPr>
              <a:t>100</a:t>
            </a:r>
          </a:p>
          <a:p>
            <a:pPr marL="514350" indent="-514350">
              <a:buAutoNum type="arabicPeriod"/>
            </a:pPr>
            <a:endParaRPr lang="en-US" dirty="0" smtClean="0">
              <a:solidFill>
                <a:srgbClr val="002060"/>
              </a:solidFill>
              <a:latin typeface="Times New Roman"/>
              <a:ea typeface="Times New Roman"/>
              <a:cs typeface="Times New Roman"/>
            </a:endParaRPr>
          </a:p>
          <a:p>
            <a:pPr marL="514350" indent="-514350">
              <a:buAutoNum type="arabicPeriod"/>
            </a:pPr>
            <a:r>
              <a:rPr lang="en-US" dirty="0" smtClean="0">
                <a:solidFill>
                  <a:srgbClr val="002060"/>
                </a:solidFill>
                <a:latin typeface="Times New Roman"/>
                <a:ea typeface="Times New Roman"/>
                <a:cs typeface="Times New Roman"/>
              </a:rPr>
              <a:t>Write </a:t>
            </a:r>
            <a:r>
              <a:rPr lang="en-US" dirty="0">
                <a:solidFill>
                  <a:srgbClr val="002060"/>
                </a:solidFill>
                <a:latin typeface="Times New Roman"/>
                <a:ea typeface="Times New Roman"/>
                <a:cs typeface="Times New Roman"/>
              </a:rPr>
              <a:t>a function </a:t>
            </a:r>
            <a:r>
              <a:rPr lang="en-US" dirty="0" err="1">
                <a:solidFill>
                  <a:srgbClr val="002060"/>
                </a:solidFill>
                <a:latin typeface="Times New Roman"/>
                <a:ea typeface="Times New Roman"/>
                <a:cs typeface="Times New Roman"/>
              </a:rPr>
              <a:t>intreverse</a:t>
            </a:r>
            <a:r>
              <a:rPr lang="en-US" dirty="0">
                <a:solidFill>
                  <a:srgbClr val="002060"/>
                </a:solidFill>
                <a:latin typeface="Times New Roman"/>
                <a:ea typeface="Times New Roman"/>
                <a:cs typeface="Times New Roman"/>
              </a:rPr>
              <a:t>(n) that takes as input a positive integer n and returns the integer obtained by reversing the digits in n</a:t>
            </a:r>
            <a:r>
              <a:rPr lang="en-US" dirty="0" smtClean="0">
                <a:solidFill>
                  <a:srgbClr val="002060"/>
                </a:solidFill>
                <a:latin typeface="Times New Roman"/>
                <a:ea typeface="Times New Roman"/>
                <a:cs typeface="Times New Roman"/>
              </a:rPr>
              <a:t>.</a:t>
            </a:r>
          </a:p>
          <a:p>
            <a:pPr marL="514350" indent="-514350">
              <a:buAutoNum type="arabicPeriod"/>
            </a:pPr>
            <a:r>
              <a:rPr lang="en-US" dirty="0" smtClean="0">
                <a:solidFill>
                  <a:srgbClr val="002060"/>
                </a:solidFill>
                <a:latin typeface="Times New Roman"/>
                <a:ea typeface="Times New Roman"/>
                <a:cs typeface="Times New Roman"/>
              </a:rPr>
              <a:t>Write </a:t>
            </a:r>
            <a:r>
              <a:rPr lang="en-US" dirty="0">
                <a:solidFill>
                  <a:srgbClr val="002060"/>
                </a:solidFill>
                <a:latin typeface="Times New Roman"/>
                <a:ea typeface="Times New Roman"/>
                <a:cs typeface="Times New Roman"/>
              </a:rPr>
              <a:t>a Python function that accepts a string and calculate the number of uppercase letters and lower case letters.</a:t>
            </a:r>
          </a:p>
          <a:p>
            <a:endParaRPr lang="en-IN" dirty="0"/>
          </a:p>
        </p:txBody>
      </p:sp>
    </p:spTree>
    <p:extLst>
      <p:ext uri="{BB962C8B-B14F-4D97-AF65-F5344CB8AC3E}">
        <p14:creationId xmlns:p14="http://schemas.microsoft.com/office/powerpoint/2010/main" val="4115003067"/>
      </p:ext>
    </p:extLst>
  </p:cSld>
  <p:clrMapOvr>
    <a:masterClrMapping/>
  </p:clrMapOvr>
  <p:transition advClick="0">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i1275.photobucket.com/albums/y446/porschalink/Jasmine%20Porsche%20Centre/AnyQuestions_zps6309316a.jpg"/>
          <p:cNvPicPr>
            <a:picLocks noChangeAspect="1" noChangeArrowheads="1"/>
          </p:cNvPicPr>
          <p:nvPr/>
        </p:nvPicPr>
        <p:blipFill rotWithShape="1">
          <a:blip r:embed="rId2">
            <a:extLst>
              <a:ext uri="{28A0092B-C50C-407E-A947-70E740481C1C}">
                <a14:useLocalDpi xmlns:a14="http://schemas.microsoft.com/office/drawing/2010/main" val="0"/>
              </a:ext>
            </a:extLst>
          </a:blip>
          <a:srcRect t="25439"/>
          <a:stretch/>
        </p:blipFill>
        <p:spPr bwMode="auto">
          <a:xfrm>
            <a:off x="2253803" y="1589183"/>
            <a:ext cx="4478336" cy="36401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Workshop\SVL Automation Documents\output-onlinepngtoo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4900" y="1918412"/>
            <a:ext cx="3093473" cy="298169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1832156" y="186920"/>
            <a:ext cx="8363938" cy="498598"/>
          </a:xfrm>
        </p:spPr>
        <p:txBody>
          <a:bodyPr/>
          <a:lstStyle/>
          <a:p>
            <a:r>
              <a:rPr lang="en-US" sz="3600" dirty="0">
                <a:latin typeface="Bodoni MT Black" panose="02070A03080606020203" pitchFamily="18" charset="0"/>
              </a:rPr>
              <a:t>Questions?</a:t>
            </a:r>
            <a:endParaRPr lang="en-IN" sz="3600" dirty="0">
              <a:latin typeface="Bodoni MT Black" panose="02070A03080606020203" pitchFamily="18" charset="0"/>
            </a:endParaRPr>
          </a:p>
        </p:txBody>
      </p:sp>
    </p:spTree>
    <p:extLst>
      <p:ext uri="{BB962C8B-B14F-4D97-AF65-F5344CB8AC3E}">
        <p14:creationId xmlns:p14="http://schemas.microsoft.com/office/powerpoint/2010/main" val="639547693"/>
      </p:ext>
    </p:extLst>
  </p:cSld>
  <p:clrMapOvr>
    <a:masterClrMapping/>
  </p:clrMapOvr>
  <p:transition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az616578.vo.msecnd.net/files/2016/04/29/6359749212265071701171552202_Dollarphotoclub_77959340-1024x577.jpg"/>
          <p:cNvPicPr>
            <a:picLocks noChangeAspect="1" noChangeArrowheads="1"/>
          </p:cNvPicPr>
          <p:nvPr/>
        </p:nvPicPr>
        <p:blipFill rotWithShape="1">
          <a:blip r:embed="rId2">
            <a:extLst>
              <a:ext uri="{28A0092B-C50C-407E-A947-70E740481C1C}">
                <a14:useLocalDpi xmlns:a14="http://schemas.microsoft.com/office/drawing/2010/main" val="0"/>
              </a:ext>
            </a:extLst>
          </a:blip>
          <a:srcRect t="8354" b="13248"/>
          <a:stretch/>
        </p:blipFill>
        <p:spPr bwMode="auto">
          <a:xfrm>
            <a:off x="4283249" y="1161768"/>
            <a:ext cx="6873022" cy="30361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Workshop\SVL Automation Documents\output-onlinepngtoo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798" y="1216242"/>
            <a:ext cx="3093473" cy="29816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flipH="1">
            <a:off x="5669872" y="4642009"/>
            <a:ext cx="4998128" cy="861774"/>
          </a:xfrm>
          <a:prstGeom prst="rect">
            <a:avLst/>
          </a:prstGeom>
          <a:noFill/>
        </p:spPr>
        <p:txBody>
          <a:bodyPr wrap="square" lIns="0" tIns="0" rIns="0" bIns="0" rtlCol="0">
            <a:spAutoFit/>
          </a:bodyPr>
          <a:lstStyle/>
          <a:p>
            <a:r>
              <a:rPr lang="en-US" sz="2800" b="1" dirty="0">
                <a:solidFill>
                  <a:srgbClr val="F59D1D"/>
                </a:solidFill>
                <a:latin typeface="Bookman Old Style" panose="02050604050505020204" pitchFamily="18" charset="0"/>
                <a:cs typeface="Segoe UI" panose="020B0502040204020203" pitchFamily="34" charset="0"/>
              </a:rPr>
              <a:t>https://svlautomations.in</a:t>
            </a:r>
          </a:p>
          <a:p>
            <a:r>
              <a:rPr lang="en-US" sz="2800" b="1" dirty="0">
                <a:solidFill>
                  <a:srgbClr val="0072C6"/>
                </a:solidFill>
                <a:latin typeface="Bookman Old Style" panose="02050604050505020204" pitchFamily="18" charset="0"/>
                <a:cs typeface="Segoe UI" panose="020B0502040204020203" pitchFamily="34" charset="0"/>
              </a:rPr>
              <a:t>https://svltrainings.in </a:t>
            </a:r>
            <a:endParaRPr lang="en-IN" sz="2800" b="1" dirty="0" err="1">
              <a:solidFill>
                <a:srgbClr val="0072C6"/>
              </a:solidFill>
              <a:latin typeface="Bookman Old Style" panose="02050604050505020204" pitchFamily="18" charset="0"/>
              <a:cs typeface="Segoe UI" panose="020B0502040204020203" pitchFamily="34" charset="0"/>
            </a:endParaRPr>
          </a:p>
        </p:txBody>
      </p:sp>
      <p:sp>
        <p:nvSpPr>
          <p:cNvPr id="7" name="TextBox 6"/>
          <p:cNvSpPr txBox="1"/>
          <p:nvPr/>
        </p:nvSpPr>
        <p:spPr>
          <a:xfrm flipH="1">
            <a:off x="1765177" y="4642009"/>
            <a:ext cx="4847208" cy="861774"/>
          </a:xfrm>
          <a:prstGeom prst="rect">
            <a:avLst/>
          </a:prstGeom>
          <a:noFill/>
        </p:spPr>
        <p:txBody>
          <a:bodyPr wrap="square" lIns="0" tIns="0" rIns="0" bIns="0" rtlCol="0">
            <a:spAutoFit/>
          </a:bodyPr>
          <a:lstStyle/>
          <a:p>
            <a:r>
              <a:rPr lang="en-US" sz="2800" b="1" dirty="0">
                <a:solidFill>
                  <a:srgbClr val="F59D1D"/>
                </a:solidFill>
                <a:latin typeface="Bookman Old Style" panose="02050604050505020204" pitchFamily="18" charset="0"/>
                <a:cs typeface="Segoe UI" panose="020B0502040204020203" pitchFamily="34" charset="0"/>
              </a:rPr>
              <a:t>8888 763 563</a:t>
            </a:r>
          </a:p>
          <a:p>
            <a:r>
              <a:rPr lang="en-US" sz="2800" b="1" dirty="0">
                <a:solidFill>
                  <a:srgbClr val="0072C6"/>
                </a:solidFill>
                <a:latin typeface="Bookman Old Style" panose="02050604050505020204" pitchFamily="18" charset="0"/>
                <a:cs typeface="Segoe UI" panose="020B0502040204020203" pitchFamily="34" charset="0"/>
              </a:rPr>
              <a:t>88 5335 4141</a:t>
            </a:r>
          </a:p>
        </p:txBody>
      </p:sp>
    </p:spTree>
    <p:extLst>
      <p:ext uri="{BB962C8B-B14F-4D97-AF65-F5344CB8AC3E}">
        <p14:creationId xmlns:p14="http://schemas.microsoft.com/office/powerpoint/2010/main" val="2341207393"/>
      </p:ext>
    </p:extLst>
  </p:cSld>
  <p:clrMapOvr>
    <a:masterClrMapping/>
  </p:clrMapOvr>
  <p:transition advClick="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a:t>
            </a:r>
            <a:endParaRPr lang="en-US" dirty="0"/>
          </a:p>
        </p:txBody>
      </p:sp>
      <p:sp>
        <p:nvSpPr>
          <p:cNvPr id="3" name="Text Placeholder 2"/>
          <p:cNvSpPr>
            <a:spLocks noGrp="1"/>
          </p:cNvSpPr>
          <p:nvPr>
            <p:ph type="body" idx="1"/>
          </p:nvPr>
        </p:nvSpPr>
        <p:spPr/>
        <p:txBody>
          <a:bodyPr/>
          <a:lstStyle/>
          <a:p>
            <a:pPr marL="342900" indent="-342900" algn="just">
              <a:spcBef>
                <a:spcPts val="0"/>
              </a:spcBef>
              <a:buClr>
                <a:srgbClr val="FF0000"/>
              </a:buClr>
              <a:buSzPts val="1920"/>
              <a:buFont typeface="Noto Sans Symbols"/>
              <a:buChar char="❑"/>
            </a:pPr>
            <a:r>
              <a:rPr lang="en-US" b="0" dirty="0" smtClean="0"/>
              <a:t>Syntax</a:t>
            </a:r>
          </a:p>
          <a:p>
            <a:pPr marL="0" indent="0" algn="just">
              <a:spcBef>
                <a:spcPts val="0"/>
              </a:spcBef>
              <a:buClr>
                <a:srgbClr val="FF0000"/>
              </a:buClr>
              <a:buSzPts val="1920"/>
            </a:pPr>
            <a:r>
              <a:rPr lang="en-US" b="0" dirty="0"/>
              <a:t>	</a:t>
            </a:r>
            <a:r>
              <a:rPr lang="en-US" b="0" dirty="0" err="1">
                <a:solidFill>
                  <a:schemeClr val="accent2">
                    <a:lumMod val="75000"/>
                  </a:schemeClr>
                </a:solidFill>
              </a:rPr>
              <a:t>def</a:t>
            </a:r>
            <a:r>
              <a:rPr lang="en-US" b="0" dirty="0">
                <a:solidFill>
                  <a:schemeClr val="accent2">
                    <a:lumMod val="75000"/>
                  </a:schemeClr>
                </a:solidFill>
              </a:rPr>
              <a:t> </a:t>
            </a:r>
            <a:r>
              <a:rPr lang="en-US" b="0" dirty="0" err="1">
                <a:solidFill>
                  <a:schemeClr val="accent2">
                    <a:lumMod val="75000"/>
                  </a:schemeClr>
                </a:solidFill>
              </a:rPr>
              <a:t>function_name</a:t>
            </a:r>
            <a:r>
              <a:rPr lang="en-US" b="0" dirty="0">
                <a:solidFill>
                  <a:schemeClr val="accent2">
                    <a:lumMod val="75000"/>
                  </a:schemeClr>
                </a:solidFill>
              </a:rPr>
              <a:t>(parameters):</a:t>
            </a:r>
          </a:p>
          <a:p>
            <a:pPr marL="0" indent="0" algn="just">
              <a:spcBef>
                <a:spcPts val="0"/>
              </a:spcBef>
              <a:buClr>
                <a:srgbClr val="FF0000"/>
              </a:buClr>
              <a:buSzPts val="1920"/>
            </a:pPr>
            <a:r>
              <a:rPr lang="en-US" b="0" dirty="0">
                <a:solidFill>
                  <a:schemeClr val="accent2">
                    <a:lumMod val="75000"/>
                  </a:schemeClr>
                </a:solidFill>
              </a:rPr>
              <a:t>    </a:t>
            </a:r>
            <a:r>
              <a:rPr lang="en-US" b="0" dirty="0" smtClean="0">
                <a:solidFill>
                  <a:schemeClr val="accent2">
                    <a:lumMod val="75000"/>
                  </a:schemeClr>
                </a:solidFill>
              </a:rPr>
              <a:t>		Code </a:t>
            </a:r>
            <a:r>
              <a:rPr lang="en-US" b="0" dirty="0">
                <a:solidFill>
                  <a:schemeClr val="accent2">
                    <a:lumMod val="75000"/>
                  </a:schemeClr>
                </a:solidFill>
              </a:rPr>
              <a:t>and </a:t>
            </a:r>
            <a:r>
              <a:rPr lang="en-US" b="0" dirty="0" smtClean="0">
                <a:solidFill>
                  <a:schemeClr val="accent2">
                    <a:lumMod val="75000"/>
                  </a:schemeClr>
                </a:solidFill>
              </a:rPr>
              <a:t>Statements</a:t>
            </a:r>
          </a:p>
          <a:p>
            <a:pPr marL="342900" indent="-342900" algn="just">
              <a:spcBef>
                <a:spcPts val="0"/>
              </a:spcBef>
              <a:buClr>
                <a:srgbClr val="FF0000"/>
              </a:buClr>
              <a:buSzPts val="1920"/>
              <a:buFont typeface="Noto Sans Symbols"/>
              <a:buChar char="❑"/>
            </a:pPr>
            <a:r>
              <a:rPr lang="en-US" b="0" dirty="0"/>
              <a:t>Create a function using the </a:t>
            </a:r>
            <a:r>
              <a:rPr lang="en-US" b="0" dirty="0" err="1">
                <a:solidFill>
                  <a:srgbClr val="FF0000"/>
                </a:solidFill>
              </a:rPr>
              <a:t>def</a:t>
            </a:r>
            <a:r>
              <a:rPr lang="en-US" b="0" dirty="0"/>
              <a:t> keyword, followed by a function name, followed by a </a:t>
            </a:r>
            <a:r>
              <a:rPr lang="en-US" b="0" dirty="0" err="1"/>
              <a:t>paranthesis</a:t>
            </a:r>
            <a:r>
              <a:rPr lang="en-US" b="0" dirty="0"/>
              <a:t> (()) and a colon(:).</a:t>
            </a:r>
          </a:p>
          <a:p>
            <a:pPr marL="342900" indent="-342900" algn="just">
              <a:spcBef>
                <a:spcPts val="0"/>
              </a:spcBef>
              <a:buClr>
                <a:srgbClr val="FF0000"/>
              </a:buClr>
              <a:buSzPts val="1920"/>
              <a:buFont typeface="Noto Sans Symbols"/>
              <a:buChar char="❑"/>
            </a:pPr>
            <a:r>
              <a:rPr lang="en-US" b="0" dirty="0"/>
              <a:t>Any parameters and arguments should be placed within the parentheses.</a:t>
            </a:r>
          </a:p>
          <a:p>
            <a:pPr marL="342900" indent="-342900" algn="just">
              <a:spcBef>
                <a:spcPts val="0"/>
              </a:spcBef>
              <a:buClr>
                <a:srgbClr val="FF0000"/>
              </a:buClr>
              <a:buSzPts val="1920"/>
              <a:buFont typeface="Noto Sans Symbols"/>
              <a:buChar char="❑"/>
            </a:pPr>
            <a:r>
              <a:rPr lang="en-US" b="0" dirty="0"/>
              <a:t>Rules to naming function are similar to that of naming variables.</a:t>
            </a:r>
          </a:p>
          <a:p>
            <a:pPr marL="342900" indent="-342900" algn="just">
              <a:spcBef>
                <a:spcPts val="0"/>
              </a:spcBef>
              <a:buClr>
                <a:srgbClr val="FF0000"/>
              </a:buClr>
              <a:buSzPts val="1920"/>
              <a:buFont typeface="Noto Sans Symbols"/>
              <a:buChar char="❑"/>
            </a:pPr>
            <a:r>
              <a:rPr lang="en-US" b="0" dirty="0"/>
              <a:t>Any statements and other code within the function should be indented.</a:t>
            </a:r>
          </a:p>
          <a:p>
            <a:pPr marL="0" indent="0" algn="just">
              <a:spcBef>
                <a:spcPts val="0"/>
              </a:spcBef>
              <a:buClr>
                <a:srgbClr val="FF0000"/>
              </a:buClr>
              <a:buSzPts val="1920"/>
            </a:pPr>
            <a:endParaRPr lang="en-US" b="0" dirty="0">
              <a:solidFill>
                <a:schemeClr val="accent2">
                  <a:lumMod val="75000"/>
                </a:schemeClr>
              </a:solidFill>
            </a:endParaRPr>
          </a:p>
        </p:txBody>
      </p:sp>
    </p:spTree>
    <p:extLst>
      <p:ext uri="{BB962C8B-B14F-4D97-AF65-F5344CB8AC3E}">
        <p14:creationId xmlns:p14="http://schemas.microsoft.com/office/powerpoint/2010/main" val="85667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b="0" dirty="0" err="1" smtClean="0">
                <a:solidFill>
                  <a:schemeClr val="accent2">
                    <a:lumMod val="75000"/>
                  </a:schemeClr>
                </a:solidFill>
              </a:rPr>
              <a:t>def</a:t>
            </a:r>
            <a:r>
              <a:rPr lang="en-US" b="0" dirty="0" smtClean="0">
                <a:solidFill>
                  <a:schemeClr val="accent2">
                    <a:lumMod val="75000"/>
                  </a:schemeClr>
                </a:solidFill>
              </a:rPr>
              <a:t> </a:t>
            </a:r>
            <a:r>
              <a:rPr lang="en-US" b="0" dirty="0">
                <a:solidFill>
                  <a:schemeClr val="accent2">
                    <a:lumMod val="75000"/>
                  </a:schemeClr>
                </a:solidFill>
              </a:rPr>
              <a:t>name(</a:t>
            </a:r>
            <a:r>
              <a:rPr lang="en-US" b="0" dirty="0" err="1">
                <a:solidFill>
                  <a:schemeClr val="accent2">
                    <a:lumMod val="75000"/>
                  </a:schemeClr>
                </a:solidFill>
              </a:rPr>
              <a:t>fname</a:t>
            </a:r>
            <a:r>
              <a:rPr lang="en-US" b="0" dirty="0">
                <a:solidFill>
                  <a:schemeClr val="accent2">
                    <a:lumMod val="75000"/>
                  </a:schemeClr>
                </a:solidFill>
              </a:rPr>
              <a:t>, </a:t>
            </a:r>
            <a:r>
              <a:rPr lang="en-US" b="0" dirty="0" err="1">
                <a:solidFill>
                  <a:schemeClr val="accent2">
                    <a:lumMod val="75000"/>
                  </a:schemeClr>
                </a:solidFill>
              </a:rPr>
              <a:t>lname</a:t>
            </a:r>
            <a:r>
              <a:rPr lang="en-US" b="0" dirty="0">
                <a:solidFill>
                  <a:schemeClr val="accent2">
                    <a:lumMod val="75000"/>
                  </a:schemeClr>
                </a:solidFill>
              </a:rPr>
              <a:t>):</a:t>
            </a:r>
          </a:p>
          <a:p>
            <a:r>
              <a:rPr lang="en-US" b="0" dirty="0">
                <a:solidFill>
                  <a:schemeClr val="accent2">
                    <a:lumMod val="75000"/>
                  </a:schemeClr>
                </a:solidFill>
              </a:rPr>
              <a:t>   </a:t>
            </a:r>
            <a:r>
              <a:rPr lang="en-US" b="0" dirty="0" smtClean="0">
                <a:solidFill>
                  <a:schemeClr val="accent2">
                    <a:lumMod val="75000"/>
                  </a:schemeClr>
                </a:solidFill>
              </a:rPr>
              <a:t>	 </a:t>
            </a:r>
            <a:r>
              <a:rPr lang="en-US" b="0" dirty="0">
                <a:solidFill>
                  <a:schemeClr val="accent2">
                    <a:lumMod val="75000"/>
                  </a:schemeClr>
                </a:solidFill>
              </a:rPr>
              <a:t>print("Hello,", </a:t>
            </a:r>
            <a:r>
              <a:rPr lang="en-US" b="0" dirty="0" err="1">
                <a:solidFill>
                  <a:schemeClr val="accent2">
                    <a:lumMod val="75000"/>
                  </a:schemeClr>
                </a:solidFill>
              </a:rPr>
              <a:t>fname</a:t>
            </a:r>
            <a:r>
              <a:rPr lang="en-US" b="0" dirty="0">
                <a:solidFill>
                  <a:schemeClr val="accent2">
                    <a:lumMod val="75000"/>
                  </a:schemeClr>
                </a:solidFill>
              </a:rPr>
              <a:t>, </a:t>
            </a:r>
            <a:r>
              <a:rPr lang="en-US" b="0" dirty="0" err="1">
                <a:solidFill>
                  <a:schemeClr val="accent2">
                    <a:lumMod val="75000"/>
                  </a:schemeClr>
                </a:solidFill>
              </a:rPr>
              <a:t>lname</a:t>
            </a:r>
            <a:r>
              <a:rPr lang="en-US" b="0" dirty="0" smtClean="0">
                <a:solidFill>
                  <a:schemeClr val="accent2">
                    <a:lumMod val="75000"/>
                  </a:schemeClr>
                </a:solidFill>
              </a:rPr>
              <a:t>)</a:t>
            </a:r>
          </a:p>
          <a:p>
            <a:r>
              <a:rPr lang="en-US" b="0" dirty="0">
                <a:solidFill>
                  <a:schemeClr val="accent2">
                    <a:lumMod val="75000"/>
                  </a:schemeClr>
                </a:solidFill>
              </a:rPr>
              <a:t>name("Sam", "Wilson")</a:t>
            </a:r>
          </a:p>
          <a:p>
            <a:endParaRPr lang="en-US" b="0" dirty="0">
              <a:solidFill>
                <a:schemeClr val="accent2">
                  <a:lumMod val="75000"/>
                </a:schemeClr>
              </a:solidFill>
            </a:endParaRPr>
          </a:p>
          <a:p>
            <a:pPr marL="342900" indent="-342900" algn="just">
              <a:spcBef>
                <a:spcPts val="0"/>
              </a:spcBef>
              <a:buClr>
                <a:srgbClr val="FF0000"/>
              </a:buClr>
              <a:buSzPts val="1920"/>
              <a:buFont typeface="Noto Sans Symbols"/>
              <a:buChar char="❑"/>
            </a:pPr>
            <a:r>
              <a:rPr lang="en-US" b="0" dirty="0"/>
              <a:t>We call a function by giving the function name, followed by parameters (if any) in the parenthesis.</a:t>
            </a:r>
          </a:p>
        </p:txBody>
      </p:sp>
    </p:spTree>
    <p:extLst>
      <p:ext uri="{BB962C8B-B14F-4D97-AF65-F5344CB8AC3E}">
        <p14:creationId xmlns:p14="http://schemas.microsoft.com/office/powerpoint/2010/main" val="401872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Arguments</a:t>
            </a:r>
            <a:br>
              <a:rPr lang="en-US" dirty="0"/>
            </a:br>
            <a:endParaRPr lang="en-US" dirty="0"/>
          </a:p>
        </p:txBody>
      </p:sp>
      <p:sp>
        <p:nvSpPr>
          <p:cNvPr id="3" name="Text Placeholder 2"/>
          <p:cNvSpPr>
            <a:spLocks noGrp="1"/>
          </p:cNvSpPr>
          <p:nvPr>
            <p:ph type="body" idx="1"/>
          </p:nvPr>
        </p:nvSpPr>
        <p:spPr/>
        <p:txBody>
          <a:bodyPr/>
          <a:lstStyle/>
          <a:p>
            <a:pPr marL="342900" indent="-342900" algn="just">
              <a:spcBef>
                <a:spcPts val="0"/>
              </a:spcBef>
              <a:buClr>
                <a:srgbClr val="FF0000"/>
              </a:buClr>
              <a:buSzPts val="1920"/>
              <a:buFont typeface="Noto Sans Symbols"/>
              <a:buChar char="❑"/>
            </a:pPr>
            <a:r>
              <a:rPr lang="en-US" b="0" dirty="0"/>
              <a:t>There are four types of arguments that we can provide in a function:</a:t>
            </a:r>
          </a:p>
          <a:p>
            <a:pPr marL="800100" lvl="1" indent="-342900" algn="just">
              <a:spcBef>
                <a:spcPts val="0"/>
              </a:spcBef>
              <a:buClr>
                <a:srgbClr val="FF0000"/>
              </a:buClr>
              <a:buSzPts val="1920"/>
              <a:buFont typeface="Noto Sans Symbols"/>
              <a:buChar char="❑"/>
            </a:pPr>
            <a:r>
              <a:rPr lang="en-US" b="0" dirty="0"/>
              <a:t>Default Arguments</a:t>
            </a:r>
          </a:p>
          <a:p>
            <a:pPr marL="800100" lvl="1" indent="-342900" algn="just">
              <a:spcBef>
                <a:spcPts val="0"/>
              </a:spcBef>
              <a:buClr>
                <a:srgbClr val="FF0000"/>
              </a:buClr>
              <a:buSzPts val="1920"/>
              <a:buFont typeface="Noto Sans Symbols"/>
              <a:buChar char="❑"/>
            </a:pPr>
            <a:r>
              <a:rPr lang="en-US" b="0" dirty="0"/>
              <a:t>Keyword Arguments</a:t>
            </a:r>
          </a:p>
          <a:p>
            <a:pPr marL="800100" lvl="1" indent="-342900" algn="just">
              <a:spcBef>
                <a:spcPts val="0"/>
              </a:spcBef>
              <a:buClr>
                <a:srgbClr val="FF0000"/>
              </a:buClr>
              <a:buSzPts val="1920"/>
              <a:buFont typeface="Noto Sans Symbols"/>
              <a:buChar char="❑"/>
            </a:pPr>
            <a:r>
              <a:rPr lang="en-US" b="0" dirty="0"/>
              <a:t>Required Arguments</a:t>
            </a:r>
          </a:p>
          <a:p>
            <a:pPr marL="800100" lvl="1" indent="-342900" algn="just">
              <a:spcBef>
                <a:spcPts val="0"/>
              </a:spcBef>
              <a:buClr>
                <a:srgbClr val="FF0000"/>
              </a:buClr>
              <a:buSzPts val="1920"/>
              <a:buFont typeface="Noto Sans Symbols"/>
              <a:buChar char="❑"/>
            </a:pPr>
            <a:r>
              <a:rPr lang="en-US" b="0" dirty="0"/>
              <a:t>Variable-length </a:t>
            </a:r>
            <a:r>
              <a:rPr lang="en-US" b="0" dirty="0" smtClean="0"/>
              <a:t>Arguments</a:t>
            </a:r>
          </a:p>
          <a:p>
            <a:pPr marL="342900" indent="-342900" algn="just">
              <a:spcBef>
                <a:spcPts val="0"/>
              </a:spcBef>
              <a:buClr>
                <a:srgbClr val="FF0000"/>
              </a:buClr>
              <a:buSzPts val="1920"/>
              <a:buFont typeface="Noto Sans Symbols"/>
              <a:buChar char="❑"/>
            </a:pPr>
            <a:endParaRPr lang="en-US" b="0" dirty="0"/>
          </a:p>
          <a:p>
            <a:pPr marL="342900" indent="-342900" algn="just">
              <a:spcBef>
                <a:spcPts val="0"/>
              </a:spcBef>
              <a:buClr>
                <a:srgbClr val="FF0000"/>
              </a:buClr>
              <a:buSzPts val="1920"/>
              <a:buFont typeface="Noto Sans Symbols"/>
              <a:buChar char="❑"/>
            </a:pPr>
            <a:endParaRPr lang="en-US" b="0" dirty="0" smtClean="0"/>
          </a:p>
          <a:p>
            <a:pPr marL="342900" indent="-342900" algn="just">
              <a:spcBef>
                <a:spcPts val="0"/>
              </a:spcBef>
              <a:buClr>
                <a:srgbClr val="FF0000"/>
              </a:buClr>
              <a:buSzPts val="1920"/>
              <a:buFont typeface="Noto Sans Symbols"/>
              <a:buChar char="❑"/>
            </a:pPr>
            <a:endParaRPr lang="en-US" b="0" dirty="0"/>
          </a:p>
          <a:p>
            <a:pPr marL="342900" indent="-342900" algn="just">
              <a:spcBef>
                <a:spcPts val="0"/>
              </a:spcBef>
              <a:buClr>
                <a:srgbClr val="FF0000"/>
              </a:buClr>
              <a:buSzPts val="1920"/>
              <a:buFont typeface="Noto Sans Symbols"/>
              <a:buChar char="❑"/>
            </a:pPr>
            <a:endParaRPr lang="en-US" b="0" dirty="0"/>
          </a:p>
          <a:p>
            <a:endParaRPr lang="en-US" dirty="0"/>
          </a:p>
        </p:txBody>
      </p:sp>
    </p:spTree>
    <p:extLst>
      <p:ext uri="{BB962C8B-B14F-4D97-AF65-F5344CB8AC3E}">
        <p14:creationId xmlns:p14="http://schemas.microsoft.com/office/powerpoint/2010/main" val="350399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571500" indent="-342900" algn="just">
              <a:spcBef>
                <a:spcPts val="0"/>
              </a:spcBef>
              <a:buClr>
                <a:srgbClr val="FF0000"/>
              </a:buClr>
              <a:buSzPts val="1920"/>
              <a:buFont typeface="Noto Sans Symbols"/>
              <a:buChar char="❑"/>
            </a:pPr>
            <a:r>
              <a:rPr lang="en-US" dirty="0"/>
              <a:t>Default arguments:</a:t>
            </a:r>
          </a:p>
          <a:p>
            <a:pPr marL="1028700" lvl="1" indent="-342900" algn="just">
              <a:spcBef>
                <a:spcPts val="0"/>
              </a:spcBef>
              <a:buClr>
                <a:srgbClr val="FF0000"/>
              </a:buClr>
              <a:buSzPts val="1920"/>
              <a:buFont typeface="Noto Sans Symbols"/>
              <a:buChar char="❑"/>
            </a:pPr>
            <a:r>
              <a:rPr lang="en-US" b="0" dirty="0"/>
              <a:t>We can provide a default value while creating a function. </a:t>
            </a:r>
            <a:endParaRPr lang="en-US" b="0" dirty="0" smtClean="0"/>
          </a:p>
          <a:p>
            <a:pPr marL="1028700" lvl="1" indent="-342900" algn="just">
              <a:spcBef>
                <a:spcPts val="0"/>
              </a:spcBef>
              <a:buClr>
                <a:srgbClr val="FF0000"/>
              </a:buClr>
              <a:buSzPts val="1920"/>
              <a:buFont typeface="Noto Sans Symbols"/>
              <a:buChar char="❑"/>
            </a:pPr>
            <a:r>
              <a:rPr lang="en-US" b="0" dirty="0" smtClean="0"/>
              <a:t>This </a:t>
            </a:r>
            <a:r>
              <a:rPr lang="en-US" b="0" dirty="0"/>
              <a:t>way the function assumes a default value even if a value is not provided in the function call for that argument</a:t>
            </a:r>
            <a:r>
              <a:rPr lang="en-US" b="0" dirty="0" smtClean="0"/>
              <a:t>.</a:t>
            </a:r>
          </a:p>
          <a:p>
            <a:pPr marL="1028700" lvl="1" indent="-342900" algn="just">
              <a:spcBef>
                <a:spcPts val="0"/>
              </a:spcBef>
              <a:buClr>
                <a:srgbClr val="FF0000"/>
              </a:buClr>
              <a:buSzPts val="1920"/>
              <a:buFont typeface="Noto Sans Symbols"/>
              <a:buChar char="❑"/>
            </a:pPr>
            <a:endParaRPr lang="en-US" dirty="0"/>
          </a:p>
          <a:p>
            <a:pPr marL="685800" lvl="1" indent="0" algn="just">
              <a:spcBef>
                <a:spcPts val="0"/>
              </a:spcBef>
              <a:buClr>
                <a:srgbClr val="FF0000"/>
              </a:buClr>
              <a:buSzPts val="1920"/>
              <a:buNone/>
            </a:pPr>
            <a:endParaRPr lang="en-US" dirty="0"/>
          </a:p>
          <a:p>
            <a:pPr marL="685800" lvl="1" indent="0" algn="just">
              <a:spcBef>
                <a:spcPts val="0"/>
              </a:spcBef>
              <a:buClr>
                <a:srgbClr val="FF0000"/>
              </a:buClr>
              <a:buSzPts val="1920"/>
              <a:buNone/>
            </a:pPr>
            <a:r>
              <a:rPr lang="en-US" dirty="0" err="1">
                <a:solidFill>
                  <a:schemeClr val="accent2">
                    <a:lumMod val="75000"/>
                  </a:schemeClr>
                </a:solidFill>
              </a:rPr>
              <a:t>def</a:t>
            </a:r>
            <a:r>
              <a:rPr lang="en-US" dirty="0">
                <a:solidFill>
                  <a:schemeClr val="accent2">
                    <a:lumMod val="75000"/>
                  </a:schemeClr>
                </a:solidFill>
              </a:rPr>
              <a:t> name(</a:t>
            </a:r>
            <a:r>
              <a:rPr lang="en-US" dirty="0" err="1">
                <a:solidFill>
                  <a:schemeClr val="accent2">
                    <a:lumMod val="75000"/>
                  </a:schemeClr>
                </a:solidFill>
              </a:rPr>
              <a:t>fname</a:t>
            </a:r>
            <a:r>
              <a:rPr lang="en-US" dirty="0">
                <a:solidFill>
                  <a:schemeClr val="accent2">
                    <a:lumMod val="75000"/>
                  </a:schemeClr>
                </a:solidFill>
              </a:rPr>
              <a:t>, </a:t>
            </a:r>
            <a:r>
              <a:rPr lang="en-US" dirty="0" err="1">
                <a:solidFill>
                  <a:schemeClr val="accent2">
                    <a:lumMod val="75000"/>
                  </a:schemeClr>
                </a:solidFill>
              </a:rPr>
              <a:t>mname</a:t>
            </a:r>
            <a:r>
              <a:rPr lang="en-US" dirty="0">
                <a:solidFill>
                  <a:schemeClr val="accent2">
                    <a:lumMod val="75000"/>
                  </a:schemeClr>
                </a:solidFill>
              </a:rPr>
              <a:t> = "</a:t>
            </a:r>
            <a:r>
              <a:rPr lang="en-US" dirty="0" err="1">
                <a:solidFill>
                  <a:schemeClr val="accent2">
                    <a:lumMod val="75000"/>
                  </a:schemeClr>
                </a:solidFill>
              </a:rPr>
              <a:t>Jhon</a:t>
            </a:r>
            <a:r>
              <a:rPr lang="en-US" dirty="0">
                <a:solidFill>
                  <a:schemeClr val="accent2">
                    <a:lumMod val="75000"/>
                  </a:schemeClr>
                </a:solidFill>
              </a:rPr>
              <a:t>", </a:t>
            </a:r>
            <a:r>
              <a:rPr lang="en-US" dirty="0" err="1">
                <a:solidFill>
                  <a:schemeClr val="accent2">
                    <a:lumMod val="75000"/>
                  </a:schemeClr>
                </a:solidFill>
              </a:rPr>
              <a:t>lname</a:t>
            </a:r>
            <a:r>
              <a:rPr lang="en-US" dirty="0">
                <a:solidFill>
                  <a:schemeClr val="accent2">
                    <a:lumMod val="75000"/>
                  </a:schemeClr>
                </a:solidFill>
              </a:rPr>
              <a:t> = "</a:t>
            </a:r>
            <a:r>
              <a:rPr lang="en-US" dirty="0" err="1">
                <a:solidFill>
                  <a:schemeClr val="accent2">
                    <a:lumMod val="75000"/>
                  </a:schemeClr>
                </a:solidFill>
              </a:rPr>
              <a:t>Whatson</a:t>
            </a:r>
            <a:r>
              <a:rPr lang="en-US" dirty="0">
                <a:solidFill>
                  <a:schemeClr val="accent2">
                    <a:lumMod val="75000"/>
                  </a:schemeClr>
                </a:solidFill>
              </a:rPr>
              <a:t>"):</a:t>
            </a:r>
          </a:p>
          <a:p>
            <a:pPr marL="685800" lvl="1" indent="0" algn="just">
              <a:spcBef>
                <a:spcPts val="0"/>
              </a:spcBef>
              <a:buClr>
                <a:srgbClr val="FF0000"/>
              </a:buClr>
              <a:buSzPts val="1920"/>
              <a:buNone/>
            </a:pPr>
            <a:r>
              <a:rPr lang="en-US" dirty="0">
                <a:solidFill>
                  <a:schemeClr val="accent2">
                    <a:lumMod val="75000"/>
                  </a:schemeClr>
                </a:solidFill>
              </a:rPr>
              <a:t>    print("Hello,", </a:t>
            </a:r>
            <a:r>
              <a:rPr lang="en-US" dirty="0" err="1">
                <a:solidFill>
                  <a:schemeClr val="accent2">
                    <a:lumMod val="75000"/>
                  </a:schemeClr>
                </a:solidFill>
              </a:rPr>
              <a:t>fname</a:t>
            </a:r>
            <a:r>
              <a:rPr lang="en-US" dirty="0">
                <a:solidFill>
                  <a:schemeClr val="accent2">
                    <a:lumMod val="75000"/>
                  </a:schemeClr>
                </a:solidFill>
              </a:rPr>
              <a:t>, </a:t>
            </a:r>
            <a:r>
              <a:rPr lang="en-US" dirty="0" err="1">
                <a:solidFill>
                  <a:schemeClr val="accent2">
                    <a:lumMod val="75000"/>
                  </a:schemeClr>
                </a:solidFill>
              </a:rPr>
              <a:t>mname</a:t>
            </a:r>
            <a:r>
              <a:rPr lang="en-US" dirty="0">
                <a:solidFill>
                  <a:schemeClr val="accent2">
                    <a:lumMod val="75000"/>
                  </a:schemeClr>
                </a:solidFill>
              </a:rPr>
              <a:t>, </a:t>
            </a:r>
            <a:r>
              <a:rPr lang="en-US" dirty="0" err="1">
                <a:solidFill>
                  <a:schemeClr val="accent2">
                    <a:lumMod val="75000"/>
                  </a:schemeClr>
                </a:solidFill>
              </a:rPr>
              <a:t>lname</a:t>
            </a:r>
            <a:r>
              <a:rPr lang="en-US" dirty="0">
                <a:solidFill>
                  <a:schemeClr val="accent2">
                    <a:lumMod val="75000"/>
                  </a:schemeClr>
                </a:solidFill>
              </a:rPr>
              <a:t>)</a:t>
            </a:r>
          </a:p>
          <a:p>
            <a:pPr marL="685800" lvl="1" indent="0" algn="just">
              <a:spcBef>
                <a:spcPts val="0"/>
              </a:spcBef>
              <a:buClr>
                <a:srgbClr val="FF0000"/>
              </a:buClr>
              <a:buSzPts val="1920"/>
              <a:buNone/>
            </a:pPr>
            <a:endParaRPr lang="en-US" dirty="0">
              <a:solidFill>
                <a:schemeClr val="accent2">
                  <a:lumMod val="75000"/>
                </a:schemeClr>
              </a:solidFill>
            </a:endParaRPr>
          </a:p>
          <a:p>
            <a:pPr marL="685800" lvl="1" indent="0" algn="just">
              <a:spcBef>
                <a:spcPts val="0"/>
              </a:spcBef>
              <a:buClr>
                <a:srgbClr val="FF0000"/>
              </a:buClr>
              <a:buSzPts val="1920"/>
              <a:buNone/>
            </a:pPr>
            <a:r>
              <a:rPr lang="en-US" dirty="0">
                <a:solidFill>
                  <a:schemeClr val="accent2">
                    <a:lumMod val="75000"/>
                  </a:schemeClr>
                </a:solidFill>
              </a:rPr>
              <a:t>name("Amy")</a:t>
            </a:r>
            <a:endParaRPr lang="en-US" b="0" dirty="0">
              <a:solidFill>
                <a:schemeClr val="accent2">
                  <a:lumMod val="75000"/>
                </a:schemeClr>
              </a:solidFill>
            </a:endParaRPr>
          </a:p>
        </p:txBody>
      </p:sp>
    </p:spTree>
    <p:extLst>
      <p:ext uri="{BB962C8B-B14F-4D97-AF65-F5344CB8AC3E}">
        <p14:creationId xmlns:p14="http://schemas.microsoft.com/office/powerpoint/2010/main" val="2739827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571500" indent="-342900" algn="just">
              <a:spcBef>
                <a:spcPts val="0"/>
              </a:spcBef>
              <a:buClr>
                <a:srgbClr val="FF0000"/>
              </a:buClr>
              <a:buSzPts val="1920"/>
              <a:buFont typeface="Noto Sans Symbols"/>
              <a:buChar char="❑"/>
            </a:pPr>
            <a:r>
              <a:rPr lang="en-US" dirty="0"/>
              <a:t>Keyword arguments</a:t>
            </a:r>
          </a:p>
          <a:p>
            <a:pPr marL="1028700" lvl="1" indent="-342900" algn="just">
              <a:spcBef>
                <a:spcPts val="0"/>
              </a:spcBef>
              <a:buClr>
                <a:srgbClr val="FF0000"/>
              </a:buClr>
              <a:buSzPts val="1920"/>
              <a:buFont typeface="Noto Sans Symbols"/>
              <a:buChar char="❑"/>
            </a:pPr>
            <a:r>
              <a:rPr lang="en-US" dirty="0"/>
              <a:t>We can provide arguments with key = value, this way the interpreter recognizes the arguments by the parameter name. </a:t>
            </a:r>
            <a:endParaRPr lang="en-US" dirty="0" smtClean="0"/>
          </a:p>
          <a:p>
            <a:pPr marL="1028700" lvl="1" indent="-342900" algn="just">
              <a:spcBef>
                <a:spcPts val="0"/>
              </a:spcBef>
              <a:buClr>
                <a:srgbClr val="FF0000"/>
              </a:buClr>
              <a:buSzPts val="1920"/>
              <a:buFont typeface="Noto Sans Symbols"/>
              <a:buChar char="❑"/>
            </a:pPr>
            <a:r>
              <a:rPr lang="en-US" dirty="0" smtClean="0"/>
              <a:t>Hence</a:t>
            </a:r>
            <a:r>
              <a:rPr lang="en-US" dirty="0"/>
              <a:t>, the </a:t>
            </a:r>
            <a:r>
              <a:rPr lang="en-US" dirty="0" smtClean="0"/>
              <a:t>order </a:t>
            </a:r>
            <a:r>
              <a:rPr lang="en-US" dirty="0"/>
              <a:t>in which the arguments are passed does not matter</a:t>
            </a:r>
            <a:r>
              <a:rPr lang="en-US" dirty="0" smtClean="0"/>
              <a:t>.</a:t>
            </a:r>
          </a:p>
          <a:p>
            <a:pPr marL="685800" lvl="1" indent="0" algn="just">
              <a:spcBef>
                <a:spcPts val="0"/>
              </a:spcBef>
              <a:buClr>
                <a:srgbClr val="FF0000"/>
              </a:buClr>
              <a:buSzPts val="1920"/>
              <a:buNone/>
            </a:pPr>
            <a:endParaRPr lang="en-US" dirty="0"/>
          </a:p>
          <a:p>
            <a:pPr marL="685800" lvl="1" indent="0" algn="just">
              <a:spcBef>
                <a:spcPts val="0"/>
              </a:spcBef>
              <a:buClr>
                <a:srgbClr val="FF0000"/>
              </a:buClr>
              <a:buSzPts val="1920"/>
              <a:buNone/>
            </a:pPr>
            <a:r>
              <a:rPr lang="en-US" dirty="0" err="1">
                <a:solidFill>
                  <a:schemeClr val="accent2">
                    <a:lumMod val="75000"/>
                  </a:schemeClr>
                </a:solidFill>
              </a:rPr>
              <a:t>def</a:t>
            </a:r>
            <a:r>
              <a:rPr lang="en-US" dirty="0">
                <a:solidFill>
                  <a:schemeClr val="accent2">
                    <a:lumMod val="75000"/>
                  </a:schemeClr>
                </a:solidFill>
              </a:rPr>
              <a:t> name(</a:t>
            </a:r>
            <a:r>
              <a:rPr lang="en-US" dirty="0" err="1">
                <a:solidFill>
                  <a:schemeClr val="accent2">
                    <a:lumMod val="75000"/>
                  </a:schemeClr>
                </a:solidFill>
              </a:rPr>
              <a:t>fname</a:t>
            </a:r>
            <a:r>
              <a:rPr lang="en-US" dirty="0">
                <a:solidFill>
                  <a:schemeClr val="accent2">
                    <a:lumMod val="75000"/>
                  </a:schemeClr>
                </a:solidFill>
              </a:rPr>
              <a:t>, </a:t>
            </a:r>
            <a:r>
              <a:rPr lang="en-US" dirty="0" err="1">
                <a:solidFill>
                  <a:schemeClr val="accent2">
                    <a:lumMod val="75000"/>
                  </a:schemeClr>
                </a:solidFill>
              </a:rPr>
              <a:t>mname</a:t>
            </a:r>
            <a:r>
              <a:rPr lang="en-US" dirty="0">
                <a:solidFill>
                  <a:schemeClr val="accent2">
                    <a:lumMod val="75000"/>
                  </a:schemeClr>
                </a:solidFill>
              </a:rPr>
              <a:t>, </a:t>
            </a:r>
            <a:r>
              <a:rPr lang="en-US" dirty="0" err="1">
                <a:solidFill>
                  <a:schemeClr val="accent2">
                    <a:lumMod val="75000"/>
                  </a:schemeClr>
                </a:solidFill>
              </a:rPr>
              <a:t>lname</a:t>
            </a:r>
            <a:r>
              <a:rPr lang="en-US" dirty="0">
                <a:solidFill>
                  <a:schemeClr val="accent2">
                    <a:lumMod val="75000"/>
                  </a:schemeClr>
                </a:solidFill>
              </a:rPr>
              <a:t>):</a:t>
            </a:r>
          </a:p>
          <a:p>
            <a:pPr marL="685800" lvl="1" indent="0" algn="just">
              <a:spcBef>
                <a:spcPts val="0"/>
              </a:spcBef>
              <a:buClr>
                <a:srgbClr val="FF0000"/>
              </a:buClr>
              <a:buSzPts val="1920"/>
              <a:buNone/>
            </a:pPr>
            <a:r>
              <a:rPr lang="en-US" dirty="0">
                <a:solidFill>
                  <a:schemeClr val="accent2">
                    <a:lumMod val="75000"/>
                  </a:schemeClr>
                </a:solidFill>
              </a:rPr>
              <a:t>    print("Hello,", </a:t>
            </a:r>
            <a:r>
              <a:rPr lang="en-US" dirty="0" err="1">
                <a:solidFill>
                  <a:schemeClr val="accent2">
                    <a:lumMod val="75000"/>
                  </a:schemeClr>
                </a:solidFill>
              </a:rPr>
              <a:t>fname</a:t>
            </a:r>
            <a:r>
              <a:rPr lang="en-US" dirty="0">
                <a:solidFill>
                  <a:schemeClr val="accent2">
                    <a:lumMod val="75000"/>
                  </a:schemeClr>
                </a:solidFill>
              </a:rPr>
              <a:t>, </a:t>
            </a:r>
            <a:r>
              <a:rPr lang="en-US" dirty="0" err="1">
                <a:solidFill>
                  <a:schemeClr val="accent2">
                    <a:lumMod val="75000"/>
                  </a:schemeClr>
                </a:solidFill>
              </a:rPr>
              <a:t>mname</a:t>
            </a:r>
            <a:r>
              <a:rPr lang="en-US" dirty="0">
                <a:solidFill>
                  <a:schemeClr val="accent2">
                    <a:lumMod val="75000"/>
                  </a:schemeClr>
                </a:solidFill>
              </a:rPr>
              <a:t>, </a:t>
            </a:r>
            <a:r>
              <a:rPr lang="en-US" dirty="0" err="1">
                <a:solidFill>
                  <a:schemeClr val="accent2">
                    <a:lumMod val="75000"/>
                  </a:schemeClr>
                </a:solidFill>
              </a:rPr>
              <a:t>lname</a:t>
            </a:r>
            <a:r>
              <a:rPr lang="en-US" dirty="0">
                <a:solidFill>
                  <a:schemeClr val="accent2">
                    <a:lumMod val="75000"/>
                  </a:schemeClr>
                </a:solidFill>
              </a:rPr>
              <a:t>)</a:t>
            </a:r>
          </a:p>
          <a:p>
            <a:pPr marL="685800" lvl="1" indent="0" algn="just">
              <a:spcBef>
                <a:spcPts val="0"/>
              </a:spcBef>
              <a:buClr>
                <a:srgbClr val="FF0000"/>
              </a:buClr>
              <a:buSzPts val="1920"/>
              <a:buNone/>
            </a:pPr>
            <a:endParaRPr lang="en-US" dirty="0">
              <a:solidFill>
                <a:schemeClr val="accent2">
                  <a:lumMod val="75000"/>
                </a:schemeClr>
              </a:solidFill>
            </a:endParaRPr>
          </a:p>
          <a:p>
            <a:pPr marL="685800" lvl="1" indent="0" algn="just">
              <a:spcBef>
                <a:spcPts val="0"/>
              </a:spcBef>
              <a:buClr>
                <a:srgbClr val="FF0000"/>
              </a:buClr>
              <a:buSzPts val="1920"/>
              <a:buNone/>
            </a:pPr>
            <a:r>
              <a:rPr lang="en-US" dirty="0">
                <a:solidFill>
                  <a:schemeClr val="accent2">
                    <a:lumMod val="75000"/>
                  </a:schemeClr>
                </a:solidFill>
              </a:rPr>
              <a:t>name(</a:t>
            </a:r>
            <a:r>
              <a:rPr lang="en-US" dirty="0" err="1">
                <a:solidFill>
                  <a:schemeClr val="accent2">
                    <a:lumMod val="75000"/>
                  </a:schemeClr>
                </a:solidFill>
              </a:rPr>
              <a:t>mname</a:t>
            </a:r>
            <a:r>
              <a:rPr lang="en-US" dirty="0">
                <a:solidFill>
                  <a:schemeClr val="accent2">
                    <a:lumMod val="75000"/>
                  </a:schemeClr>
                </a:solidFill>
              </a:rPr>
              <a:t> = "Peter", </a:t>
            </a:r>
            <a:r>
              <a:rPr lang="en-US" dirty="0" err="1">
                <a:solidFill>
                  <a:schemeClr val="accent2">
                    <a:lumMod val="75000"/>
                  </a:schemeClr>
                </a:solidFill>
              </a:rPr>
              <a:t>lname</a:t>
            </a:r>
            <a:r>
              <a:rPr lang="en-US" dirty="0">
                <a:solidFill>
                  <a:schemeClr val="accent2">
                    <a:lumMod val="75000"/>
                  </a:schemeClr>
                </a:solidFill>
              </a:rPr>
              <a:t> = "</a:t>
            </a:r>
            <a:r>
              <a:rPr lang="en-US" dirty="0" err="1">
                <a:solidFill>
                  <a:schemeClr val="accent2">
                    <a:lumMod val="75000"/>
                  </a:schemeClr>
                </a:solidFill>
              </a:rPr>
              <a:t>Wesker</a:t>
            </a:r>
            <a:r>
              <a:rPr lang="en-US" dirty="0">
                <a:solidFill>
                  <a:schemeClr val="accent2">
                    <a:lumMod val="75000"/>
                  </a:schemeClr>
                </a:solidFill>
              </a:rPr>
              <a:t>", </a:t>
            </a:r>
            <a:r>
              <a:rPr lang="en-US" dirty="0" err="1">
                <a:solidFill>
                  <a:schemeClr val="accent2">
                    <a:lumMod val="75000"/>
                  </a:schemeClr>
                </a:solidFill>
              </a:rPr>
              <a:t>fname</a:t>
            </a:r>
            <a:r>
              <a:rPr lang="en-US" dirty="0">
                <a:solidFill>
                  <a:schemeClr val="accent2">
                    <a:lumMod val="75000"/>
                  </a:schemeClr>
                </a:solidFill>
              </a:rPr>
              <a:t> = "Jade")</a:t>
            </a:r>
          </a:p>
        </p:txBody>
      </p:sp>
    </p:spTree>
    <p:extLst>
      <p:ext uri="{BB962C8B-B14F-4D97-AF65-F5344CB8AC3E}">
        <p14:creationId xmlns:p14="http://schemas.microsoft.com/office/powerpoint/2010/main" val="29588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571500" indent="-342900" algn="just">
              <a:spcBef>
                <a:spcPts val="0"/>
              </a:spcBef>
              <a:buClr>
                <a:srgbClr val="FF0000"/>
              </a:buClr>
              <a:buSzPts val="1920"/>
              <a:buFont typeface="Noto Sans Symbols"/>
              <a:buChar char="❑"/>
            </a:pPr>
            <a:r>
              <a:rPr lang="en-US" dirty="0"/>
              <a:t>Required arguments</a:t>
            </a:r>
          </a:p>
          <a:p>
            <a:pPr marL="1028700" lvl="1" indent="-342900" algn="just">
              <a:spcBef>
                <a:spcPts val="0"/>
              </a:spcBef>
              <a:buClr>
                <a:srgbClr val="FF0000"/>
              </a:buClr>
              <a:buSzPts val="1920"/>
              <a:buFont typeface="Noto Sans Symbols"/>
              <a:buChar char="❑"/>
            </a:pPr>
            <a:r>
              <a:rPr lang="en-US" b="0" dirty="0"/>
              <a:t>In case we don’t pass the arguments with a key = value syntax, then it is necessary to pass the arguments in the correct positional order and the number of arguments passed should match with actual function definition</a:t>
            </a:r>
            <a:r>
              <a:rPr lang="en-US" b="0" dirty="0" smtClean="0"/>
              <a:t>.</a:t>
            </a:r>
          </a:p>
          <a:p>
            <a:pPr marL="685800" lvl="1" indent="0" algn="just">
              <a:spcBef>
                <a:spcPts val="0"/>
              </a:spcBef>
              <a:buClr>
                <a:srgbClr val="FF0000"/>
              </a:buClr>
              <a:buSzPts val="1920"/>
              <a:buNone/>
            </a:pPr>
            <a:endParaRPr lang="en-US" dirty="0"/>
          </a:p>
          <a:p>
            <a:pPr marL="685800" lvl="1" indent="0" algn="just">
              <a:spcBef>
                <a:spcPts val="0"/>
              </a:spcBef>
              <a:buClr>
                <a:srgbClr val="FF0000"/>
              </a:buClr>
              <a:buSzPts val="1920"/>
              <a:buNone/>
            </a:pPr>
            <a:endParaRPr lang="en-US" sz="2800" dirty="0" smtClean="0">
              <a:solidFill>
                <a:schemeClr val="accent2">
                  <a:lumMod val="75000"/>
                </a:schemeClr>
              </a:solidFill>
            </a:endParaRPr>
          </a:p>
          <a:p>
            <a:pPr marL="685800" lvl="1" indent="0" algn="just">
              <a:spcBef>
                <a:spcPts val="0"/>
              </a:spcBef>
              <a:buClr>
                <a:srgbClr val="FF0000"/>
              </a:buClr>
              <a:buSzPts val="1920"/>
              <a:buNone/>
            </a:pPr>
            <a:r>
              <a:rPr lang="en-US" sz="2800" dirty="0" err="1" smtClean="0">
                <a:solidFill>
                  <a:schemeClr val="accent2">
                    <a:lumMod val="75000"/>
                  </a:schemeClr>
                </a:solidFill>
              </a:rPr>
              <a:t>def</a:t>
            </a:r>
            <a:r>
              <a:rPr lang="en-US" sz="2800" dirty="0" smtClean="0">
                <a:solidFill>
                  <a:schemeClr val="accent2">
                    <a:lumMod val="75000"/>
                  </a:schemeClr>
                </a:solidFill>
              </a:rPr>
              <a:t> name(</a:t>
            </a:r>
            <a:r>
              <a:rPr lang="en-US" sz="2800" dirty="0" err="1" smtClean="0">
                <a:solidFill>
                  <a:schemeClr val="accent2">
                    <a:lumMod val="75000"/>
                  </a:schemeClr>
                </a:solidFill>
              </a:rPr>
              <a:t>fname</a:t>
            </a:r>
            <a:r>
              <a:rPr lang="en-US" sz="2800" dirty="0" smtClean="0">
                <a:solidFill>
                  <a:schemeClr val="accent2">
                    <a:lumMod val="75000"/>
                  </a:schemeClr>
                </a:solidFill>
              </a:rPr>
              <a:t>, </a:t>
            </a:r>
            <a:r>
              <a:rPr lang="en-US" sz="2800" dirty="0" err="1" smtClean="0">
                <a:solidFill>
                  <a:schemeClr val="accent2">
                    <a:lumMod val="75000"/>
                  </a:schemeClr>
                </a:solidFill>
              </a:rPr>
              <a:t>mname</a:t>
            </a:r>
            <a:r>
              <a:rPr lang="en-US" sz="2800" dirty="0" smtClean="0">
                <a:solidFill>
                  <a:schemeClr val="accent2">
                    <a:lumMod val="75000"/>
                  </a:schemeClr>
                </a:solidFill>
              </a:rPr>
              <a:t>, </a:t>
            </a:r>
            <a:r>
              <a:rPr lang="en-US" sz="2800" dirty="0" err="1" smtClean="0">
                <a:solidFill>
                  <a:schemeClr val="accent2">
                    <a:lumMod val="75000"/>
                  </a:schemeClr>
                </a:solidFill>
              </a:rPr>
              <a:t>lname</a:t>
            </a:r>
            <a:r>
              <a:rPr lang="en-US" sz="2800" dirty="0" smtClean="0">
                <a:solidFill>
                  <a:schemeClr val="accent2">
                    <a:lumMod val="75000"/>
                  </a:schemeClr>
                </a:solidFill>
              </a:rPr>
              <a:t>):</a:t>
            </a:r>
          </a:p>
          <a:p>
            <a:pPr marL="685800" lvl="1" indent="0" algn="just">
              <a:spcBef>
                <a:spcPts val="0"/>
              </a:spcBef>
              <a:buClr>
                <a:srgbClr val="FF0000"/>
              </a:buClr>
              <a:buSzPts val="1920"/>
              <a:buNone/>
            </a:pPr>
            <a:r>
              <a:rPr lang="en-US" sz="2800" dirty="0" smtClean="0">
                <a:solidFill>
                  <a:schemeClr val="accent2">
                    <a:lumMod val="75000"/>
                  </a:schemeClr>
                </a:solidFill>
              </a:rPr>
              <a:t>  	  print("Hello,", </a:t>
            </a:r>
            <a:r>
              <a:rPr lang="en-US" sz="2800" dirty="0" err="1" smtClean="0">
                <a:solidFill>
                  <a:schemeClr val="accent2">
                    <a:lumMod val="75000"/>
                  </a:schemeClr>
                </a:solidFill>
              </a:rPr>
              <a:t>fname</a:t>
            </a:r>
            <a:r>
              <a:rPr lang="en-US" sz="2800" dirty="0" smtClean="0">
                <a:solidFill>
                  <a:schemeClr val="accent2">
                    <a:lumMod val="75000"/>
                  </a:schemeClr>
                </a:solidFill>
              </a:rPr>
              <a:t>, </a:t>
            </a:r>
            <a:r>
              <a:rPr lang="en-US" sz="2800" dirty="0" err="1" smtClean="0">
                <a:solidFill>
                  <a:schemeClr val="accent2">
                    <a:lumMod val="75000"/>
                  </a:schemeClr>
                </a:solidFill>
              </a:rPr>
              <a:t>mname</a:t>
            </a:r>
            <a:r>
              <a:rPr lang="en-US" sz="2800" dirty="0" smtClean="0">
                <a:solidFill>
                  <a:schemeClr val="accent2">
                    <a:lumMod val="75000"/>
                  </a:schemeClr>
                </a:solidFill>
              </a:rPr>
              <a:t>, </a:t>
            </a:r>
            <a:r>
              <a:rPr lang="en-US" sz="2800" dirty="0" err="1" smtClean="0">
                <a:solidFill>
                  <a:schemeClr val="accent2">
                    <a:lumMod val="75000"/>
                  </a:schemeClr>
                </a:solidFill>
              </a:rPr>
              <a:t>lname</a:t>
            </a:r>
            <a:r>
              <a:rPr lang="en-US" sz="2800" dirty="0" smtClean="0">
                <a:solidFill>
                  <a:schemeClr val="accent2">
                    <a:lumMod val="75000"/>
                  </a:schemeClr>
                </a:solidFill>
              </a:rPr>
              <a:t>)</a:t>
            </a:r>
          </a:p>
          <a:p>
            <a:pPr marL="685800" lvl="1" indent="0" algn="just">
              <a:spcBef>
                <a:spcPts val="0"/>
              </a:spcBef>
              <a:buClr>
                <a:srgbClr val="FF0000"/>
              </a:buClr>
              <a:buSzPts val="1920"/>
              <a:buNone/>
            </a:pPr>
            <a:endParaRPr lang="en-US" sz="2800" dirty="0" smtClean="0">
              <a:solidFill>
                <a:schemeClr val="accent2">
                  <a:lumMod val="75000"/>
                </a:schemeClr>
              </a:solidFill>
            </a:endParaRPr>
          </a:p>
          <a:p>
            <a:pPr marL="685800" lvl="1" indent="0" algn="just">
              <a:spcBef>
                <a:spcPts val="0"/>
              </a:spcBef>
              <a:buClr>
                <a:srgbClr val="FF0000"/>
              </a:buClr>
              <a:buSzPts val="1920"/>
              <a:buNone/>
            </a:pPr>
            <a:r>
              <a:rPr lang="en-US" sz="2800" dirty="0" smtClean="0">
                <a:solidFill>
                  <a:schemeClr val="accent2">
                    <a:lumMod val="75000"/>
                  </a:schemeClr>
                </a:solidFill>
              </a:rPr>
              <a:t>name("Peter", "Quill")</a:t>
            </a:r>
          </a:p>
          <a:p>
            <a:pPr marL="685800" lvl="1" indent="0" algn="just">
              <a:spcBef>
                <a:spcPts val="0"/>
              </a:spcBef>
              <a:buClr>
                <a:srgbClr val="FF0000"/>
              </a:buClr>
              <a:buSzPts val="1920"/>
              <a:buNone/>
            </a:pPr>
            <a:r>
              <a:rPr lang="en-US" sz="2800" dirty="0" smtClean="0">
                <a:solidFill>
                  <a:schemeClr val="accent2">
                    <a:lumMod val="75000"/>
                  </a:schemeClr>
                </a:solidFill>
              </a:rPr>
              <a:t>name("Peter", "Ego", "Quill")</a:t>
            </a:r>
            <a:endParaRPr lang="en-US" sz="2800" b="0" dirty="0">
              <a:solidFill>
                <a:schemeClr val="accent2">
                  <a:lumMod val="75000"/>
                </a:schemeClr>
              </a:solidFill>
            </a:endParaRPr>
          </a:p>
        </p:txBody>
      </p:sp>
    </p:spTree>
    <p:extLst>
      <p:ext uri="{BB962C8B-B14F-4D97-AF65-F5344CB8AC3E}">
        <p14:creationId xmlns:p14="http://schemas.microsoft.com/office/powerpoint/2010/main" val="2319314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571500" indent="-342900" algn="just">
              <a:spcBef>
                <a:spcPts val="0"/>
              </a:spcBef>
              <a:buClr>
                <a:srgbClr val="FF0000"/>
              </a:buClr>
              <a:buSzPts val="1920"/>
              <a:buFont typeface="Noto Sans Symbols"/>
              <a:buChar char="❑"/>
            </a:pPr>
            <a:r>
              <a:rPr lang="en-US" dirty="0"/>
              <a:t>Variable-length arguments</a:t>
            </a:r>
          </a:p>
          <a:p>
            <a:pPr marL="1028700" lvl="1" indent="-342900" algn="just">
              <a:spcBef>
                <a:spcPts val="0"/>
              </a:spcBef>
              <a:buClr>
                <a:srgbClr val="FF0000"/>
              </a:buClr>
              <a:buSzPts val="1920"/>
              <a:buFont typeface="Noto Sans Symbols"/>
              <a:buChar char="❑"/>
            </a:pPr>
            <a:r>
              <a:rPr lang="en-US" b="0" dirty="0"/>
              <a:t>Sometimes we may need to pass more arguments than those defined in the actual function. This can be done using variable-length arguments</a:t>
            </a:r>
            <a:r>
              <a:rPr lang="en-US" b="0" dirty="0" smtClean="0"/>
              <a:t>.</a:t>
            </a:r>
          </a:p>
          <a:p>
            <a:pPr marL="1028700" lvl="1" indent="-342900" algn="just">
              <a:spcBef>
                <a:spcPts val="0"/>
              </a:spcBef>
              <a:buClr>
                <a:srgbClr val="FF0000"/>
              </a:buClr>
              <a:buSzPts val="1920"/>
              <a:buFont typeface="Noto Sans Symbols"/>
              <a:buChar char="❑"/>
            </a:pPr>
            <a:r>
              <a:rPr lang="en-US" b="1" dirty="0"/>
              <a:t>There are two ways to achieve this</a:t>
            </a:r>
            <a:r>
              <a:rPr lang="en-US" b="1" dirty="0" smtClean="0"/>
              <a:t>:</a:t>
            </a:r>
          </a:p>
          <a:p>
            <a:pPr marL="1485900" lvl="2" indent="-342900" algn="just">
              <a:spcBef>
                <a:spcPts val="0"/>
              </a:spcBef>
              <a:buClr>
                <a:srgbClr val="FF0000"/>
              </a:buClr>
              <a:buSzPts val="1920"/>
              <a:buFont typeface="Noto Sans Symbols"/>
              <a:buChar char="❑"/>
            </a:pPr>
            <a:r>
              <a:rPr lang="en-US" b="1" dirty="0"/>
              <a:t>Arbitrary Arguments</a:t>
            </a:r>
          </a:p>
          <a:p>
            <a:pPr marL="1485900" lvl="2" indent="-342900" algn="just">
              <a:spcBef>
                <a:spcPts val="0"/>
              </a:spcBef>
              <a:buClr>
                <a:srgbClr val="FF0000"/>
              </a:buClr>
              <a:buSzPts val="1920"/>
              <a:buFont typeface="Noto Sans Symbols"/>
              <a:buChar char="❑"/>
            </a:pPr>
            <a:r>
              <a:rPr lang="en-US" b="1" dirty="0"/>
              <a:t>Keyword Arbitrary Arguments</a:t>
            </a:r>
          </a:p>
          <a:p>
            <a:pPr marL="1485900" lvl="2" indent="-342900" algn="just">
              <a:spcBef>
                <a:spcPts val="0"/>
              </a:spcBef>
              <a:buClr>
                <a:srgbClr val="FF0000"/>
              </a:buClr>
              <a:buSzPts val="1920"/>
              <a:buFont typeface="Noto Sans Symbols"/>
              <a:buChar char="❑"/>
            </a:pPr>
            <a:endParaRPr lang="en-US" b="0" dirty="0"/>
          </a:p>
        </p:txBody>
      </p:sp>
    </p:spTree>
    <p:extLst>
      <p:ext uri="{BB962C8B-B14F-4D97-AF65-F5344CB8AC3E}">
        <p14:creationId xmlns:p14="http://schemas.microsoft.com/office/powerpoint/2010/main" val="137417739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8278</TotalTime>
  <Words>922</Words>
  <Application>Microsoft Office PowerPoint</Application>
  <PresentationFormat>Widescreen</PresentationFormat>
  <Paragraphs>139</Paragraphs>
  <Slides>22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Bodoni MT Black</vt:lpstr>
      <vt:lpstr>Bookman Old Style</vt:lpstr>
      <vt:lpstr>Calibri</vt:lpstr>
      <vt:lpstr>Georgia</vt:lpstr>
      <vt:lpstr>Noto Sans Symbols</vt:lpstr>
      <vt:lpstr>Segoe UI</vt:lpstr>
      <vt:lpstr>Segoe UI Light</vt:lpstr>
      <vt:lpstr>Times New Roman</vt:lpstr>
      <vt:lpstr>Office Theme</vt:lpstr>
      <vt:lpstr>PowerPoint Presentation</vt:lpstr>
      <vt:lpstr>Function</vt:lpstr>
      <vt:lpstr>User defined function</vt:lpstr>
      <vt:lpstr>PowerPoint Presentation</vt:lpstr>
      <vt:lpstr>Function Arguments </vt:lpstr>
      <vt:lpstr>PowerPoint Presentation</vt:lpstr>
      <vt:lpstr>PowerPoint Presentation</vt:lpstr>
      <vt:lpstr>PowerPoint Presentation</vt:lpstr>
      <vt:lpstr>PowerPoint Presentation</vt:lpstr>
      <vt:lpstr>PowerPoint Presentation</vt:lpstr>
      <vt:lpstr>PowerPoint Presentation</vt:lpstr>
      <vt:lpstr>return Statement </vt:lpstr>
      <vt:lpstr>Python Recursion </vt:lpstr>
      <vt:lpstr>PowerPoint Presentation</vt:lpstr>
      <vt:lpstr>Example</vt:lpstr>
      <vt:lpstr>PowerPoint Presentation</vt:lpstr>
      <vt:lpstr>PowerPoint Presentation</vt:lpstr>
      <vt:lpstr>PowerPoint Presentation</vt:lpstr>
      <vt:lpstr>Rules For Recursive Function</vt:lpstr>
      <vt:lpstr>PowerPoint Presentation</vt:lpstr>
      <vt:lpstr>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Skills</dc:title>
  <dc:creator>Mahesh Shinde</dc:creator>
  <cp:lastModifiedBy>SVL Automations</cp:lastModifiedBy>
  <cp:revision>128</cp:revision>
  <dcterms:created xsi:type="dcterms:W3CDTF">2020-08-21T05:54:30Z</dcterms:created>
  <dcterms:modified xsi:type="dcterms:W3CDTF">2024-03-17T14:01:07Z</dcterms:modified>
</cp:coreProperties>
</file>