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6"/>
  </p:notesMasterIdLst>
  <p:handoutMasterIdLst>
    <p:handoutMasterId r:id="rId27"/>
  </p:handoutMasterIdLst>
  <p:sldIdLst>
    <p:sldId id="256" r:id="rId2"/>
    <p:sldId id="258" r:id="rId3"/>
    <p:sldId id="259" r:id="rId4"/>
    <p:sldId id="260" r:id="rId5"/>
    <p:sldId id="261" r:id="rId6"/>
    <p:sldId id="262" r:id="rId7"/>
    <p:sldId id="263" r:id="rId8"/>
    <p:sldId id="264" r:id="rId9"/>
    <p:sldId id="265" r:id="rId10"/>
    <p:sldId id="267" r:id="rId11"/>
    <p:sldId id="268" r:id="rId12"/>
    <p:sldId id="273" r:id="rId13"/>
    <p:sldId id="274" r:id="rId14"/>
    <p:sldId id="275" r:id="rId15"/>
    <p:sldId id="269" r:id="rId16"/>
    <p:sldId id="270" r:id="rId17"/>
    <p:sldId id="266" r:id="rId18"/>
    <p:sldId id="276" r:id="rId19"/>
    <p:sldId id="277" r:id="rId20"/>
    <p:sldId id="271" r:id="rId21"/>
    <p:sldId id="272" r:id="rId22"/>
    <p:sldId id="278" r:id="rId23"/>
    <p:sldId id="279" r:id="rId24"/>
    <p:sldId id="280"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TVnpF5u/L8Ok2C5+gKOsdXFXi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sorterViewPr>
    <p:cViewPr>
      <p:scale>
        <a:sx n="100" d="100"/>
        <a:sy n="100" d="100"/>
      </p:scale>
      <p:origin x="0" y="-516"/>
    </p:cViewPr>
  </p:sorter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1CD6CD-9DDC-47EC-87B2-A702A7579EEF}" type="datetimeFigureOut">
              <a:rPr lang="en-US" smtClean="0"/>
              <a:t>3/22/2024</a:t>
            </a:fld>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CC49D-FB41-4841-9139-E30782E402B1}" type="slidenum">
              <a:rPr lang="en-US" smtClean="0"/>
              <a:t>‹#›</a:t>
            </a:fld>
            <a:endParaRPr lang="en-US"/>
          </a:p>
        </p:txBody>
      </p:sp>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901944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26377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 name="Google Shape;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95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2916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6760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02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3718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11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147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1466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92176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14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311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9985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081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4209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598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2379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19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139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878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2228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5998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924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0879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3682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7"/>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002060"/>
              </a:buClr>
              <a:buSzPts val="3600"/>
              <a:buFont typeface="Times New Roman"/>
              <a:buNone/>
              <a:defRPr sz="3600" b="1" i="0" u="none" strike="noStrike" cap="none">
                <a:solidFill>
                  <a:srgbClr val="00206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7"/>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2060"/>
              </a:buClr>
              <a:buSzPts val="3200"/>
              <a:buFont typeface="Arial"/>
              <a:buNone/>
              <a:defRPr sz="3200" b="1" i="0" u="none" strike="noStrike" cap="none">
                <a:solidFill>
                  <a:srgbClr val="002060"/>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6" name="Google Shape;16;p7"/>
          <p:cNvSpPr txBox="1">
            <a:spLocks noGrp="1"/>
          </p:cNvSpPr>
          <p:nvPr>
            <p:ph type="dt" idx="10"/>
          </p:nvPr>
        </p:nvSpPr>
        <p:spPr>
          <a:xfrm>
            <a:off x="228600" y="6447790"/>
            <a:ext cx="1709569"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1"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7" name="Google Shape;17;p7"/>
          <p:cNvSpPr txBox="1">
            <a:spLocks noGrp="1"/>
          </p:cNvSpPr>
          <p:nvPr>
            <p:ph type="sldNum" idx="12"/>
          </p:nvPr>
        </p:nvSpPr>
        <p:spPr>
          <a:xfrm>
            <a:off x="10253830" y="6503776"/>
            <a:ext cx="168715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1" i="0" u="none" strike="noStrike" cap="none">
                <a:solidFill>
                  <a:schemeClr val="lt1"/>
                </a:solidFill>
                <a:latin typeface="Times New Roman"/>
                <a:ea typeface="Times New Roman"/>
                <a:cs typeface="Times New Roman"/>
                <a:sym typeface="Times New Roman"/>
              </a:defRPr>
            </a:lvl1pPr>
            <a:lvl2pPr marL="0" lvl="1" indent="0" algn="r">
              <a:spcBef>
                <a:spcPts val="0"/>
              </a:spcBef>
              <a:buNone/>
              <a:defRPr sz="1000" b="1" i="0" u="none" strike="noStrike" cap="none">
                <a:solidFill>
                  <a:schemeClr val="lt1"/>
                </a:solidFill>
                <a:latin typeface="Times New Roman"/>
                <a:ea typeface="Times New Roman"/>
                <a:cs typeface="Times New Roman"/>
                <a:sym typeface="Times New Roman"/>
              </a:defRPr>
            </a:lvl2pPr>
            <a:lvl3pPr marL="0" lvl="2" indent="0" algn="r">
              <a:spcBef>
                <a:spcPts val="0"/>
              </a:spcBef>
              <a:buNone/>
              <a:defRPr sz="1000" b="1" i="0" u="none" strike="noStrike" cap="none">
                <a:solidFill>
                  <a:schemeClr val="lt1"/>
                </a:solidFill>
                <a:latin typeface="Times New Roman"/>
                <a:ea typeface="Times New Roman"/>
                <a:cs typeface="Times New Roman"/>
                <a:sym typeface="Times New Roman"/>
              </a:defRPr>
            </a:lvl3pPr>
            <a:lvl4pPr marL="0" lvl="3" indent="0" algn="r">
              <a:spcBef>
                <a:spcPts val="0"/>
              </a:spcBef>
              <a:buNone/>
              <a:defRPr sz="1000" b="1" i="0" u="none" strike="noStrike" cap="none">
                <a:solidFill>
                  <a:schemeClr val="lt1"/>
                </a:solidFill>
                <a:latin typeface="Times New Roman"/>
                <a:ea typeface="Times New Roman"/>
                <a:cs typeface="Times New Roman"/>
                <a:sym typeface="Times New Roman"/>
              </a:defRPr>
            </a:lvl4pPr>
            <a:lvl5pPr marL="0" lvl="4" indent="0" algn="r">
              <a:spcBef>
                <a:spcPts val="0"/>
              </a:spcBef>
              <a:buNone/>
              <a:defRPr sz="1000" b="1" i="0" u="none" strike="noStrike" cap="none">
                <a:solidFill>
                  <a:schemeClr val="lt1"/>
                </a:solidFill>
                <a:latin typeface="Times New Roman"/>
                <a:ea typeface="Times New Roman"/>
                <a:cs typeface="Times New Roman"/>
                <a:sym typeface="Times New Roman"/>
              </a:defRPr>
            </a:lvl5pPr>
            <a:lvl6pPr marL="0" lvl="5" indent="0" algn="r">
              <a:spcBef>
                <a:spcPts val="0"/>
              </a:spcBef>
              <a:buNone/>
              <a:defRPr sz="1000" b="1" i="0" u="none" strike="noStrike" cap="none">
                <a:solidFill>
                  <a:schemeClr val="lt1"/>
                </a:solidFill>
                <a:latin typeface="Times New Roman"/>
                <a:ea typeface="Times New Roman"/>
                <a:cs typeface="Times New Roman"/>
                <a:sym typeface="Times New Roman"/>
              </a:defRPr>
            </a:lvl6pPr>
            <a:lvl7pPr marL="0" lvl="6" indent="0" algn="r">
              <a:spcBef>
                <a:spcPts val="0"/>
              </a:spcBef>
              <a:buNone/>
              <a:defRPr sz="1000" b="1" i="0" u="none" strike="noStrike" cap="none">
                <a:solidFill>
                  <a:schemeClr val="lt1"/>
                </a:solidFill>
                <a:latin typeface="Times New Roman"/>
                <a:ea typeface="Times New Roman"/>
                <a:cs typeface="Times New Roman"/>
                <a:sym typeface="Times New Roman"/>
              </a:defRPr>
            </a:lvl7pPr>
            <a:lvl8pPr marL="0" lvl="7" indent="0" algn="r">
              <a:spcBef>
                <a:spcPts val="0"/>
              </a:spcBef>
              <a:buNone/>
              <a:defRPr sz="1000" b="1" i="0" u="none" strike="noStrike" cap="none">
                <a:solidFill>
                  <a:schemeClr val="lt1"/>
                </a:solidFill>
                <a:latin typeface="Times New Roman"/>
                <a:ea typeface="Times New Roman"/>
                <a:cs typeface="Times New Roman"/>
                <a:sym typeface="Times New Roman"/>
              </a:defRPr>
            </a:lvl8pPr>
            <a:lvl9pPr marL="0" lvl="8" indent="0" algn="r">
              <a:spcBef>
                <a:spcPts val="0"/>
              </a:spcBef>
              <a:buNone/>
              <a:defRPr sz="1000" b="1" i="0" u="none" strike="noStrike" cap="none">
                <a:solidFill>
                  <a:schemeClr val="lt1"/>
                </a:solidFill>
                <a:latin typeface="Times New Roman"/>
                <a:ea typeface="Times New Roman"/>
                <a:cs typeface="Times New Roman"/>
                <a:sym typeface="Times New Roman"/>
              </a:defRPr>
            </a:lvl9pPr>
          </a:lstStyle>
          <a:p>
            <a:fld id="{D72163EE-E9DB-4233-A6CF-7611D36CEA40}" type="slidenum">
              <a:rPr lang="en-IN" smtClean="0"/>
              <a:pPr/>
              <a:t>‹#›</a:t>
            </a:fld>
            <a:endParaRPr lang="en-IN"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6"/>
          <p:cNvSpPr/>
          <p:nvPr/>
        </p:nvSpPr>
        <p:spPr>
          <a:xfrm>
            <a:off x="0" y="6531427"/>
            <a:ext cx="12192000" cy="279918"/>
          </a:xfrm>
          <a:prstGeom prst="roundRect">
            <a:avLst>
              <a:gd name="adj" fmla="val 0"/>
            </a:avLst>
          </a:prstGeom>
          <a:solidFill>
            <a:srgbClr val="EF7F1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dirty="0">
                <a:solidFill>
                  <a:schemeClr val="lt1"/>
                </a:solidFill>
                <a:latin typeface="Georgia"/>
                <a:ea typeface="Georgia"/>
                <a:cs typeface="Georgia"/>
                <a:sym typeface="Georgia"/>
              </a:rPr>
              <a:t>		</a:t>
            </a:r>
            <a:r>
              <a:rPr lang="en-IN" sz="1200" b="0" i="0" u="none" strike="noStrike" cap="none" dirty="0" smtClean="0">
                <a:solidFill>
                  <a:schemeClr val="lt1"/>
                </a:solidFill>
                <a:latin typeface="Georgia"/>
                <a:ea typeface="Georgia"/>
                <a:cs typeface="Georgia"/>
                <a:sym typeface="Georgia"/>
              </a:rPr>
              <a:t>		| </a:t>
            </a:r>
            <a:r>
              <a:rPr lang="en-IN" sz="1200" b="0" i="0" u="none" strike="noStrike" cap="none" dirty="0">
                <a:solidFill>
                  <a:schemeClr val="lt1"/>
                </a:solidFill>
                <a:latin typeface="Georgia"/>
                <a:ea typeface="Georgia"/>
                <a:cs typeface="Georgia"/>
                <a:sym typeface="Georgia"/>
              </a:rPr>
              <a:t>	</a:t>
            </a:r>
            <a:r>
              <a:rPr lang="en-IN" sz="1200" b="0" i="0" u="none" strike="noStrike" cap="none" dirty="0" smtClean="0">
                <a:solidFill>
                  <a:schemeClr val="lt1"/>
                </a:solidFill>
                <a:latin typeface="Georgia"/>
                <a:ea typeface="Georgia"/>
                <a:cs typeface="Georgia"/>
                <a:sym typeface="Georgia"/>
              </a:rPr>
              <a:t>Course</a:t>
            </a:r>
            <a:r>
              <a:rPr lang="en-IN" sz="1200" b="0" i="0" u="none" strike="noStrike" cap="none" dirty="0">
                <a:solidFill>
                  <a:schemeClr val="lt1"/>
                </a:solidFill>
                <a:latin typeface="Georgia"/>
                <a:ea typeface="Georgia"/>
                <a:cs typeface="Georgia"/>
                <a:sym typeface="Georgia"/>
              </a:rPr>
              <a:t>: </a:t>
            </a:r>
            <a:r>
              <a:rPr lang="en-IN" sz="1200" b="0" i="0" u="none" strike="noStrike" cap="none" dirty="0" smtClean="0">
                <a:solidFill>
                  <a:schemeClr val="lt1"/>
                </a:solidFill>
                <a:latin typeface="Georgia"/>
                <a:ea typeface="Georgia"/>
                <a:cs typeface="Georgia"/>
                <a:sym typeface="Georgia"/>
              </a:rPr>
              <a:t>Introduction</a:t>
            </a:r>
            <a:r>
              <a:rPr lang="en-IN" sz="1200" b="0" i="0" u="none" strike="noStrike" cap="none" baseline="0" dirty="0" smtClean="0">
                <a:solidFill>
                  <a:schemeClr val="lt1"/>
                </a:solidFill>
                <a:latin typeface="Georgia"/>
                <a:ea typeface="Georgia"/>
                <a:cs typeface="Georgia"/>
                <a:sym typeface="Georgia"/>
              </a:rPr>
              <a:t> to Python Programming</a:t>
            </a:r>
            <a:r>
              <a:rPr lang="en-IN" sz="1200" b="0" i="0" u="none" strike="noStrike" cap="none" dirty="0">
                <a:solidFill>
                  <a:schemeClr val="lt1"/>
                </a:solidFill>
                <a:latin typeface="Georgia"/>
                <a:ea typeface="Georgia"/>
                <a:cs typeface="Georgia"/>
                <a:sym typeface="Georgia"/>
              </a:rPr>
              <a:t>	|  </a:t>
            </a:r>
            <a:endParaRPr dirty="0"/>
          </a:p>
        </p:txBody>
      </p:sp>
      <p:sp>
        <p:nvSpPr>
          <p:cNvPr id="12" name="Google Shape;12;p6"/>
          <p:cNvSpPr txBox="1">
            <a:spLocks noGrp="1"/>
          </p:cNvSpPr>
          <p:nvPr>
            <p:ph type="sldNum" idx="12"/>
          </p:nvPr>
        </p:nvSpPr>
        <p:spPr>
          <a:xfrm>
            <a:off x="10991461" y="6606075"/>
            <a:ext cx="979715" cy="27991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1" i="0" u="none" strike="noStrike" cap="none">
                <a:solidFill>
                  <a:schemeClr val="lt1"/>
                </a:solidFill>
                <a:latin typeface="Times New Roman"/>
                <a:ea typeface="Times New Roman"/>
                <a:cs typeface="Times New Roman"/>
                <a:sym typeface="Times New Roman"/>
              </a:defRPr>
            </a:lvl1pPr>
            <a:lvl2pPr marL="0" marR="0" lvl="1" indent="0" algn="r" rtl="0">
              <a:spcBef>
                <a:spcPts val="0"/>
              </a:spcBef>
              <a:buNone/>
              <a:defRPr sz="1000" b="1" i="0" u="none" strike="noStrike" cap="none">
                <a:solidFill>
                  <a:schemeClr val="lt1"/>
                </a:solidFill>
                <a:latin typeface="Times New Roman"/>
                <a:ea typeface="Times New Roman"/>
                <a:cs typeface="Times New Roman"/>
                <a:sym typeface="Times New Roman"/>
              </a:defRPr>
            </a:lvl2pPr>
            <a:lvl3pPr marL="0" marR="0" lvl="2" indent="0" algn="r" rtl="0">
              <a:spcBef>
                <a:spcPts val="0"/>
              </a:spcBef>
              <a:buNone/>
              <a:defRPr sz="1000" b="1" i="0" u="none" strike="noStrike" cap="none">
                <a:solidFill>
                  <a:schemeClr val="lt1"/>
                </a:solidFill>
                <a:latin typeface="Times New Roman"/>
                <a:ea typeface="Times New Roman"/>
                <a:cs typeface="Times New Roman"/>
                <a:sym typeface="Times New Roman"/>
              </a:defRPr>
            </a:lvl3pPr>
            <a:lvl4pPr marL="0" marR="0" lvl="3" indent="0" algn="r" rtl="0">
              <a:spcBef>
                <a:spcPts val="0"/>
              </a:spcBef>
              <a:buNone/>
              <a:defRPr sz="1000" b="1" i="0" u="none" strike="noStrike" cap="none">
                <a:solidFill>
                  <a:schemeClr val="lt1"/>
                </a:solidFill>
                <a:latin typeface="Times New Roman"/>
                <a:ea typeface="Times New Roman"/>
                <a:cs typeface="Times New Roman"/>
                <a:sym typeface="Times New Roman"/>
              </a:defRPr>
            </a:lvl4pPr>
            <a:lvl5pPr marL="0" marR="0" lvl="4" indent="0" algn="r" rtl="0">
              <a:spcBef>
                <a:spcPts val="0"/>
              </a:spcBef>
              <a:buNone/>
              <a:defRPr sz="1000" b="1" i="0" u="none" strike="noStrike" cap="none">
                <a:solidFill>
                  <a:schemeClr val="lt1"/>
                </a:solidFill>
                <a:latin typeface="Times New Roman"/>
                <a:ea typeface="Times New Roman"/>
                <a:cs typeface="Times New Roman"/>
                <a:sym typeface="Times New Roman"/>
              </a:defRPr>
            </a:lvl5pPr>
            <a:lvl6pPr marL="0" marR="0" lvl="5" indent="0" algn="r" rtl="0">
              <a:spcBef>
                <a:spcPts val="0"/>
              </a:spcBef>
              <a:buNone/>
              <a:defRPr sz="1000" b="1" i="0" u="none" strike="noStrike" cap="none">
                <a:solidFill>
                  <a:schemeClr val="lt1"/>
                </a:solidFill>
                <a:latin typeface="Times New Roman"/>
                <a:ea typeface="Times New Roman"/>
                <a:cs typeface="Times New Roman"/>
                <a:sym typeface="Times New Roman"/>
              </a:defRPr>
            </a:lvl6pPr>
            <a:lvl7pPr marL="0" marR="0" lvl="6" indent="0" algn="r" rtl="0">
              <a:spcBef>
                <a:spcPts val="0"/>
              </a:spcBef>
              <a:buNone/>
              <a:defRPr sz="1000" b="1" i="0" u="none" strike="noStrike" cap="none">
                <a:solidFill>
                  <a:schemeClr val="lt1"/>
                </a:solidFill>
                <a:latin typeface="Times New Roman"/>
                <a:ea typeface="Times New Roman"/>
                <a:cs typeface="Times New Roman"/>
                <a:sym typeface="Times New Roman"/>
              </a:defRPr>
            </a:lvl7pPr>
            <a:lvl8pPr marL="0" marR="0" lvl="7" indent="0" algn="r" rtl="0">
              <a:spcBef>
                <a:spcPts val="0"/>
              </a:spcBef>
              <a:buNone/>
              <a:defRPr sz="1000" b="1" i="0" u="none" strike="noStrike" cap="none">
                <a:solidFill>
                  <a:schemeClr val="lt1"/>
                </a:solidFill>
                <a:latin typeface="Times New Roman"/>
                <a:ea typeface="Times New Roman"/>
                <a:cs typeface="Times New Roman"/>
                <a:sym typeface="Times New Roman"/>
              </a:defRPr>
            </a:lvl8pPr>
            <a:lvl9pPr marL="0" marR="0" lvl="8" indent="0" algn="r" rtl="0">
              <a:spcBef>
                <a:spcPts val="0"/>
              </a:spcBef>
              <a:buNone/>
              <a:defRPr sz="1000" b="1" i="0" u="none" strike="noStrike" cap="none">
                <a:solidFill>
                  <a:schemeClr val="lt1"/>
                </a:solidFill>
                <a:latin typeface="Times New Roman"/>
                <a:ea typeface="Times New Roman"/>
                <a:cs typeface="Times New Roman"/>
                <a:sym typeface="Times New Roman"/>
              </a:defRPr>
            </a:lvl9pPr>
          </a:lstStyle>
          <a:p>
            <a:r>
              <a:rPr lang="en-IN" dirty="0" err="1" smtClean="0"/>
              <a:t>SlideNo</a:t>
            </a:r>
            <a:r>
              <a:rPr lang="en-IN" dirty="0" smtClean="0"/>
              <a:t>.</a:t>
            </a:r>
            <a:fld id="{7367ABE8-0774-43C0-A272-134A001C0C0D}" type="slidenum">
              <a:rPr lang="en-IN" smtClean="0"/>
              <a:pPr/>
              <a:t>‹#›</a:t>
            </a:fld>
            <a:fld id="{00000000-1234-1234-1234-123412341234}" type="slidenum">
              <a:rPr lang="en-IN" smtClean="0"/>
              <a:pPr/>
              <a:t>‹#›</a:t>
            </a:fld>
            <a:endParaRPr dirty="0"/>
          </a:p>
        </p:txBody>
      </p:sp>
    </p:spTree>
  </p:cSld>
  <p:clrMap bg1="lt1" tx1="dk1" bg2="dk2" tx2="lt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002060"/>
              </a:buClr>
              <a:buSzPts val="4000"/>
              <a:buFont typeface="Times New Roman"/>
              <a:buNone/>
            </a:pPr>
            <a:endParaRPr dirty="0"/>
          </a:p>
        </p:txBody>
      </p:sp>
      <p:sp>
        <p:nvSpPr>
          <p:cNvPr id="23" name="Google Shape;23;p1"/>
          <p:cNvSpPr txBox="1">
            <a:spLocks noGrp="1"/>
          </p:cNvSpPr>
          <p:nvPr>
            <p:ph type="body" idx="1"/>
          </p:nvPr>
        </p:nvSpPr>
        <p:spPr>
          <a:xfrm>
            <a:off x="149087" y="1262271"/>
            <a:ext cx="11798137" cy="815008"/>
          </a:xfrm>
          <a:prstGeom prst="rect">
            <a:avLst/>
          </a:prstGeom>
          <a:solidFill>
            <a:srgbClr val="000050"/>
          </a:solidFill>
          <a:ln>
            <a:noFill/>
          </a:ln>
        </p:spPr>
        <p:txBody>
          <a:bodyPr spcFirstLastPara="1" wrap="square" lIns="91425" tIns="45700" rIns="91425" bIns="45700" anchor="t" anchorCtr="0">
            <a:noAutofit/>
          </a:bodyPr>
          <a:lstStyle/>
          <a:p>
            <a:pPr marL="0" indent="0" algn="ctr">
              <a:spcBef>
                <a:spcPts val="0"/>
              </a:spcBef>
              <a:buClr>
                <a:schemeClr val="lt1"/>
              </a:buClr>
              <a:buSzPts val="4800"/>
            </a:pPr>
            <a:r>
              <a:rPr lang="en-US" sz="4400" dirty="0" smtClean="0">
                <a:solidFill>
                  <a:schemeClr val="bg1"/>
                </a:solidFill>
              </a:rPr>
              <a:t>Introduction to Python Programming</a:t>
            </a:r>
            <a:endParaRPr lang="en-US" sz="4400" dirty="0">
              <a:solidFill>
                <a:schemeClr val="bg1"/>
              </a:solidFill>
            </a:endParaRPr>
          </a:p>
          <a:p>
            <a:pPr marL="0" lvl="0" indent="0" algn="ctr" rtl="0">
              <a:lnSpc>
                <a:spcPct val="90000"/>
              </a:lnSpc>
              <a:spcBef>
                <a:spcPts val="0"/>
              </a:spcBef>
              <a:spcAft>
                <a:spcPts val="0"/>
              </a:spcAft>
              <a:buClr>
                <a:schemeClr val="lt1"/>
              </a:buClr>
              <a:buSzPts val="4800"/>
              <a:buNone/>
            </a:pPr>
            <a:endParaRPr dirty="0"/>
          </a:p>
        </p:txBody>
      </p:sp>
      <p:sp>
        <p:nvSpPr>
          <p:cNvPr id="24" name="Google Shape;24;p1"/>
          <p:cNvSpPr txBox="1"/>
          <p:nvPr/>
        </p:nvSpPr>
        <p:spPr>
          <a:xfrm>
            <a:off x="4450743" y="4521170"/>
            <a:ext cx="3029919" cy="460134"/>
          </a:xfrm>
          <a:prstGeom prst="rect">
            <a:avLst/>
          </a:prstGeom>
          <a:noFill/>
          <a:ln w="9525" cap="flat" cmpd="sng">
            <a:solidFill>
              <a:srgbClr val="FF6F0D"/>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50"/>
              </a:buClr>
              <a:buSzPts val="2000"/>
              <a:buFont typeface="Times New Roman"/>
              <a:buNone/>
            </a:pPr>
            <a:r>
              <a:rPr lang="en-US" sz="2000" b="1" i="0" u="none" strike="noStrike" cap="none" dirty="0" smtClean="0">
                <a:solidFill>
                  <a:srgbClr val="000050"/>
                </a:solidFill>
                <a:latin typeface="Times New Roman"/>
                <a:ea typeface="Times New Roman"/>
                <a:cs typeface="Times New Roman"/>
                <a:sym typeface="Times New Roman"/>
              </a:rPr>
              <a:t>Ms. Shital H. </a:t>
            </a:r>
            <a:r>
              <a:rPr lang="en-US" sz="2000" b="1" dirty="0" smtClean="0">
                <a:solidFill>
                  <a:srgbClr val="000050"/>
                </a:solidFill>
                <a:latin typeface="Times New Roman"/>
                <a:ea typeface="Times New Roman"/>
                <a:cs typeface="Times New Roman"/>
                <a:sym typeface="Times New Roman"/>
              </a:rPr>
              <a:t>D</a:t>
            </a:r>
            <a:r>
              <a:rPr lang="en-US" sz="2000" b="1" i="0" u="none" strike="noStrike" cap="none" dirty="0" smtClean="0">
                <a:solidFill>
                  <a:srgbClr val="000050"/>
                </a:solidFill>
                <a:latin typeface="Times New Roman"/>
                <a:ea typeface="Times New Roman"/>
                <a:cs typeface="Times New Roman"/>
                <a:sym typeface="Times New Roman"/>
              </a:rPr>
              <a:t>inde</a:t>
            </a:r>
            <a:endParaRPr dirty="0"/>
          </a:p>
        </p:txBody>
      </p:sp>
      <p:sp>
        <p:nvSpPr>
          <p:cNvPr id="25" name="Google Shape;25;p1"/>
          <p:cNvSpPr txBox="1"/>
          <p:nvPr/>
        </p:nvSpPr>
        <p:spPr>
          <a:xfrm>
            <a:off x="244775" y="2329351"/>
            <a:ext cx="11702400" cy="12921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50"/>
              </a:buClr>
              <a:buSzPts val="4000"/>
              <a:buFont typeface="Times New Roman"/>
              <a:buNone/>
            </a:pPr>
            <a:r>
              <a:rPr lang="en-IN" sz="4000" b="1" i="0" u="none" strike="noStrike" cap="none" dirty="0" smtClean="0">
                <a:solidFill>
                  <a:srgbClr val="000050"/>
                </a:solidFill>
                <a:latin typeface="Times New Roman"/>
                <a:ea typeface="Times New Roman"/>
                <a:cs typeface="Times New Roman"/>
                <a:sym typeface="Times New Roman"/>
              </a:rPr>
              <a:t>Object Oriented Programming</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smtClean="0"/>
              <a:t>Example</a:t>
            </a:r>
          </a:p>
          <a:p>
            <a:pPr marL="342900" indent="-342900" algn="just">
              <a:spcBef>
                <a:spcPts val="0"/>
              </a:spcBef>
              <a:buClr>
                <a:srgbClr val="FF0000"/>
              </a:buClr>
              <a:buSzPts val="1920"/>
              <a:buFont typeface="Noto Sans Symbols"/>
              <a:buChar char="❑"/>
            </a:pPr>
            <a:endParaRPr lang="en-US" dirty="0"/>
          </a:p>
          <a:p>
            <a:pPr marL="342900" indent="-342900" algn="just">
              <a:spcBef>
                <a:spcPts val="0"/>
              </a:spcBef>
              <a:buClr>
                <a:srgbClr val="FF0000"/>
              </a:buClr>
              <a:buSzPts val="1920"/>
              <a:buFont typeface="Noto Sans Symbols"/>
              <a:buChar char="❑"/>
            </a:pPr>
            <a:endParaRPr lang="en-US"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678295" y="1769740"/>
            <a:ext cx="4781979" cy="3725369"/>
          </a:xfrm>
          <a:prstGeom prst="rect">
            <a:avLst/>
          </a:prstGeom>
        </p:spPr>
      </p:pic>
      <p:pic>
        <p:nvPicPr>
          <p:cNvPr id="5" name="Picture 4"/>
          <p:cNvPicPr>
            <a:picLocks noChangeAspect="1"/>
          </p:cNvPicPr>
          <p:nvPr/>
        </p:nvPicPr>
        <p:blipFill>
          <a:blip r:embed="rId4"/>
          <a:stretch>
            <a:fillRect/>
          </a:stretch>
        </p:blipFill>
        <p:spPr>
          <a:xfrm>
            <a:off x="6278052" y="1769740"/>
            <a:ext cx="4301058" cy="3423032"/>
          </a:xfrm>
          <a:prstGeom prst="rect">
            <a:avLst/>
          </a:prstGeom>
        </p:spPr>
      </p:pic>
    </p:spTree>
    <p:extLst>
      <p:ext uri="{BB962C8B-B14F-4D97-AF65-F5344CB8AC3E}">
        <p14:creationId xmlns:p14="http://schemas.microsoft.com/office/powerpoint/2010/main" val="168426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smtClean="0"/>
              <a:t>Example</a:t>
            </a:r>
          </a:p>
          <a:p>
            <a:pPr marL="342900" indent="-342900" algn="just">
              <a:spcBef>
                <a:spcPts val="0"/>
              </a:spcBef>
              <a:buClr>
                <a:srgbClr val="FF0000"/>
              </a:buClr>
              <a:buSzPts val="1920"/>
              <a:buFont typeface="Noto Sans Symbols"/>
              <a:buChar char="❑"/>
            </a:pPr>
            <a:endParaRPr lang="en-US" dirty="0"/>
          </a:p>
          <a:p>
            <a:pPr marL="342900" indent="-342900" algn="just">
              <a:spcBef>
                <a:spcPts val="0"/>
              </a:spcBef>
              <a:buClr>
                <a:srgbClr val="FF0000"/>
              </a:buClr>
              <a:buSzPts val="1920"/>
              <a:buFont typeface="Noto Sans Symbols"/>
              <a:buChar char="❑"/>
            </a:pPr>
            <a:endParaRPr lang="en-US"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311001" y="1674705"/>
            <a:ext cx="5623933" cy="3367557"/>
          </a:xfrm>
          <a:prstGeom prst="rect">
            <a:avLst/>
          </a:prstGeom>
        </p:spPr>
      </p:pic>
      <p:pic>
        <p:nvPicPr>
          <p:cNvPr id="3" name="Picture 2"/>
          <p:cNvPicPr>
            <a:picLocks noChangeAspect="1"/>
          </p:cNvPicPr>
          <p:nvPr/>
        </p:nvPicPr>
        <p:blipFill>
          <a:blip r:embed="rId4"/>
          <a:stretch>
            <a:fillRect/>
          </a:stretch>
        </p:blipFill>
        <p:spPr>
          <a:xfrm>
            <a:off x="5179867" y="1674705"/>
            <a:ext cx="6120837" cy="3367557"/>
          </a:xfrm>
          <a:prstGeom prst="rect">
            <a:avLst/>
          </a:prstGeom>
        </p:spPr>
      </p:pic>
    </p:spTree>
    <p:extLst>
      <p:ext uri="{BB962C8B-B14F-4D97-AF65-F5344CB8AC3E}">
        <p14:creationId xmlns:p14="http://schemas.microsoft.com/office/powerpoint/2010/main" val="2265248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smtClean="0"/>
              <a:t>Encapsulation</a:t>
            </a:r>
          </a:p>
          <a:p>
            <a:pPr marL="800100" lvl="1" indent="-342900" algn="just">
              <a:spcBef>
                <a:spcPts val="0"/>
              </a:spcBef>
              <a:buClr>
                <a:srgbClr val="FF0000"/>
              </a:buClr>
              <a:buSzPts val="1920"/>
              <a:buFont typeface="Noto Sans Symbols"/>
              <a:buChar char="❑"/>
            </a:pPr>
            <a:r>
              <a:rPr lang="en-US" dirty="0"/>
              <a:t>It describes the idea of wrapping data and the methods that work on data within one unit</a:t>
            </a:r>
            <a:r>
              <a:rPr lang="en-US" dirty="0" smtClean="0"/>
              <a:t>.</a:t>
            </a:r>
          </a:p>
          <a:p>
            <a:pPr marL="800100" lvl="1" indent="-342900" algn="just">
              <a:spcBef>
                <a:spcPts val="0"/>
              </a:spcBef>
              <a:buClr>
                <a:srgbClr val="FF0000"/>
              </a:buClr>
              <a:buSzPts val="1920"/>
              <a:buFont typeface="Noto Sans Symbols"/>
              <a:buChar char="❑"/>
            </a:pPr>
            <a:r>
              <a:rPr lang="en-US" dirty="0"/>
              <a:t>This puts restrictions on accessing variables and methods directly and can prevent the accidental modification of data. </a:t>
            </a:r>
            <a:endParaRPr lang="en-US" dirty="0" smtClean="0"/>
          </a:p>
          <a:p>
            <a:pPr marL="800100" lvl="1" indent="-342900" algn="just">
              <a:spcBef>
                <a:spcPts val="0"/>
              </a:spcBef>
              <a:buClr>
                <a:srgbClr val="FF0000"/>
              </a:buClr>
              <a:buSzPts val="1920"/>
              <a:buFont typeface="Noto Sans Symbols"/>
              <a:buChar char="❑"/>
            </a:pPr>
            <a:r>
              <a:rPr lang="en-US" dirty="0"/>
              <a:t>To prevent accidental change, an object’s variable can only be changed by an object’s method. Those types of variables are known as </a:t>
            </a:r>
            <a:r>
              <a:rPr lang="en-US" b="1" dirty="0"/>
              <a:t>private variables.</a:t>
            </a:r>
            <a:r>
              <a:rPr lang="en-US" dirty="0"/>
              <a:t> </a:t>
            </a:r>
            <a:endParaRPr lang="en-US" dirty="0" smtClean="0"/>
          </a:p>
          <a:p>
            <a:pPr marL="800100" lvl="1" indent="-342900" algn="just">
              <a:spcBef>
                <a:spcPts val="0"/>
              </a:spcBef>
              <a:buClr>
                <a:srgbClr val="FF0000"/>
              </a:buClr>
              <a:buSzPts val="1920"/>
              <a:buFont typeface="Noto Sans Symbols"/>
              <a:buChar char="❑"/>
            </a:pPr>
            <a:r>
              <a:rPr lang="en-US" dirty="0"/>
              <a:t>A </a:t>
            </a:r>
            <a:r>
              <a:rPr lang="en-US" b="1" dirty="0"/>
              <a:t>class </a:t>
            </a:r>
            <a:r>
              <a:rPr lang="en-US" dirty="0"/>
              <a:t>is an example of encapsulation as it encapsulates all the data that is member functions, variables, etc. </a:t>
            </a:r>
            <a:endParaRPr lang="en-US" dirty="0" smtClean="0"/>
          </a:p>
          <a:p>
            <a:pPr marL="800100" lvl="1" indent="-342900" algn="just">
              <a:spcBef>
                <a:spcPts val="0"/>
              </a:spcBef>
              <a:buClr>
                <a:srgbClr val="FF0000"/>
              </a:buClr>
              <a:buSzPts val="1920"/>
              <a:buFont typeface="Noto Sans Symbols"/>
              <a:buChar char="❑"/>
            </a:pPr>
            <a:r>
              <a:rPr lang="en-US" dirty="0" smtClean="0"/>
              <a:t>The </a:t>
            </a:r>
            <a:r>
              <a:rPr lang="en-US" dirty="0"/>
              <a:t>goal of information hiding is to ensure that an object’s state is always valid by controlling access to attributes that are </a:t>
            </a:r>
            <a:r>
              <a:rPr lang="en-US" b="1" dirty="0"/>
              <a:t>hidden</a:t>
            </a:r>
            <a:r>
              <a:rPr lang="en-US" dirty="0"/>
              <a:t> from the outside world.</a:t>
            </a:r>
          </a:p>
          <a:p>
            <a:pPr marL="342900" indent="-342900" algn="just">
              <a:spcBef>
                <a:spcPts val="0"/>
              </a:spcBef>
              <a:buClr>
                <a:srgbClr val="FF0000"/>
              </a:buClr>
              <a:buSzPts val="1920"/>
              <a:buFont typeface="Noto Sans Symbols"/>
              <a:buChar char="❑"/>
            </a:pPr>
            <a:r>
              <a:rPr lang="en-US" dirty="0"/>
              <a:t> </a:t>
            </a:r>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2691777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a:t>Protected </a:t>
            </a:r>
            <a:r>
              <a:rPr lang="en-US" dirty="0" smtClean="0"/>
              <a:t>members:</a:t>
            </a:r>
          </a:p>
          <a:p>
            <a:pPr marL="800100" lvl="1" indent="-342900" algn="just">
              <a:spcBef>
                <a:spcPts val="0"/>
              </a:spcBef>
              <a:buClr>
                <a:srgbClr val="FF0000"/>
              </a:buClr>
              <a:buSzPts val="1920"/>
              <a:buFont typeface="Noto Sans Symbols"/>
              <a:buChar char="❑"/>
            </a:pPr>
            <a:r>
              <a:rPr lang="en-US" dirty="0"/>
              <a:t>Protected members (in C++ and JAVA) are those members of the class that cannot be accessed outside the class but can be accessed from </a:t>
            </a:r>
            <a:r>
              <a:rPr lang="en-US" b="1" dirty="0"/>
              <a:t>within the class and its subclasses</a:t>
            </a:r>
            <a:r>
              <a:rPr lang="en-US" dirty="0"/>
              <a:t>. </a:t>
            </a:r>
            <a:endParaRPr lang="en-US" dirty="0" smtClean="0"/>
          </a:p>
          <a:p>
            <a:pPr marL="800100" lvl="1" indent="-342900" algn="just">
              <a:spcBef>
                <a:spcPts val="0"/>
              </a:spcBef>
              <a:buClr>
                <a:srgbClr val="FF0000"/>
              </a:buClr>
              <a:buSzPts val="1920"/>
              <a:buFont typeface="Noto Sans Symbols"/>
              <a:buChar char="❑"/>
            </a:pPr>
            <a:r>
              <a:rPr lang="en-US" dirty="0"/>
              <a:t> by prefixing the name of the member by a </a:t>
            </a:r>
            <a:r>
              <a:rPr lang="en-US" b="1" dirty="0"/>
              <a:t>single underscore “_”</a:t>
            </a:r>
            <a:r>
              <a:rPr lang="en-US" dirty="0"/>
              <a:t>. </a:t>
            </a:r>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385490" y="2828363"/>
            <a:ext cx="5298552" cy="4045645"/>
          </a:xfrm>
          <a:prstGeom prst="rect">
            <a:avLst/>
          </a:prstGeom>
        </p:spPr>
      </p:pic>
      <p:pic>
        <p:nvPicPr>
          <p:cNvPr id="3" name="Picture 2"/>
          <p:cNvPicPr>
            <a:picLocks noChangeAspect="1"/>
          </p:cNvPicPr>
          <p:nvPr/>
        </p:nvPicPr>
        <p:blipFill>
          <a:blip r:embed="rId4"/>
          <a:stretch>
            <a:fillRect/>
          </a:stretch>
        </p:blipFill>
        <p:spPr>
          <a:xfrm>
            <a:off x="5684042" y="2828363"/>
            <a:ext cx="5960811" cy="2623203"/>
          </a:xfrm>
          <a:prstGeom prst="rect">
            <a:avLst/>
          </a:prstGeom>
        </p:spPr>
      </p:pic>
    </p:spTree>
    <p:extLst>
      <p:ext uri="{BB962C8B-B14F-4D97-AF65-F5344CB8AC3E}">
        <p14:creationId xmlns:p14="http://schemas.microsoft.com/office/powerpoint/2010/main" val="40880448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a:t>Private </a:t>
            </a:r>
            <a:r>
              <a:rPr lang="en-US" dirty="0" smtClean="0"/>
              <a:t>members</a:t>
            </a:r>
          </a:p>
          <a:p>
            <a:pPr marL="800100" lvl="1" indent="-342900" algn="just">
              <a:spcBef>
                <a:spcPts val="0"/>
              </a:spcBef>
              <a:buClr>
                <a:srgbClr val="FF0000"/>
              </a:buClr>
              <a:buSzPts val="1920"/>
              <a:buFont typeface="Noto Sans Symbols"/>
              <a:buChar char="❑"/>
            </a:pPr>
            <a:r>
              <a:rPr lang="en-US" dirty="0"/>
              <a:t>class members declared private should neither be accessed outside the class nor by any </a:t>
            </a:r>
            <a:r>
              <a:rPr lang="en-US" dirty="0" smtClean="0"/>
              <a:t>derived class.</a:t>
            </a:r>
          </a:p>
          <a:p>
            <a:pPr marL="800100" lvl="1" indent="-342900" algn="just">
              <a:spcBef>
                <a:spcPts val="0"/>
              </a:spcBef>
              <a:buClr>
                <a:srgbClr val="FF0000"/>
              </a:buClr>
              <a:buSzPts val="1920"/>
              <a:buFont typeface="Noto Sans Symbols"/>
              <a:buChar char="❑"/>
            </a:pPr>
            <a:r>
              <a:rPr lang="en-US" b="1" dirty="0"/>
              <a:t>Private </a:t>
            </a:r>
            <a:r>
              <a:rPr lang="en-US" dirty="0"/>
              <a:t>instance variables that cannot be accessed except inside a class</a:t>
            </a:r>
            <a:r>
              <a:rPr lang="en-US" dirty="0" smtClean="0"/>
              <a:t>.</a:t>
            </a:r>
          </a:p>
          <a:p>
            <a:pPr marL="800100" lvl="1" indent="-342900" algn="just">
              <a:spcBef>
                <a:spcPts val="0"/>
              </a:spcBef>
              <a:buClr>
                <a:srgbClr val="FF0000"/>
              </a:buClr>
              <a:buSzPts val="1920"/>
              <a:buFont typeface="Noto Sans Symbols"/>
              <a:buChar char="❑"/>
            </a:pPr>
            <a:r>
              <a:rPr lang="en-US" dirty="0"/>
              <a:t> prefix the member name with </a:t>
            </a:r>
            <a:r>
              <a:rPr lang="en-US" b="1" dirty="0"/>
              <a:t>double underscore “__”.</a:t>
            </a:r>
            <a:endParaRPr lang="en-US" b="1"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2702932" y="2744427"/>
            <a:ext cx="5927262" cy="4027372"/>
          </a:xfrm>
          <a:prstGeom prst="rect">
            <a:avLst/>
          </a:prstGeom>
        </p:spPr>
      </p:pic>
    </p:spTree>
    <p:extLst>
      <p:ext uri="{BB962C8B-B14F-4D97-AF65-F5344CB8AC3E}">
        <p14:creationId xmlns:p14="http://schemas.microsoft.com/office/powerpoint/2010/main" val="1870540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a:t>Calling constructor of parent class</a:t>
            </a:r>
          </a:p>
          <a:p>
            <a:pPr marL="342900" indent="-342900" algn="just">
              <a:spcBef>
                <a:spcPts val="0"/>
              </a:spcBef>
              <a:buClr>
                <a:srgbClr val="FF0000"/>
              </a:buClr>
              <a:buSzPts val="1920"/>
              <a:buFont typeface="Noto Sans Symbols"/>
              <a:buChar char="❑"/>
            </a:pPr>
            <a:endParaRPr lang="en-US" dirty="0" smtClean="0"/>
          </a:p>
          <a:p>
            <a:pPr marL="342900" indent="-342900" algn="just">
              <a:spcBef>
                <a:spcPts val="0"/>
              </a:spcBef>
              <a:buClr>
                <a:srgbClr val="FF0000"/>
              </a:buClr>
              <a:buSzPts val="1920"/>
              <a:buFont typeface="Noto Sans Symbols"/>
              <a:buChar char="❑"/>
            </a:pPr>
            <a:endParaRPr lang="en-US" dirty="0"/>
          </a:p>
          <a:p>
            <a:pPr marL="342900" indent="-342900" algn="just">
              <a:spcBef>
                <a:spcPts val="0"/>
              </a:spcBef>
              <a:buClr>
                <a:srgbClr val="FF0000"/>
              </a:buClr>
              <a:buSzPts val="1920"/>
              <a:buFont typeface="Noto Sans Symbols"/>
              <a:buChar char="❑"/>
            </a:pPr>
            <a:endParaRPr lang="en-US"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385489" y="1852865"/>
            <a:ext cx="5607235" cy="2727844"/>
          </a:xfrm>
          <a:prstGeom prst="rect">
            <a:avLst/>
          </a:prstGeom>
        </p:spPr>
      </p:pic>
      <p:pic>
        <p:nvPicPr>
          <p:cNvPr id="5" name="Picture 4"/>
          <p:cNvPicPr>
            <a:picLocks noChangeAspect="1"/>
          </p:cNvPicPr>
          <p:nvPr/>
        </p:nvPicPr>
        <p:blipFill>
          <a:blip r:embed="rId4"/>
          <a:stretch>
            <a:fillRect/>
          </a:stretch>
        </p:blipFill>
        <p:spPr>
          <a:xfrm>
            <a:off x="5440451" y="1656126"/>
            <a:ext cx="5681580" cy="3177131"/>
          </a:xfrm>
          <a:prstGeom prst="rect">
            <a:avLst/>
          </a:prstGeom>
        </p:spPr>
      </p:pic>
    </p:spTree>
    <p:extLst>
      <p:ext uri="{BB962C8B-B14F-4D97-AF65-F5344CB8AC3E}">
        <p14:creationId xmlns:p14="http://schemas.microsoft.com/office/powerpoint/2010/main" val="101304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a:t>super() </a:t>
            </a:r>
            <a:r>
              <a:rPr lang="en-US" dirty="0" smtClean="0"/>
              <a:t>Function</a:t>
            </a:r>
          </a:p>
          <a:p>
            <a:pPr marL="800100" lvl="1" indent="-342900" algn="just">
              <a:spcBef>
                <a:spcPts val="0"/>
              </a:spcBef>
              <a:buClr>
                <a:srgbClr val="FF0000"/>
              </a:buClr>
              <a:buSzPts val="1920"/>
              <a:buFont typeface="Noto Sans Symbols"/>
              <a:buChar char="❑"/>
            </a:pPr>
            <a:r>
              <a:rPr lang="en-US" dirty="0"/>
              <a:t> returns the objects that represent the parent class. </a:t>
            </a:r>
            <a:endParaRPr lang="en-US" dirty="0" smtClean="0"/>
          </a:p>
          <a:p>
            <a:pPr marL="800100" lvl="1" indent="-342900" algn="just">
              <a:spcBef>
                <a:spcPts val="0"/>
              </a:spcBef>
              <a:buClr>
                <a:srgbClr val="FF0000"/>
              </a:buClr>
              <a:buSzPts val="1920"/>
              <a:buFont typeface="Noto Sans Symbols"/>
              <a:buChar char="❑"/>
            </a:pPr>
            <a:r>
              <a:rPr lang="en-US" dirty="0" smtClean="0"/>
              <a:t>It </a:t>
            </a:r>
            <a:r>
              <a:rPr lang="en-US" dirty="0"/>
              <a:t>allows to access the parent class’s methods and attributes in the child class.</a:t>
            </a:r>
          </a:p>
          <a:p>
            <a:pPr marL="342900" indent="-342900" algn="just">
              <a:spcBef>
                <a:spcPts val="0"/>
              </a:spcBef>
              <a:buClr>
                <a:srgbClr val="FF0000"/>
              </a:buClr>
              <a:buSzPts val="1920"/>
              <a:buFont typeface="Noto Sans Symbols"/>
              <a:buChar char="❑"/>
            </a:pPr>
            <a:endParaRPr lang="en-US"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385490" y="2669734"/>
            <a:ext cx="4402258" cy="2320278"/>
          </a:xfrm>
          <a:prstGeom prst="rect">
            <a:avLst/>
          </a:prstGeom>
        </p:spPr>
      </p:pic>
      <p:pic>
        <p:nvPicPr>
          <p:cNvPr id="3" name="Picture 2"/>
          <p:cNvPicPr>
            <a:picLocks noChangeAspect="1"/>
          </p:cNvPicPr>
          <p:nvPr/>
        </p:nvPicPr>
        <p:blipFill>
          <a:blip r:embed="rId4"/>
          <a:stretch>
            <a:fillRect/>
          </a:stretch>
        </p:blipFill>
        <p:spPr>
          <a:xfrm>
            <a:off x="5880753" y="2467349"/>
            <a:ext cx="5383502" cy="3112024"/>
          </a:xfrm>
          <a:prstGeom prst="rect">
            <a:avLst/>
          </a:prstGeom>
        </p:spPr>
      </p:pic>
    </p:spTree>
    <p:extLst>
      <p:ext uri="{BB962C8B-B14F-4D97-AF65-F5344CB8AC3E}">
        <p14:creationId xmlns:p14="http://schemas.microsoft.com/office/powerpoint/2010/main" val="3073420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smtClean="0"/>
              <a:t>Types </a:t>
            </a:r>
            <a:r>
              <a:rPr lang="en-US" dirty="0"/>
              <a:t>of Inheritance</a:t>
            </a:r>
          </a:p>
          <a:p>
            <a:pPr marL="800100" lvl="1" indent="-342900" algn="just">
              <a:spcBef>
                <a:spcPts val="0"/>
              </a:spcBef>
              <a:buClr>
                <a:srgbClr val="FF0000"/>
              </a:buClr>
              <a:buSzPts val="1920"/>
              <a:buFont typeface="Noto Sans Symbols"/>
              <a:buChar char="❑"/>
            </a:pPr>
            <a:r>
              <a:rPr lang="en-US" b="1" dirty="0"/>
              <a:t>Single Inheritance:</a:t>
            </a:r>
            <a:r>
              <a:rPr lang="en-US" dirty="0"/>
              <a:t> Single-level inheritance enables a derived class to inherit characteristics from a single-parent class.</a:t>
            </a:r>
          </a:p>
          <a:p>
            <a:pPr marL="800100" lvl="1" indent="-342900" algn="just">
              <a:spcBef>
                <a:spcPts val="0"/>
              </a:spcBef>
              <a:buClr>
                <a:srgbClr val="FF0000"/>
              </a:buClr>
              <a:buSzPts val="1920"/>
              <a:buFont typeface="Noto Sans Symbols"/>
              <a:buChar char="❑"/>
            </a:pPr>
            <a:r>
              <a:rPr lang="en-US" b="1" dirty="0"/>
              <a:t>Multilevel Inheritance: </a:t>
            </a:r>
            <a:r>
              <a:rPr lang="en-US" dirty="0"/>
              <a:t>Multi-level inheritance enables a derived class to inherit properties from an immediate parent class which in turn inherits properties from his parent class. </a:t>
            </a:r>
          </a:p>
          <a:p>
            <a:pPr marL="800100" lvl="1" indent="-342900" algn="just">
              <a:spcBef>
                <a:spcPts val="0"/>
              </a:spcBef>
              <a:buClr>
                <a:srgbClr val="FF0000"/>
              </a:buClr>
              <a:buSzPts val="1920"/>
              <a:buFont typeface="Noto Sans Symbols"/>
              <a:buChar char="❑"/>
            </a:pPr>
            <a:r>
              <a:rPr lang="en-US" b="1" dirty="0"/>
              <a:t>Hierarchical Inheritance: </a:t>
            </a:r>
            <a:r>
              <a:rPr lang="en-US" dirty="0"/>
              <a:t>Hierarchical-level inheritance enables more than one derived class to inherit properties from a parent class.</a:t>
            </a:r>
          </a:p>
          <a:p>
            <a:pPr marL="800100" lvl="1" indent="-342900" algn="just">
              <a:spcBef>
                <a:spcPts val="0"/>
              </a:spcBef>
              <a:buClr>
                <a:srgbClr val="FF0000"/>
              </a:buClr>
              <a:buSzPts val="1920"/>
              <a:buFont typeface="Noto Sans Symbols"/>
              <a:buChar char="❑"/>
            </a:pPr>
            <a:r>
              <a:rPr lang="en-US" b="1" dirty="0"/>
              <a:t>Multiple Inheritance: </a:t>
            </a:r>
            <a:r>
              <a:rPr lang="en-US" dirty="0"/>
              <a:t>Multiple-level inheritance enables one derived class to inherit properties from more than one base class.</a:t>
            </a:r>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19425793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a:t>Multilevel </a:t>
            </a:r>
            <a:r>
              <a:rPr lang="en-US" dirty="0" smtClean="0"/>
              <a:t>inheritances</a:t>
            </a:r>
            <a:r>
              <a:rPr lang="en-US" dirty="0"/>
              <a:t>: </a:t>
            </a:r>
            <a:endParaRPr lang="en-US" dirty="0" smtClean="0"/>
          </a:p>
          <a:p>
            <a:pPr marL="800100" lvl="1" indent="-342900" algn="just">
              <a:spcBef>
                <a:spcPts val="0"/>
              </a:spcBef>
              <a:buClr>
                <a:srgbClr val="FF0000"/>
              </a:buClr>
              <a:buSzPts val="1920"/>
              <a:buFont typeface="Noto Sans Symbols"/>
              <a:buChar char="❑"/>
            </a:pPr>
            <a:r>
              <a:rPr lang="en-US" dirty="0"/>
              <a:t>child class will inherit from its parent class, </a:t>
            </a:r>
            <a:endParaRPr lang="en-US" dirty="0" smtClean="0"/>
          </a:p>
          <a:p>
            <a:pPr marL="457200" lvl="1" indent="0" algn="just">
              <a:spcBef>
                <a:spcPts val="0"/>
              </a:spcBef>
              <a:buClr>
                <a:srgbClr val="FF0000"/>
              </a:buClr>
              <a:buSzPts val="1920"/>
              <a:buNone/>
            </a:pPr>
            <a:r>
              <a:rPr lang="en-US" dirty="0" smtClean="0"/>
              <a:t>which </a:t>
            </a:r>
            <a:r>
              <a:rPr lang="en-US" dirty="0"/>
              <a:t>in turn is inheriting from its parent class.</a:t>
            </a: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6" name="Picture 5"/>
          <p:cNvPicPr>
            <a:picLocks noChangeAspect="1"/>
          </p:cNvPicPr>
          <p:nvPr/>
        </p:nvPicPr>
        <p:blipFill>
          <a:blip r:embed="rId3"/>
          <a:stretch>
            <a:fillRect/>
          </a:stretch>
        </p:blipFill>
        <p:spPr>
          <a:xfrm>
            <a:off x="385490" y="2214155"/>
            <a:ext cx="1391059" cy="2550275"/>
          </a:xfrm>
          <a:prstGeom prst="rect">
            <a:avLst/>
          </a:prstGeom>
        </p:spPr>
      </p:pic>
      <p:pic>
        <p:nvPicPr>
          <p:cNvPr id="7" name="Picture 6"/>
          <p:cNvPicPr>
            <a:picLocks noChangeAspect="1"/>
          </p:cNvPicPr>
          <p:nvPr/>
        </p:nvPicPr>
        <p:blipFill>
          <a:blip r:embed="rId4"/>
          <a:stretch>
            <a:fillRect/>
          </a:stretch>
        </p:blipFill>
        <p:spPr>
          <a:xfrm>
            <a:off x="2109427" y="2272131"/>
            <a:ext cx="4527479" cy="2021195"/>
          </a:xfrm>
          <a:prstGeom prst="rect">
            <a:avLst/>
          </a:prstGeom>
        </p:spPr>
      </p:pic>
      <p:pic>
        <p:nvPicPr>
          <p:cNvPr id="9" name="Picture 8"/>
          <p:cNvPicPr>
            <a:picLocks noChangeAspect="1"/>
          </p:cNvPicPr>
          <p:nvPr/>
        </p:nvPicPr>
        <p:blipFill>
          <a:blip r:embed="rId5"/>
          <a:stretch>
            <a:fillRect/>
          </a:stretch>
        </p:blipFill>
        <p:spPr>
          <a:xfrm>
            <a:off x="7358824" y="766189"/>
            <a:ext cx="5059599" cy="5613996"/>
          </a:xfrm>
          <a:prstGeom prst="rect">
            <a:avLst/>
          </a:prstGeom>
        </p:spPr>
      </p:pic>
    </p:spTree>
    <p:extLst>
      <p:ext uri="{BB962C8B-B14F-4D97-AF65-F5344CB8AC3E}">
        <p14:creationId xmlns:p14="http://schemas.microsoft.com/office/powerpoint/2010/main" val="8903120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a:t>Multiple inheritances: </a:t>
            </a:r>
            <a:endParaRPr lang="en-US" dirty="0" smtClean="0"/>
          </a:p>
          <a:p>
            <a:pPr marL="800100" lvl="1" indent="-342900" algn="just">
              <a:spcBef>
                <a:spcPts val="0"/>
              </a:spcBef>
              <a:buClr>
                <a:srgbClr val="FF0000"/>
              </a:buClr>
              <a:buSzPts val="1920"/>
              <a:buFont typeface="Noto Sans Symbols"/>
              <a:buChar char="❑"/>
            </a:pPr>
            <a:r>
              <a:rPr lang="en-US" dirty="0" smtClean="0"/>
              <a:t>When </a:t>
            </a:r>
            <a:r>
              <a:rPr lang="en-US" dirty="0"/>
              <a:t>a child class inherits from </a:t>
            </a:r>
            <a:r>
              <a:rPr lang="en-US" dirty="0" smtClean="0"/>
              <a:t>multiple</a:t>
            </a:r>
          </a:p>
          <a:p>
            <a:pPr marL="457200" lvl="1" indent="0" algn="just">
              <a:spcBef>
                <a:spcPts val="0"/>
              </a:spcBef>
              <a:buClr>
                <a:srgbClr val="FF0000"/>
              </a:buClr>
              <a:buSzPts val="1920"/>
              <a:buNone/>
            </a:pPr>
            <a:r>
              <a:rPr lang="en-US" dirty="0" smtClean="0"/>
              <a:t> </a:t>
            </a:r>
            <a:r>
              <a:rPr lang="en-US" dirty="0"/>
              <a:t>parent classes, it is called multiple inheritances. </a:t>
            </a: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782280" y="2466702"/>
            <a:ext cx="4634451" cy="1510102"/>
          </a:xfrm>
          <a:prstGeom prst="rect">
            <a:avLst/>
          </a:prstGeom>
        </p:spPr>
      </p:pic>
      <p:pic>
        <p:nvPicPr>
          <p:cNvPr id="8" name="Picture 7"/>
          <p:cNvPicPr>
            <a:picLocks noChangeAspect="1"/>
          </p:cNvPicPr>
          <p:nvPr/>
        </p:nvPicPr>
        <p:blipFill>
          <a:blip r:embed="rId4"/>
          <a:stretch>
            <a:fillRect/>
          </a:stretch>
        </p:blipFill>
        <p:spPr>
          <a:xfrm>
            <a:off x="585787" y="4086890"/>
            <a:ext cx="6545389" cy="2082165"/>
          </a:xfrm>
          <a:prstGeom prst="rect">
            <a:avLst/>
          </a:prstGeom>
        </p:spPr>
      </p:pic>
      <p:pic>
        <p:nvPicPr>
          <p:cNvPr id="5" name="Picture 4"/>
          <p:cNvPicPr>
            <a:picLocks noChangeAspect="1"/>
          </p:cNvPicPr>
          <p:nvPr/>
        </p:nvPicPr>
        <p:blipFill>
          <a:blip r:embed="rId5"/>
          <a:stretch>
            <a:fillRect/>
          </a:stretch>
        </p:blipFill>
        <p:spPr>
          <a:xfrm>
            <a:off x="7178315" y="803231"/>
            <a:ext cx="5489708" cy="5365823"/>
          </a:xfrm>
          <a:prstGeom prst="rect">
            <a:avLst/>
          </a:prstGeom>
        </p:spPr>
      </p:pic>
    </p:spTree>
    <p:extLst>
      <p:ext uri="{BB962C8B-B14F-4D97-AF65-F5344CB8AC3E}">
        <p14:creationId xmlns:p14="http://schemas.microsoft.com/office/powerpoint/2010/main" val="428871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In Python, object-oriented Programming (OOPs) is a programming paradigm that uses objects and classes in programming</a:t>
            </a:r>
            <a:r>
              <a:rPr lang="en-US" b="0" dirty="0" smtClean="0"/>
              <a:t>.</a:t>
            </a:r>
          </a:p>
          <a:p>
            <a:pPr marL="342900" lvl="0" indent="-342900" algn="just">
              <a:spcBef>
                <a:spcPts val="0"/>
              </a:spcBef>
              <a:buClr>
                <a:srgbClr val="FF0000"/>
              </a:buClr>
              <a:buSzPts val="1920"/>
              <a:buFont typeface="Noto Sans Symbols"/>
              <a:buChar char="❑"/>
            </a:pPr>
            <a:r>
              <a:rPr lang="en-US" b="0" dirty="0"/>
              <a:t>An object is any entity that has attributes and behaviors. </a:t>
            </a: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r>
              <a:rPr lang="en-US" b="0" dirty="0" smtClean="0"/>
              <a:t>For </a:t>
            </a:r>
            <a:r>
              <a:rPr lang="en-US" b="0" dirty="0"/>
              <a:t>example, a </a:t>
            </a:r>
            <a:r>
              <a:rPr lang="en-US" dirty="0"/>
              <a:t>parrot </a:t>
            </a:r>
            <a:r>
              <a:rPr lang="en-US" b="0" dirty="0"/>
              <a:t>is an object. It </a:t>
            </a:r>
            <a:r>
              <a:rPr lang="en-US" b="0" dirty="0" smtClean="0"/>
              <a:t>has</a:t>
            </a:r>
            <a:endParaRPr lang="en-US" b="0" dirty="0"/>
          </a:p>
          <a:p>
            <a:pPr marL="800100" lvl="1" indent="-342900" algn="just">
              <a:spcBef>
                <a:spcPts val="0"/>
              </a:spcBef>
              <a:buClr>
                <a:srgbClr val="FF0000"/>
              </a:buClr>
              <a:buSzPts val="1920"/>
              <a:buFont typeface="Noto Sans Symbols"/>
              <a:buChar char="❑"/>
            </a:pPr>
            <a:r>
              <a:rPr lang="en-US" b="0" dirty="0"/>
              <a:t>attributes - name, age, color, etc.</a:t>
            </a:r>
          </a:p>
          <a:p>
            <a:pPr marL="800100" lvl="1" indent="-342900" algn="just">
              <a:spcBef>
                <a:spcPts val="0"/>
              </a:spcBef>
              <a:buClr>
                <a:srgbClr val="FF0000"/>
              </a:buClr>
              <a:buSzPts val="1920"/>
              <a:buFont typeface="Noto Sans Symbols"/>
              <a:buChar char="❑"/>
            </a:pPr>
            <a:r>
              <a:rPr lang="en-US" b="0" dirty="0"/>
              <a:t>behavior - dancing, singing, etc</a:t>
            </a:r>
            <a:r>
              <a:rPr lang="en-US" b="0" dirty="0" smtClean="0"/>
              <a:t>.</a:t>
            </a:r>
          </a:p>
          <a:p>
            <a:pPr marL="800100" lvl="1"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r>
              <a:rPr lang="en-US" b="0" dirty="0"/>
              <a:t>Similarly, a class is a blueprint for that object</a:t>
            </a:r>
            <a:r>
              <a:rPr lang="en-US" b="0" dirty="0" smtClean="0"/>
              <a:t>.</a:t>
            </a:r>
          </a:p>
          <a:p>
            <a:pPr marL="342900" lvl="0" indent="-342900" algn="just">
              <a:spcBef>
                <a:spcPts val="0"/>
              </a:spcBef>
              <a:buClr>
                <a:srgbClr val="FF0000"/>
              </a:buClr>
              <a:buSzPts val="1920"/>
              <a:buFont typeface="Noto Sans Symbols"/>
              <a:buChar char="❑"/>
            </a:pPr>
            <a:r>
              <a:rPr lang="en-US" b="0" dirty="0"/>
              <a:t>The main concept of OOPs is to bind the data and the functions that work on that together as a single unit so that no other part of the code can access this data.</a:t>
            </a: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indent="-342900">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4219575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a:t> </a:t>
            </a:r>
            <a:r>
              <a:rPr lang="en-US" dirty="0" smtClean="0"/>
              <a:t>Polymorphism</a:t>
            </a:r>
          </a:p>
          <a:p>
            <a:pPr marL="800100" lvl="1" indent="-342900" algn="just">
              <a:spcBef>
                <a:spcPts val="0"/>
              </a:spcBef>
              <a:buClr>
                <a:srgbClr val="FF0000"/>
              </a:buClr>
              <a:buSzPts val="1920"/>
              <a:buFont typeface="Noto Sans Symbols"/>
              <a:buChar char="❑"/>
            </a:pPr>
            <a:r>
              <a:rPr lang="en-US" dirty="0"/>
              <a:t>Polymorphism simply means having many </a:t>
            </a:r>
            <a:r>
              <a:rPr lang="en-US" dirty="0" smtClean="0"/>
              <a:t>forms.</a:t>
            </a:r>
          </a:p>
          <a:p>
            <a:pPr marL="800100" lvl="1" indent="-342900" algn="just">
              <a:spcBef>
                <a:spcPts val="0"/>
              </a:spcBef>
              <a:buClr>
                <a:srgbClr val="FF0000"/>
              </a:buClr>
              <a:buSzPts val="1920"/>
              <a:buFont typeface="Noto Sans Symbols"/>
              <a:buChar char="❑"/>
            </a:pPr>
            <a:r>
              <a:rPr lang="en-US" dirty="0" smtClean="0"/>
              <a:t>Can achieve this using </a:t>
            </a:r>
            <a:r>
              <a:rPr lang="en-US" b="1" dirty="0" smtClean="0"/>
              <a:t>Method </a:t>
            </a:r>
            <a:r>
              <a:rPr lang="en-US" b="1" dirty="0"/>
              <a:t>Overriding </a:t>
            </a:r>
            <a:r>
              <a:rPr lang="en-US" dirty="0"/>
              <a:t> </a:t>
            </a:r>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503036" y="2519580"/>
            <a:ext cx="5409534" cy="2984237"/>
          </a:xfrm>
          <a:prstGeom prst="rect">
            <a:avLst/>
          </a:prstGeom>
        </p:spPr>
      </p:pic>
      <p:pic>
        <p:nvPicPr>
          <p:cNvPr id="5" name="Picture 4"/>
          <p:cNvPicPr>
            <a:picLocks noChangeAspect="1"/>
          </p:cNvPicPr>
          <p:nvPr/>
        </p:nvPicPr>
        <p:blipFill>
          <a:blip r:embed="rId4"/>
          <a:stretch>
            <a:fillRect/>
          </a:stretch>
        </p:blipFill>
        <p:spPr>
          <a:xfrm>
            <a:off x="6030116" y="2519580"/>
            <a:ext cx="3686155" cy="3336203"/>
          </a:xfrm>
          <a:prstGeom prst="rect">
            <a:avLst/>
          </a:prstGeom>
        </p:spPr>
      </p:pic>
    </p:spTree>
    <p:extLst>
      <p:ext uri="{BB962C8B-B14F-4D97-AF65-F5344CB8AC3E}">
        <p14:creationId xmlns:p14="http://schemas.microsoft.com/office/powerpoint/2010/main" val="19349328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a:t>Method Overriding  </a:t>
            </a:r>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1805333" y="1606874"/>
            <a:ext cx="7738384" cy="4367206"/>
          </a:xfrm>
          <a:prstGeom prst="rect">
            <a:avLst/>
          </a:prstGeom>
        </p:spPr>
      </p:pic>
    </p:spTree>
    <p:extLst>
      <p:ext uri="{BB962C8B-B14F-4D97-AF65-F5344CB8AC3E}">
        <p14:creationId xmlns:p14="http://schemas.microsoft.com/office/powerpoint/2010/main" val="26453907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a:t>Static </a:t>
            </a:r>
            <a:r>
              <a:rPr lang="en-US" dirty="0" smtClean="0"/>
              <a:t>Methods:</a:t>
            </a:r>
          </a:p>
          <a:p>
            <a:pPr marL="800100" lvl="1" indent="-342900" algn="just">
              <a:spcBef>
                <a:spcPts val="0"/>
              </a:spcBef>
              <a:buClr>
                <a:srgbClr val="FF0000"/>
              </a:buClr>
              <a:buSzPts val="1920"/>
              <a:buFont typeface="Noto Sans Symbols"/>
              <a:buChar char="❑"/>
            </a:pPr>
            <a:r>
              <a:rPr lang="en-US" dirty="0"/>
              <a:t>static method doesn't have a mandatory </a:t>
            </a:r>
            <a:endParaRPr lang="en-US" dirty="0" smtClean="0"/>
          </a:p>
          <a:p>
            <a:pPr marL="457200" lvl="1" indent="0" algn="just">
              <a:spcBef>
                <a:spcPts val="0"/>
              </a:spcBef>
              <a:buClr>
                <a:srgbClr val="FF0000"/>
              </a:buClr>
              <a:buSzPts val="1920"/>
              <a:buNone/>
            </a:pPr>
            <a:r>
              <a:rPr lang="en-US" dirty="0" smtClean="0"/>
              <a:t>argument </a:t>
            </a:r>
            <a:r>
              <a:rPr lang="en-US" dirty="0"/>
              <a:t>like reference to the object </a:t>
            </a:r>
            <a:r>
              <a:rPr lang="en-US" b="1" dirty="0"/>
              <a:t>− self</a:t>
            </a:r>
            <a:r>
              <a:rPr lang="en-US" dirty="0"/>
              <a:t> </a:t>
            </a:r>
          </a:p>
          <a:p>
            <a:pPr marL="457200" lvl="1" indent="0" algn="just">
              <a:spcBef>
                <a:spcPts val="0"/>
              </a:spcBef>
              <a:buClr>
                <a:srgbClr val="FF0000"/>
              </a:buClr>
              <a:buSzPts val="1920"/>
              <a:buNone/>
            </a:pPr>
            <a:r>
              <a:rPr lang="en-US" dirty="0" smtClean="0"/>
              <a:t>or </a:t>
            </a:r>
            <a:r>
              <a:rPr lang="en-US" dirty="0"/>
              <a:t>reference to the class </a:t>
            </a:r>
            <a:r>
              <a:rPr lang="en-US" b="1" dirty="0"/>
              <a:t>− </a:t>
            </a:r>
            <a:r>
              <a:rPr lang="en-US" b="1" dirty="0" err="1"/>
              <a:t>cls</a:t>
            </a:r>
            <a:r>
              <a:rPr lang="en-US" dirty="0"/>
              <a:t>. </a:t>
            </a:r>
            <a:endParaRPr lang="en-US" dirty="0" smtClean="0"/>
          </a:p>
          <a:p>
            <a:pPr marL="800100" lvl="1" indent="-342900" algn="just">
              <a:spcBef>
                <a:spcPts val="0"/>
              </a:spcBef>
              <a:buClr>
                <a:srgbClr val="FF0000"/>
              </a:buClr>
              <a:buSzPts val="1920"/>
              <a:buFont typeface="Noto Sans Symbols"/>
              <a:buChar char="❑"/>
            </a:pPr>
            <a:r>
              <a:rPr lang="en-US" dirty="0"/>
              <a:t>Python's standard </a:t>
            </a:r>
            <a:r>
              <a:rPr lang="en-US" dirty="0" smtClean="0"/>
              <a:t>library</a:t>
            </a:r>
          </a:p>
          <a:p>
            <a:pPr marL="457200" lvl="1" indent="0" algn="just">
              <a:spcBef>
                <a:spcPts val="0"/>
              </a:spcBef>
              <a:buClr>
                <a:srgbClr val="FF0000"/>
              </a:buClr>
              <a:buSzPts val="1920"/>
              <a:buNone/>
            </a:pPr>
            <a:r>
              <a:rPr lang="en-US" dirty="0" smtClean="0"/>
              <a:t> function </a:t>
            </a:r>
            <a:r>
              <a:rPr lang="en-US" b="1" dirty="0" err="1"/>
              <a:t>staticmethod</a:t>
            </a:r>
            <a:r>
              <a:rPr lang="en-US" b="1" dirty="0"/>
              <a:t>() </a:t>
            </a:r>
            <a:r>
              <a:rPr lang="en-US" dirty="0"/>
              <a:t>returns a static method</a:t>
            </a:r>
            <a:r>
              <a:rPr lang="en-US" dirty="0" smtClean="0"/>
              <a:t>.</a:t>
            </a:r>
          </a:p>
          <a:p>
            <a:pPr marL="800100" lvl="1"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3" name="Picture 2"/>
          <p:cNvPicPr>
            <a:picLocks noChangeAspect="1"/>
          </p:cNvPicPr>
          <p:nvPr/>
        </p:nvPicPr>
        <p:blipFill>
          <a:blip r:embed="rId3"/>
          <a:stretch>
            <a:fillRect/>
          </a:stretch>
        </p:blipFill>
        <p:spPr>
          <a:xfrm>
            <a:off x="6889244" y="905567"/>
            <a:ext cx="5807855" cy="5474618"/>
          </a:xfrm>
          <a:prstGeom prst="rect">
            <a:avLst/>
          </a:prstGeom>
        </p:spPr>
      </p:pic>
    </p:spTree>
    <p:extLst>
      <p:ext uri="{BB962C8B-B14F-4D97-AF65-F5344CB8AC3E}">
        <p14:creationId xmlns:p14="http://schemas.microsoft.com/office/powerpoint/2010/main" val="914965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smtClean="0"/>
              <a:t>.</a:t>
            </a:r>
            <a:endParaRPr lang="en-US" dirty="0" smtClean="0"/>
          </a:p>
          <a:p>
            <a:pPr marL="800100" lvl="1"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966077" y="1140583"/>
            <a:ext cx="8546413" cy="4695323"/>
          </a:xfrm>
          <a:prstGeom prst="rect">
            <a:avLst/>
          </a:prstGeom>
        </p:spPr>
      </p:pic>
    </p:spTree>
    <p:extLst>
      <p:ext uri="{BB962C8B-B14F-4D97-AF65-F5344CB8AC3E}">
        <p14:creationId xmlns:p14="http://schemas.microsoft.com/office/powerpoint/2010/main" val="26528322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smtClean="0"/>
              <a:t>.</a:t>
            </a:r>
            <a:endParaRPr lang="en-US" dirty="0" smtClean="0"/>
          </a:p>
          <a:p>
            <a:pPr marL="800100" lvl="1"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3" name="Picture 2"/>
          <p:cNvPicPr>
            <a:picLocks noChangeAspect="1"/>
          </p:cNvPicPr>
          <p:nvPr/>
        </p:nvPicPr>
        <p:blipFill>
          <a:blip r:embed="rId3"/>
          <a:stretch>
            <a:fillRect/>
          </a:stretch>
        </p:blipFill>
        <p:spPr>
          <a:xfrm>
            <a:off x="734989" y="998561"/>
            <a:ext cx="11407824" cy="1690048"/>
          </a:xfrm>
          <a:prstGeom prst="rect">
            <a:avLst/>
          </a:prstGeom>
        </p:spPr>
      </p:pic>
      <p:pic>
        <p:nvPicPr>
          <p:cNvPr id="4" name="Picture 3"/>
          <p:cNvPicPr>
            <a:picLocks noChangeAspect="1"/>
          </p:cNvPicPr>
          <p:nvPr/>
        </p:nvPicPr>
        <p:blipFill>
          <a:blip r:embed="rId4"/>
          <a:stretch>
            <a:fillRect/>
          </a:stretch>
        </p:blipFill>
        <p:spPr>
          <a:xfrm>
            <a:off x="602988" y="2631173"/>
            <a:ext cx="11120439" cy="3927217"/>
          </a:xfrm>
          <a:prstGeom prst="rect">
            <a:avLst/>
          </a:prstGeom>
        </p:spPr>
      </p:pic>
    </p:spTree>
    <p:extLst>
      <p:ext uri="{BB962C8B-B14F-4D97-AF65-F5344CB8AC3E}">
        <p14:creationId xmlns:p14="http://schemas.microsoft.com/office/powerpoint/2010/main" val="3612794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OOPs Concepts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endParaRPr lang="en-US" b="0" dirty="0" smtClean="0"/>
          </a:p>
          <a:p>
            <a:pPr marL="342900" indent="-342900">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3040543" y="1539861"/>
            <a:ext cx="4927799" cy="4298902"/>
          </a:xfrm>
          <a:prstGeom prst="rect">
            <a:avLst/>
          </a:prstGeom>
        </p:spPr>
      </p:pic>
    </p:spTree>
    <p:extLst>
      <p:ext uri="{BB962C8B-B14F-4D97-AF65-F5344CB8AC3E}">
        <p14:creationId xmlns:p14="http://schemas.microsoft.com/office/powerpoint/2010/main" val="2041808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Class:</a:t>
            </a:r>
          </a:p>
          <a:p>
            <a:pPr marL="800100" lvl="1" indent="-342900" algn="just">
              <a:spcBef>
                <a:spcPts val="0"/>
              </a:spcBef>
              <a:buClr>
                <a:srgbClr val="FF0000"/>
              </a:buClr>
              <a:buSzPts val="1920"/>
              <a:buFont typeface="Noto Sans Symbols"/>
              <a:buChar char="❑"/>
            </a:pPr>
            <a:r>
              <a:rPr lang="en-US" dirty="0"/>
              <a:t>A class contains the blueprints or the prototype from which the objects are being created. </a:t>
            </a:r>
            <a:endParaRPr lang="en-US" dirty="0" smtClean="0"/>
          </a:p>
          <a:p>
            <a:pPr marL="800100" lvl="1" indent="-342900" algn="just">
              <a:spcBef>
                <a:spcPts val="0"/>
              </a:spcBef>
              <a:buClr>
                <a:srgbClr val="FF0000"/>
              </a:buClr>
              <a:buSzPts val="1920"/>
              <a:buFont typeface="Noto Sans Symbols"/>
              <a:buChar char="❑"/>
            </a:pPr>
            <a:r>
              <a:rPr lang="en-US" dirty="0" smtClean="0"/>
              <a:t>It </a:t>
            </a:r>
            <a:r>
              <a:rPr lang="en-US" dirty="0"/>
              <a:t>is a logical entity that contains some attributes and methods. </a:t>
            </a:r>
            <a:endParaRPr lang="en-US" dirty="0" smtClean="0"/>
          </a:p>
          <a:p>
            <a:pPr marL="800100" lvl="1" indent="-342900" algn="just">
              <a:spcBef>
                <a:spcPts val="0"/>
              </a:spcBef>
              <a:buClr>
                <a:srgbClr val="FF0000"/>
              </a:buClr>
              <a:buSzPts val="1920"/>
              <a:buFont typeface="Noto Sans Symbols"/>
              <a:buChar char="❑"/>
            </a:pPr>
            <a:r>
              <a:rPr lang="en-US" dirty="0"/>
              <a:t>Classes are created by keyword </a:t>
            </a:r>
            <a:r>
              <a:rPr lang="en-US" b="1" dirty="0"/>
              <a:t>class.</a:t>
            </a:r>
          </a:p>
          <a:p>
            <a:pPr marL="800100" lvl="1" indent="-342900" algn="just">
              <a:spcBef>
                <a:spcPts val="0"/>
              </a:spcBef>
              <a:buClr>
                <a:srgbClr val="FF0000"/>
              </a:buClr>
              <a:buSzPts val="1920"/>
              <a:buFont typeface="Noto Sans Symbols"/>
              <a:buChar char="❑"/>
            </a:pPr>
            <a:r>
              <a:rPr lang="en-US" dirty="0"/>
              <a:t>Attributes are the variables that belong to a class.</a:t>
            </a:r>
          </a:p>
          <a:p>
            <a:pPr marL="800100" lvl="1" indent="-342900" algn="just">
              <a:spcBef>
                <a:spcPts val="0"/>
              </a:spcBef>
              <a:buClr>
                <a:srgbClr val="FF0000"/>
              </a:buClr>
              <a:buSzPts val="1920"/>
              <a:buFont typeface="Noto Sans Symbols"/>
              <a:buChar char="❑"/>
            </a:pPr>
            <a:r>
              <a:rPr lang="en-US" dirty="0"/>
              <a:t>Attributes are always public and can be accessed using the dot (.) operator. </a:t>
            </a:r>
            <a:endParaRPr lang="en-US" dirty="0" smtClean="0"/>
          </a:p>
          <a:p>
            <a:pPr marL="1257300" lvl="2" indent="-342900" algn="just">
              <a:spcBef>
                <a:spcPts val="0"/>
              </a:spcBef>
              <a:buClr>
                <a:srgbClr val="FF0000"/>
              </a:buClr>
              <a:buSzPts val="1920"/>
              <a:buFont typeface="Noto Sans Symbols"/>
              <a:buChar char="❑"/>
            </a:pPr>
            <a:r>
              <a:rPr lang="en-US" dirty="0" err="1" smtClean="0"/>
              <a:t>Eg</a:t>
            </a:r>
            <a:r>
              <a:rPr lang="en-US" dirty="0"/>
              <a:t>.: </a:t>
            </a:r>
            <a:r>
              <a:rPr lang="en-US" dirty="0" err="1"/>
              <a:t>Myclass.Myattribute</a:t>
            </a:r>
            <a:endParaRPr lang="en-US" dirty="0"/>
          </a:p>
          <a:p>
            <a:pPr marL="342900" lvl="0" indent="-342900" algn="just">
              <a:spcBef>
                <a:spcPts val="0"/>
              </a:spcBef>
              <a:buClr>
                <a:srgbClr val="FF0000"/>
              </a:buClr>
              <a:buSzPts val="1920"/>
              <a:buFont typeface="Noto Sans Symbols"/>
              <a:buChar char="❑"/>
            </a:pPr>
            <a:r>
              <a:rPr lang="en-US" b="0" dirty="0" smtClean="0"/>
              <a:t>Syntax</a:t>
            </a:r>
          </a:p>
          <a:p>
            <a:pPr marL="342900" indent="-342900">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479705" y="4434531"/>
            <a:ext cx="4693186" cy="1121381"/>
          </a:xfrm>
          <a:prstGeom prst="rect">
            <a:avLst/>
          </a:prstGeom>
        </p:spPr>
      </p:pic>
      <p:pic>
        <p:nvPicPr>
          <p:cNvPr id="3" name="Picture 2"/>
          <p:cNvPicPr>
            <a:picLocks noChangeAspect="1"/>
          </p:cNvPicPr>
          <p:nvPr/>
        </p:nvPicPr>
        <p:blipFill>
          <a:blip r:embed="rId4"/>
          <a:stretch>
            <a:fillRect/>
          </a:stretch>
        </p:blipFill>
        <p:spPr>
          <a:xfrm>
            <a:off x="5924070" y="4434531"/>
            <a:ext cx="4475500" cy="1121381"/>
          </a:xfrm>
          <a:prstGeom prst="rect">
            <a:avLst/>
          </a:prstGeom>
        </p:spPr>
      </p:pic>
    </p:spTree>
    <p:extLst>
      <p:ext uri="{BB962C8B-B14F-4D97-AF65-F5344CB8AC3E}">
        <p14:creationId xmlns:p14="http://schemas.microsoft.com/office/powerpoint/2010/main" val="2103942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a:t>Creating an Empty Class </a:t>
            </a:r>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2917013" y="2176229"/>
            <a:ext cx="4858949" cy="2143222"/>
          </a:xfrm>
          <a:prstGeom prst="rect">
            <a:avLst/>
          </a:prstGeom>
        </p:spPr>
      </p:pic>
    </p:spTree>
    <p:extLst>
      <p:ext uri="{BB962C8B-B14F-4D97-AF65-F5344CB8AC3E}">
        <p14:creationId xmlns:p14="http://schemas.microsoft.com/office/powerpoint/2010/main" val="1252096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Objects:</a:t>
            </a:r>
          </a:p>
          <a:p>
            <a:pPr marL="800100" lvl="1" indent="-342900" algn="just">
              <a:spcBef>
                <a:spcPts val="0"/>
              </a:spcBef>
              <a:buClr>
                <a:srgbClr val="FF0000"/>
              </a:buClr>
              <a:buSzPts val="1920"/>
              <a:buFont typeface="Noto Sans Symbols"/>
              <a:buChar char="❑"/>
            </a:pPr>
            <a:r>
              <a:rPr lang="en-US" dirty="0"/>
              <a:t>The object is an entity that has a state and behavior associated with it. </a:t>
            </a:r>
            <a:endParaRPr lang="en-US" dirty="0" smtClean="0"/>
          </a:p>
          <a:p>
            <a:pPr marL="800100" lvl="1" indent="-342900" algn="just">
              <a:spcBef>
                <a:spcPts val="0"/>
              </a:spcBef>
              <a:buClr>
                <a:srgbClr val="FF0000"/>
              </a:buClr>
              <a:buSzPts val="1920"/>
              <a:buFont typeface="Noto Sans Symbols"/>
              <a:buChar char="❑"/>
            </a:pPr>
            <a:r>
              <a:rPr lang="en-US" b="1" dirty="0"/>
              <a:t>An object consists of</a:t>
            </a:r>
            <a:r>
              <a:rPr lang="en-US" b="1" dirty="0" smtClean="0"/>
              <a:t>:</a:t>
            </a:r>
          </a:p>
          <a:p>
            <a:pPr marL="800100" lvl="1" indent="-342900" algn="just">
              <a:spcBef>
                <a:spcPts val="0"/>
              </a:spcBef>
              <a:buClr>
                <a:srgbClr val="FF0000"/>
              </a:buClr>
              <a:buSzPts val="1920"/>
              <a:buFont typeface="Noto Sans Symbols"/>
              <a:buChar char="❑"/>
            </a:pPr>
            <a:endParaRPr lang="en-US" dirty="0"/>
          </a:p>
          <a:p>
            <a:pPr marL="1257300" lvl="2" indent="-342900" algn="just">
              <a:spcBef>
                <a:spcPts val="0"/>
              </a:spcBef>
              <a:buClr>
                <a:srgbClr val="FF0000"/>
              </a:buClr>
              <a:buSzPts val="1920"/>
              <a:buFont typeface="Noto Sans Symbols"/>
              <a:buChar char="❑"/>
            </a:pPr>
            <a:r>
              <a:rPr lang="en-US" b="1" dirty="0"/>
              <a:t>State</a:t>
            </a:r>
            <a:r>
              <a:rPr lang="en-US" dirty="0"/>
              <a:t>: It is represented by the attributes of an object. It also reflects the properties of an object</a:t>
            </a:r>
            <a:r>
              <a:rPr lang="en-US" dirty="0" smtClean="0"/>
              <a:t>.</a:t>
            </a:r>
          </a:p>
          <a:p>
            <a:pPr marL="1714500" lvl="3" algn="just">
              <a:spcBef>
                <a:spcPts val="0"/>
              </a:spcBef>
              <a:buClr>
                <a:srgbClr val="FF0000"/>
              </a:buClr>
              <a:buSzPts val="1920"/>
              <a:buFont typeface="Noto Sans Symbols"/>
              <a:buChar char="❑"/>
            </a:pPr>
            <a:r>
              <a:rPr lang="en-US" dirty="0"/>
              <a:t>State or Attributes can be considered as the breed, age, or color of the dog.</a:t>
            </a:r>
          </a:p>
          <a:p>
            <a:pPr marL="1714500" lvl="3" algn="just">
              <a:spcBef>
                <a:spcPts val="0"/>
              </a:spcBef>
              <a:buClr>
                <a:srgbClr val="FF0000"/>
              </a:buClr>
              <a:buSzPts val="1920"/>
              <a:buFont typeface="Noto Sans Symbols"/>
              <a:buChar char="❑"/>
            </a:pPr>
            <a:endParaRPr lang="en-US" dirty="0"/>
          </a:p>
          <a:p>
            <a:pPr marL="1257300" lvl="2" indent="-342900" algn="just">
              <a:spcBef>
                <a:spcPts val="0"/>
              </a:spcBef>
              <a:buClr>
                <a:srgbClr val="FF0000"/>
              </a:buClr>
              <a:buSzPts val="1920"/>
              <a:buFont typeface="Noto Sans Symbols"/>
              <a:buChar char="❑"/>
            </a:pPr>
            <a:r>
              <a:rPr lang="en-US" b="1" dirty="0"/>
              <a:t>Behavior</a:t>
            </a:r>
            <a:r>
              <a:rPr lang="en-US" dirty="0"/>
              <a:t>: It is represented by the methods of an object. It also reflects the response of an object to other objects</a:t>
            </a:r>
            <a:r>
              <a:rPr lang="en-US" dirty="0" smtClean="0"/>
              <a:t>.</a:t>
            </a:r>
          </a:p>
          <a:p>
            <a:pPr marL="1714500" lvl="3" algn="just">
              <a:spcBef>
                <a:spcPts val="0"/>
              </a:spcBef>
              <a:buClr>
                <a:srgbClr val="FF0000"/>
              </a:buClr>
              <a:buSzPts val="1920"/>
              <a:buFont typeface="Noto Sans Symbols"/>
              <a:buChar char="❑"/>
            </a:pPr>
            <a:r>
              <a:rPr lang="en-US" dirty="0"/>
              <a:t>The behavior can be considered as to whether the dog is eating or sleeping.</a:t>
            </a:r>
          </a:p>
          <a:p>
            <a:pPr marL="1714500" lvl="3" algn="just">
              <a:spcBef>
                <a:spcPts val="0"/>
              </a:spcBef>
              <a:buClr>
                <a:srgbClr val="FF0000"/>
              </a:buClr>
              <a:buSzPts val="1920"/>
              <a:buFont typeface="Noto Sans Symbols"/>
              <a:buChar char="❑"/>
            </a:pPr>
            <a:endParaRPr lang="en-US" dirty="0"/>
          </a:p>
          <a:p>
            <a:pPr marL="1257300" lvl="2" indent="-342900" algn="just">
              <a:spcBef>
                <a:spcPts val="0"/>
              </a:spcBef>
              <a:buClr>
                <a:srgbClr val="FF0000"/>
              </a:buClr>
              <a:buSzPts val="1920"/>
              <a:buFont typeface="Noto Sans Symbols"/>
              <a:buChar char="❑"/>
            </a:pPr>
            <a:r>
              <a:rPr lang="en-US" b="1" dirty="0"/>
              <a:t>Identity</a:t>
            </a:r>
            <a:r>
              <a:rPr lang="en-US" dirty="0"/>
              <a:t>: It gives a unique name to an object and enables one object to interact with other objects</a:t>
            </a:r>
            <a:r>
              <a:rPr lang="en-US" dirty="0" smtClean="0"/>
              <a:t>.</a:t>
            </a:r>
          </a:p>
          <a:p>
            <a:pPr marL="1714500" lvl="3" algn="just">
              <a:spcBef>
                <a:spcPts val="0"/>
              </a:spcBef>
              <a:buClr>
                <a:srgbClr val="FF0000"/>
              </a:buClr>
              <a:buSzPts val="1920"/>
              <a:buFont typeface="Noto Sans Symbols"/>
              <a:buChar char="❑"/>
            </a:pPr>
            <a:r>
              <a:rPr lang="en-US" dirty="0"/>
              <a:t>The identity can be considered as the name of the dog.</a:t>
            </a:r>
          </a:p>
          <a:p>
            <a:pPr marL="1714500" lvl="3" algn="just">
              <a:spcBef>
                <a:spcPts val="0"/>
              </a:spcBef>
              <a:buClr>
                <a:srgbClr val="FF0000"/>
              </a:buClr>
              <a:buSzPts val="1920"/>
              <a:buFont typeface="Noto Sans Symbols"/>
              <a:buChar char="❑"/>
            </a:pPr>
            <a:endParaRPr lang="en-US" dirty="0"/>
          </a:p>
          <a:p>
            <a:pPr marL="0" lvl="0" indent="0" algn="just">
              <a:spcBef>
                <a:spcPts val="0"/>
              </a:spcBef>
              <a:buClr>
                <a:srgbClr val="FF0000"/>
              </a:buClr>
              <a:buSzPts val="1920"/>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590664" y="5103223"/>
            <a:ext cx="4303554" cy="876858"/>
          </a:xfrm>
          <a:prstGeom prst="rect">
            <a:avLst/>
          </a:prstGeom>
        </p:spPr>
      </p:pic>
      <p:pic>
        <p:nvPicPr>
          <p:cNvPr id="3" name="Picture 2"/>
          <p:cNvPicPr>
            <a:picLocks noChangeAspect="1"/>
          </p:cNvPicPr>
          <p:nvPr/>
        </p:nvPicPr>
        <p:blipFill>
          <a:blip r:embed="rId4"/>
          <a:stretch>
            <a:fillRect/>
          </a:stretch>
        </p:blipFill>
        <p:spPr>
          <a:xfrm>
            <a:off x="5852664" y="5103223"/>
            <a:ext cx="4780501" cy="1095808"/>
          </a:xfrm>
          <a:prstGeom prst="rect">
            <a:avLst/>
          </a:prstGeom>
        </p:spPr>
      </p:pic>
    </p:spTree>
    <p:extLst>
      <p:ext uri="{BB962C8B-B14F-4D97-AF65-F5344CB8AC3E}">
        <p14:creationId xmlns:p14="http://schemas.microsoft.com/office/powerpoint/2010/main" val="2486840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smtClean="0"/>
              <a:t>self</a:t>
            </a:r>
            <a:r>
              <a:rPr lang="en-US" dirty="0"/>
              <a:t>  </a:t>
            </a:r>
            <a:endParaRPr lang="en-US" dirty="0" smtClean="0"/>
          </a:p>
          <a:p>
            <a:pPr marL="800100" lvl="1" indent="-342900" algn="just">
              <a:spcBef>
                <a:spcPts val="0"/>
              </a:spcBef>
              <a:buClr>
                <a:srgbClr val="FF0000"/>
              </a:buClr>
              <a:buSzPts val="1920"/>
              <a:buFont typeface="Noto Sans Symbols"/>
              <a:buChar char="❑"/>
            </a:pPr>
            <a:r>
              <a:rPr lang="en-US" dirty="0"/>
              <a:t>The </a:t>
            </a:r>
            <a:r>
              <a:rPr lang="en-US" b="1" dirty="0"/>
              <a:t>self parameter </a:t>
            </a:r>
            <a:r>
              <a:rPr lang="en-US" dirty="0"/>
              <a:t>is a reference to the current instance of the class, and is used to access variables that belongs to the class</a:t>
            </a:r>
            <a:r>
              <a:rPr lang="en-US" dirty="0" smtClean="0"/>
              <a:t>.</a:t>
            </a:r>
          </a:p>
          <a:p>
            <a:pPr marL="800100" lvl="1" indent="-342900" algn="just">
              <a:spcBef>
                <a:spcPts val="0"/>
              </a:spcBef>
              <a:buClr>
                <a:srgbClr val="FF0000"/>
              </a:buClr>
              <a:buSzPts val="1920"/>
              <a:buFont typeface="Noto Sans Symbols"/>
              <a:buChar char="❑"/>
            </a:pPr>
            <a:r>
              <a:rPr lang="en-US" dirty="0"/>
              <a:t>It must be provided as the </a:t>
            </a:r>
            <a:r>
              <a:rPr lang="en-US" b="1" dirty="0"/>
              <a:t>extra parameter </a:t>
            </a:r>
            <a:r>
              <a:rPr lang="en-US" dirty="0"/>
              <a:t>inside the method definition. </a:t>
            </a:r>
          </a:p>
          <a:p>
            <a:pPr marL="800100" lvl="1" indent="-342900" algn="just">
              <a:spcBef>
                <a:spcPts val="0"/>
              </a:spcBef>
              <a:buClr>
                <a:srgbClr val="FF0000"/>
              </a:buClr>
              <a:buSzPts val="1920"/>
              <a:buFont typeface="Noto Sans Symbols"/>
              <a:buChar char="❑"/>
            </a:pPr>
            <a:r>
              <a:rPr lang="en-US" dirty="0"/>
              <a:t>If we have a method that takes no arguments, then we still have to have one argument</a:t>
            </a:r>
            <a:r>
              <a:rPr lang="en-US" dirty="0" smtClean="0"/>
              <a:t>.</a:t>
            </a:r>
            <a:endParaRPr lang="en-US" dirty="0"/>
          </a:p>
          <a:p>
            <a:pPr marL="800100" lvl="1" indent="-342900" algn="just">
              <a:spcBef>
                <a:spcPts val="0"/>
              </a:spcBef>
              <a:buClr>
                <a:srgbClr val="FF0000"/>
              </a:buClr>
              <a:buSzPts val="1920"/>
              <a:buFont typeface="Noto Sans Symbols"/>
              <a:buChar char="❑"/>
            </a:pPr>
            <a:r>
              <a:rPr lang="en-US" dirty="0"/>
              <a:t>This is similar to </a:t>
            </a:r>
            <a:r>
              <a:rPr lang="en-US" b="1" dirty="0"/>
              <a:t>this pointer </a:t>
            </a:r>
            <a:r>
              <a:rPr lang="en-US" dirty="0"/>
              <a:t>in C++ and this reference in Java</a:t>
            </a:r>
            <a:r>
              <a:rPr lang="en-US" dirty="0" smtClean="0"/>
              <a:t>.</a:t>
            </a:r>
          </a:p>
          <a:p>
            <a:pPr marL="800100" lvl="1" indent="-342900" algn="just">
              <a:spcBef>
                <a:spcPts val="0"/>
              </a:spcBef>
              <a:buClr>
                <a:srgbClr val="FF0000"/>
              </a:buClr>
              <a:buSzPts val="1920"/>
              <a:buFont typeface="Noto Sans Symbols"/>
              <a:buChar char="❑"/>
            </a:pPr>
            <a:r>
              <a:rPr lang="en-US" dirty="0"/>
              <a:t>When we call a method of this object as </a:t>
            </a:r>
            <a:r>
              <a:rPr lang="en-US" dirty="0" err="1"/>
              <a:t>myobject.method</a:t>
            </a:r>
            <a:r>
              <a:rPr lang="en-US" dirty="0"/>
              <a:t>(arg1, arg2), this is automatically converted by Python into </a:t>
            </a:r>
            <a:r>
              <a:rPr lang="en-US" dirty="0" err="1"/>
              <a:t>MyClass.method</a:t>
            </a:r>
            <a:r>
              <a:rPr lang="en-US" dirty="0"/>
              <a:t>(</a:t>
            </a:r>
            <a:r>
              <a:rPr lang="en-US" dirty="0" err="1"/>
              <a:t>myobject</a:t>
            </a:r>
            <a:r>
              <a:rPr lang="en-US" dirty="0"/>
              <a:t>, arg1, arg2) – this is all the special self is about.</a:t>
            </a:r>
          </a:p>
          <a:p>
            <a:pPr marL="0" lvl="0" indent="0" algn="just">
              <a:spcBef>
                <a:spcPts val="0"/>
              </a:spcBef>
              <a:buClr>
                <a:srgbClr val="FF0000"/>
              </a:buClr>
              <a:buSzPts val="1920"/>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2131496" y="4198119"/>
            <a:ext cx="7273761" cy="2311577"/>
          </a:xfrm>
          <a:prstGeom prst="rect">
            <a:avLst/>
          </a:prstGeom>
        </p:spPr>
      </p:pic>
    </p:spTree>
    <p:extLst>
      <p:ext uri="{BB962C8B-B14F-4D97-AF65-F5344CB8AC3E}">
        <p14:creationId xmlns:p14="http://schemas.microsoft.com/office/powerpoint/2010/main" val="2822530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a:t>__</a:t>
            </a:r>
            <a:r>
              <a:rPr lang="en-US" dirty="0" err="1"/>
              <a:t>init</a:t>
            </a:r>
            <a:r>
              <a:rPr lang="en-US" dirty="0"/>
              <a:t>__ Method  </a:t>
            </a:r>
            <a:endParaRPr lang="en-US" dirty="0" smtClean="0"/>
          </a:p>
          <a:p>
            <a:pPr marL="800100" lvl="1" indent="-342900" algn="just">
              <a:spcBef>
                <a:spcPts val="0"/>
              </a:spcBef>
              <a:buClr>
                <a:srgbClr val="FF0000"/>
              </a:buClr>
              <a:buSzPts val="1920"/>
              <a:buFont typeface="Noto Sans Symbols"/>
              <a:buChar char="❑"/>
            </a:pPr>
            <a:r>
              <a:rPr lang="en-US" dirty="0"/>
              <a:t>The </a:t>
            </a:r>
            <a:r>
              <a:rPr lang="en-US" b="1" dirty="0"/>
              <a:t>__</a:t>
            </a:r>
            <a:r>
              <a:rPr lang="en-US" b="1" dirty="0" err="1"/>
              <a:t>init</a:t>
            </a:r>
            <a:r>
              <a:rPr lang="en-US" b="1" dirty="0"/>
              <a:t>__</a:t>
            </a:r>
            <a:r>
              <a:rPr lang="en-US" dirty="0"/>
              <a:t> method is used to initialize the object’s state and contains statements that are executed at the time of object creation</a:t>
            </a:r>
            <a:r>
              <a:rPr lang="en-US" dirty="0" smtClean="0"/>
              <a:t>.</a:t>
            </a:r>
          </a:p>
          <a:p>
            <a:pPr marL="800100" lvl="1" indent="-342900" algn="just">
              <a:spcBef>
                <a:spcPts val="0"/>
              </a:spcBef>
              <a:buClr>
                <a:srgbClr val="FF0000"/>
              </a:buClr>
              <a:buSzPts val="1920"/>
              <a:buFont typeface="Noto Sans Symbols"/>
              <a:buChar char="❑"/>
            </a:pPr>
            <a:r>
              <a:rPr lang="en-US" dirty="0"/>
              <a:t>similar to </a:t>
            </a:r>
            <a:r>
              <a:rPr lang="en-US" b="1" dirty="0"/>
              <a:t>constructors</a:t>
            </a:r>
            <a:r>
              <a:rPr lang="en-US" dirty="0"/>
              <a:t> in C++ and Java. </a:t>
            </a:r>
            <a:endParaRPr lang="en-US" dirty="0" smtClean="0"/>
          </a:p>
          <a:p>
            <a:pPr marL="800100" lvl="1"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385490" y="2918816"/>
            <a:ext cx="5928143" cy="2201824"/>
          </a:xfrm>
          <a:prstGeom prst="rect">
            <a:avLst/>
          </a:prstGeom>
        </p:spPr>
      </p:pic>
      <p:pic>
        <p:nvPicPr>
          <p:cNvPr id="3" name="Picture 2"/>
          <p:cNvPicPr>
            <a:picLocks noChangeAspect="1"/>
          </p:cNvPicPr>
          <p:nvPr/>
        </p:nvPicPr>
        <p:blipFill>
          <a:blip r:embed="rId4"/>
          <a:stretch>
            <a:fillRect/>
          </a:stretch>
        </p:blipFill>
        <p:spPr>
          <a:xfrm>
            <a:off x="5812466" y="2918816"/>
            <a:ext cx="6019765" cy="2201824"/>
          </a:xfrm>
          <a:prstGeom prst="rect">
            <a:avLst/>
          </a:prstGeom>
        </p:spPr>
      </p:pic>
    </p:spTree>
    <p:extLst>
      <p:ext uri="{BB962C8B-B14F-4D97-AF65-F5344CB8AC3E}">
        <p14:creationId xmlns:p14="http://schemas.microsoft.com/office/powerpoint/2010/main" val="2780016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Object Oriented Programming</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smtClean="0"/>
              <a:t>Inheritance</a:t>
            </a:r>
          </a:p>
          <a:p>
            <a:pPr marL="800100" lvl="1" indent="-342900" algn="just">
              <a:spcBef>
                <a:spcPts val="0"/>
              </a:spcBef>
              <a:buClr>
                <a:srgbClr val="FF0000"/>
              </a:buClr>
              <a:buSzPts val="1920"/>
              <a:buFont typeface="Noto Sans Symbols"/>
              <a:buChar char="❑"/>
            </a:pPr>
            <a:r>
              <a:rPr lang="en-US" dirty="0"/>
              <a:t>Inheritance is the capability of one class to derive or inherit the properties from another class. </a:t>
            </a:r>
            <a:endParaRPr lang="en-US" dirty="0" smtClean="0"/>
          </a:p>
          <a:p>
            <a:pPr marL="800100" lvl="1" indent="-342900" algn="just">
              <a:spcBef>
                <a:spcPts val="0"/>
              </a:spcBef>
              <a:buClr>
                <a:srgbClr val="FF0000"/>
              </a:buClr>
              <a:buSzPts val="1920"/>
              <a:buFont typeface="Noto Sans Symbols"/>
              <a:buChar char="❑"/>
            </a:pPr>
            <a:r>
              <a:rPr lang="en-US" dirty="0"/>
              <a:t>The class that derives properties is called the derived class or child class and the class from which the properties are being derived is called the base class or parent class. </a:t>
            </a:r>
            <a:endParaRPr lang="en-US" dirty="0" smtClean="0"/>
          </a:p>
          <a:p>
            <a:pPr marL="800100" lvl="1" indent="-342900" algn="just">
              <a:spcBef>
                <a:spcPts val="0"/>
              </a:spcBef>
              <a:buClr>
                <a:srgbClr val="FF0000"/>
              </a:buClr>
              <a:buSzPts val="1920"/>
              <a:buFont typeface="Noto Sans Symbols"/>
              <a:buChar char="❑"/>
            </a:pPr>
            <a:r>
              <a:rPr lang="en-US" dirty="0"/>
              <a:t>It represents real-world relationships well.</a:t>
            </a:r>
          </a:p>
          <a:p>
            <a:pPr marL="800100" lvl="1" indent="-342900" algn="just">
              <a:spcBef>
                <a:spcPts val="0"/>
              </a:spcBef>
              <a:buClr>
                <a:srgbClr val="FF0000"/>
              </a:buClr>
              <a:buSzPts val="1920"/>
              <a:buFont typeface="Noto Sans Symbols"/>
              <a:buChar char="❑"/>
            </a:pPr>
            <a:r>
              <a:rPr lang="en-US" dirty="0"/>
              <a:t>It provides the reusability of a code. </a:t>
            </a:r>
            <a:endParaRPr lang="en-US" dirty="0" smtClean="0"/>
          </a:p>
          <a:p>
            <a:pPr marL="800100" lvl="1" indent="-342900" algn="just">
              <a:spcBef>
                <a:spcPts val="0"/>
              </a:spcBef>
              <a:buClr>
                <a:srgbClr val="FF0000"/>
              </a:buClr>
              <a:buSzPts val="1920"/>
              <a:buFont typeface="Noto Sans Symbols"/>
              <a:buChar char="❑"/>
            </a:pPr>
            <a:r>
              <a:rPr lang="en-US" dirty="0"/>
              <a:t>It is transitive in nature, which means that if class B inherits from another class A, then all the subclasses of B would automatically inherit from class A</a:t>
            </a:r>
            <a:r>
              <a:rPr lang="en-US" dirty="0" smtClean="0"/>
              <a:t>.</a:t>
            </a:r>
          </a:p>
          <a:p>
            <a:pPr marL="800100" lvl="1" indent="-342900" algn="just">
              <a:spcBef>
                <a:spcPts val="0"/>
              </a:spcBef>
              <a:buClr>
                <a:srgbClr val="FF0000"/>
              </a:buClr>
              <a:buSzPts val="1920"/>
              <a:buFont typeface="Noto Sans Symbols"/>
              <a:buChar char="❑"/>
            </a:pPr>
            <a:r>
              <a:rPr lang="en-US" dirty="0"/>
              <a:t>Inheritance offers a simple, understandable model structure. </a:t>
            </a:r>
          </a:p>
          <a:p>
            <a:pPr marL="800100" lvl="1" indent="-342900" algn="just">
              <a:spcBef>
                <a:spcPts val="0"/>
              </a:spcBef>
              <a:buClr>
                <a:srgbClr val="FF0000"/>
              </a:buClr>
              <a:buSzPts val="1920"/>
              <a:buFont typeface="Noto Sans Symbols"/>
              <a:buChar char="❑"/>
            </a:pPr>
            <a:r>
              <a:rPr lang="en-US" dirty="0"/>
              <a:t>Less development and maintenance expenses result from an inheritance. </a:t>
            </a:r>
          </a:p>
          <a:p>
            <a:pPr marL="800100" lvl="1" indent="-342900" algn="just">
              <a:spcBef>
                <a:spcPts val="0"/>
              </a:spcBef>
              <a:buClr>
                <a:srgbClr val="FF0000"/>
              </a:buClr>
              <a:buSzPts val="1920"/>
              <a:buFont typeface="Noto Sans Symbols"/>
              <a:buChar char="❑"/>
            </a:pPr>
            <a:endParaRPr lang="en-US"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6" name="Picture 5"/>
          <p:cNvPicPr>
            <a:picLocks noChangeAspect="1"/>
          </p:cNvPicPr>
          <p:nvPr/>
        </p:nvPicPr>
        <p:blipFill>
          <a:blip r:embed="rId3"/>
          <a:stretch>
            <a:fillRect/>
          </a:stretch>
        </p:blipFill>
        <p:spPr>
          <a:xfrm>
            <a:off x="2318635" y="4749490"/>
            <a:ext cx="5771627" cy="1821821"/>
          </a:xfrm>
          <a:prstGeom prst="rect">
            <a:avLst/>
          </a:prstGeom>
        </p:spPr>
      </p:pic>
      <p:pic>
        <p:nvPicPr>
          <p:cNvPr id="4" name="Picture 3"/>
          <p:cNvPicPr>
            <a:picLocks noChangeAspect="1"/>
          </p:cNvPicPr>
          <p:nvPr/>
        </p:nvPicPr>
        <p:blipFill>
          <a:blip r:embed="rId4"/>
          <a:stretch>
            <a:fillRect/>
          </a:stretch>
        </p:blipFill>
        <p:spPr>
          <a:xfrm>
            <a:off x="10112188" y="4170385"/>
            <a:ext cx="1828800" cy="2209800"/>
          </a:xfrm>
          <a:prstGeom prst="rect">
            <a:avLst/>
          </a:prstGeom>
        </p:spPr>
      </p:pic>
    </p:spTree>
    <p:extLst>
      <p:ext uri="{BB962C8B-B14F-4D97-AF65-F5344CB8AC3E}">
        <p14:creationId xmlns:p14="http://schemas.microsoft.com/office/powerpoint/2010/main" val="3400642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8935</TotalTime>
  <Words>490</Words>
  <Application>Microsoft Office PowerPoint</Application>
  <PresentationFormat>Widescreen</PresentationFormat>
  <Paragraphs>297</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Georgia</vt:lpstr>
      <vt:lpstr>Noto Sans Symbols</vt:lpstr>
      <vt:lpstr>Times New Roman</vt:lpstr>
      <vt:lpstr>Office Theme</vt:lpstr>
      <vt:lpstr>PowerPoint Presentation</vt:lpstr>
      <vt:lpstr>Object Oriented Programming</vt:lpstr>
      <vt:lpstr>OOPs Concepts</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dc:title>
  <dc:creator>Mahesh Shinde</dc:creator>
  <cp:lastModifiedBy>shital</cp:lastModifiedBy>
  <cp:revision>204</cp:revision>
  <dcterms:created xsi:type="dcterms:W3CDTF">2020-08-21T05:54:30Z</dcterms:created>
  <dcterms:modified xsi:type="dcterms:W3CDTF">2024-03-22T16:38:49Z</dcterms:modified>
</cp:coreProperties>
</file>