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Average"/>
      <p:regular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Average-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2ff63e811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ff63e811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2ff63e811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ff63e811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2ff63e811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ff63e811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c776e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c776e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22195e67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22195e67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2195e6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2195e6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4c776ec69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c776ec69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4c776ec69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4c776ec69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c776ec69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c776ec69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c776ec69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c776ec69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c776ec69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c776ec69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2ff63e8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2ff63e8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22195e6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22195e6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4c776ec6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4c776ec6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22195e67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22195e67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22195e6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22195e6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ff63e81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2ff63e81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2ff63e811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2ff63e811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2ff63e811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2ff63e811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that 1) Most of the world’s largest cities are in Asia.</a:t>
            </a:r>
            <a:endParaRPr/>
          </a:p>
          <a:p>
            <a:pPr indent="0" lvl="0" marL="0" rtl="0" algn="l">
              <a:spcBef>
                <a:spcPts val="0"/>
              </a:spcBef>
              <a:spcAft>
                <a:spcPts val="0"/>
              </a:spcAft>
              <a:buNone/>
            </a:pPr>
            <a:r>
              <a:rPr lang="en"/>
              <a:t>2) Air Quality in the big cities in India/Pakistan/Bangladesh is worse than other parts around the world.</a:t>
            </a:r>
            <a:endParaRPr/>
          </a:p>
          <a:p>
            <a:pPr indent="0" lvl="0" marL="0" rtl="0" algn="l">
              <a:spcBef>
                <a:spcPts val="0"/>
              </a:spcBef>
              <a:spcAft>
                <a:spcPts val="0"/>
              </a:spcAft>
              <a:buNone/>
            </a:pPr>
            <a:r>
              <a:rPr lang="en"/>
              <a:t>3) If we could do this again, we’d add more cities around the world so it would be easier to compare.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2ff63e811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2ff63e811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Amongst the biggest cities, there doesn’t seem to be much of a relationship between population and air quality.</a:t>
            </a:r>
            <a:endParaRPr/>
          </a:p>
          <a:p>
            <a:pPr indent="-298450" lvl="0" marL="457200" rtl="0" algn="l">
              <a:spcBef>
                <a:spcPts val="0"/>
              </a:spcBef>
              <a:spcAft>
                <a:spcPts val="0"/>
              </a:spcAft>
              <a:buSzPts val="1100"/>
              <a:buAutoNum type="arabicParenR"/>
            </a:pPr>
            <a:r>
              <a:rPr lang="en"/>
              <a:t>Ahnaf mentioned exploring population density (ex: Dhaka Bangladesh had the worst air quality in our dataset, but it’s also the second densest city in the world).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2ff63e811_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2ff63e811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22195e6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22195e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ff63e8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ff63e8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4c776ec69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4c776ec69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ff63e8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ff63e8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ff63e81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ff63e81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ff63e811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ff63e811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ff63e811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ff63e811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2ff63e811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2ff63e811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UNC Data Bootcamp August 2019 Cohort</a:t>
            </a:r>
            <a:endParaRPr sz="1800"/>
          </a:p>
        </p:txBody>
      </p:sp>
      <p:sp>
        <p:nvSpPr>
          <p:cNvPr id="60" name="Google Shape;60;p13"/>
          <p:cNvSpPr txBox="1"/>
          <p:nvPr>
            <p:ph idx="1" type="body"/>
          </p:nvPr>
        </p:nvSpPr>
        <p:spPr>
          <a:xfrm>
            <a:off x="311700" y="1609675"/>
            <a:ext cx="8520600" cy="113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dk1"/>
                </a:solidFill>
                <a:latin typeface="Oswald"/>
                <a:ea typeface="Oswald"/>
                <a:cs typeface="Oswald"/>
                <a:sym typeface="Oswald"/>
              </a:rPr>
              <a:t>Air Quality and Why We Care</a:t>
            </a:r>
            <a:endParaRPr sz="4800"/>
          </a:p>
        </p:txBody>
      </p:sp>
      <p:sp>
        <p:nvSpPr>
          <p:cNvPr id="61" name="Google Shape;61;p13"/>
          <p:cNvSpPr txBox="1"/>
          <p:nvPr>
            <p:ph idx="1" type="body"/>
          </p:nvPr>
        </p:nvSpPr>
        <p:spPr>
          <a:xfrm>
            <a:off x="311700" y="3258445"/>
            <a:ext cx="8520600" cy="71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1"/>
                </a:solidFill>
                <a:latin typeface="Oswald"/>
                <a:ea typeface="Oswald"/>
                <a:cs typeface="Oswald"/>
                <a:sym typeface="Oswald"/>
              </a:rPr>
              <a:t>Team 3</a:t>
            </a:r>
            <a:endParaRPr sz="2400">
              <a:solidFill>
                <a:schemeClr val="dk1"/>
              </a:solidFill>
              <a:latin typeface="Oswald"/>
              <a:ea typeface="Oswald"/>
              <a:cs typeface="Oswald"/>
              <a:sym typeface="Oswald"/>
            </a:endParaRPr>
          </a:p>
        </p:txBody>
      </p:sp>
      <p:sp>
        <p:nvSpPr>
          <p:cNvPr id="62" name="Google Shape;62;p13"/>
          <p:cNvSpPr txBox="1"/>
          <p:nvPr/>
        </p:nvSpPr>
        <p:spPr>
          <a:xfrm>
            <a:off x="228600" y="3733800"/>
            <a:ext cx="1732200" cy="130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Ahnaf</a:t>
            </a:r>
            <a:endParaRPr b="1">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Alex</a:t>
            </a:r>
            <a:endParaRPr b="1">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Nadire</a:t>
            </a:r>
            <a:endParaRPr b="1">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Nishi</a:t>
            </a:r>
            <a:endParaRPr b="1">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Shi</a:t>
            </a:r>
            <a:endParaRPr b="1">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6650"/>
            <a:ext cx="8520600" cy="3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Creating the Plots:</a:t>
            </a:r>
            <a:endParaRPr sz="1400"/>
          </a:p>
          <a:p>
            <a:pPr indent="0" lvl="0" marL="0" rtl="0" algn="l">
              <a:spcBef>
                <a:spcPts val="0"/>
              </a:spcBef>
              <a:spcAft>
                <a:spcPts val="0"/>
              </a:spcAft>
              <a:buNone/>
            </a:pPr>
            <a:r>
              <a:t/>
            </a:r>
            <a:endParaRPr sz="1400"/>
          </a:p>
        </p:txBody>
      </p:sp>
      <p:sp>
        <p:nvSpPr>
          <p:cNvPr id="121" name="Google Shape;121;p22"/>
          <p:cNvSpPr txBox="1"/>
          <p:nvPr>
            <p:ph idx="1" type="body"/>
          </p:nvPr>
        </p:nvSpPr>
        <p:spPr>
          <a:xfrm>
            <a:off x="0" y="421500"/>
            <a:ext cx="9144000" cy="47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0" y="421500"/>
            <a:ext cx="5259574" cy="2587550"/>
          </a:xfrm>
          <a:prstGeom prst="rect">
            <a:avLst/>
          </a:prstGeom>
          <a:noFill/>
          <a:ln>
            <a:noFill/>
          </a:ln>
        </p:spPr>
      </p:pic>
      <p:sp>
        <p:nvSpPr>
          <p:cNvPr id="123" name="Google Shape;123;p22"/>
          <p:cNvSpPr txBox="1"/>
          <p:nvPr/>
        </p:nvSpPr>
        <p:spPr>
          <a:xfrm>
            <a:off x="5314550" y="513125"/>
            <a:ext cx="3762900" cy="20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EPA(Environmental Protection Agency) AQI Standards:</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AQI: 0-50  Good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AQI: 51-100  Moderate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AQI: 101-150 Unhealthy for Sensitive Groups</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AQI: 151-200 Unhealthy</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AQI: 201-300 Very Unhealthy</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AQI: 301-500 Hazardous</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
        <p:nvSpPr>
          <p:cNvPr id="124" name="Google Shape;124;p22"/>
          <p:cNvSpPr txBox="1"/>
          <p:nvPr/>
        </p:nvSpPr>
        <p:spPr>
          <a:xfrm>
            <a:off x="0" y="3035950"/>
            <a:ext cx="5210700" cy="20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NC Air Quality plot shows that North Carolina cities have healthy AQI in general. Most cities AQI is under 50.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b="1" lang="en">
                <a:solidFill>
                  <a:srgbClr val="FFFFFF"/>
                </a:solidFill>
                <a:latin typeface="Average"/>
                <a:ea typeface="Average"/>
                <a:cs typeface="Average"/>
                <a:sym typeface="Average"/>
              </a:rPr>
              <a:t>Common air pollutants are: </a:t>
            </a:r>
            <a:r>
              <a:rPr lang="en">
                <a:solidFill>
                  <a:srgbClr val="FFFFFF"/>
                </a:solidFill>
                <a:latin typeface="Average"/>
                <a:ea typeface="Average"/>
                <a:cs typeface="Average"/>
                <a:sym typeface="Average"/>
              </a:rPr>
              <a:t>Ozone(O3), Particulate Matter(P2, P1), Nitrogen dioxide(NO2), Sulphur dioxide(SO2),Carbon monoxide(CO)</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Main Pollutants plot shows the pollutant types for NC and we can say most cities have p2(Particulate Matter) as main pollutant. </a:t>
            </a:r>
            <a:endParaRPr>
              <a:solidFill>
                <a:srgbClr val="FFFFFF"/>
              </a:solidFill>
              <a:latin typeface="Average"/>
              <a:ea typeface="Average"/>
              <a:cs typeface="Average"/>
              <a:sym typeface="Average"/>
            </a:endParaRPr>
          </a:p>
        </p:txBody>
      </p:sp>
      <p:pic>
        <p:nvPicPr>
          <p:cNvPr id="125" name="Google Shape;125;p22"/>
          <p:cNvPicPr preferRelativeResize="0"/>
          <p:nvPr/>
        </p:nvPicPr>
        <p:blipFill>
          <a:blip r:embed="rId4">
            <a:alphaModFix/>
          </a:blip>
          <a:stretch>
            <a:fillRect/>
          </a:stretch>
        </p:blipFill>
        <p:spPr>
          <a:xfrm>
            <a:off x="5345075" y="2800225"/>
            <a:ext cx="3732376" cy="223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nvSpPr>
        <p:spPr>
          <a:xfrm>
            <a:off x="48875" y="0"/>
            <a:ext cx="42090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Weather and AQI Relation for NC</a:t>
            </a:r>
            <a:endParaRPr b="1">
              <a:solidFill>
                <a:srgbClr val="FFFFFF"/>
              </a:solidFill>
              <a:latin typeface="Average"/>
              <a:ea typeface="Average"/>
              <a:cs typeface="Average"/>
              <a:sym typeface="Average"/>
            </a:endParaRPr>
          </a:p>
        </p:txBody>
      </p:sp>
      <p:pic>
        <p:nvPicPr>
          <p:cNvPr id="131" name="Google Shape;131;p23"/>
          <p:cNvPicPr preferRelativeResize="0"/>
          <p:nvPr/>
        </p:nvPicPr>
        <p:blipFill>
          <a:blip r:embed="rId3">
            <a:alphaModFix/>
          </a:blip>
          <a:stretch>
            <a:fillRect/>
          </a:stretch>
        </p:blipFill>
        <p:spPr>
          <a:xfrm>
            <a:off x="311525" y="463950"/>
            <a:ext cx="3417550" cy="2050540"/>
          </a:xfrm>
          <a:prstGeom prst="rect">
            <a:avLst/>
          </a:prstGeom>
          <a:noFill/>
          <a:ln>
            <a:noFill/>
          </a:ln>
        </p:spPr>
      </p:pic>
      <p:pic>
        <p:nvPicPr>
          <p:cNvPr id="132" name="Google Shape;132;p23"/>
          <p:cNvPicPr preferRelativeResize="0"/>
          <p:nvPr/>
        </p:nvPicPr>
        <p:blipFill>
          <a:blip r:embed="rId4">
            <a:alphaModFix/>
          </a:blip>
          <a:stretch>
            <a:fillRect/>
          </a:stretch>
        </p:blipFill>
        <p:spPr>
          <a:xfrm>
            <a:off x="5184601" y="439675"/>
            <a:ext cx="3592163" cy="2099100"/>
          </a:xfrm>
          <a:prstGeom prst="rect">
            <a:avLst/>
          </a:prstGeom>
          <a:noFill/>
          <a:ln>
            <a:noFill/>
          </a:ln>
        </p:spPr>
      </p:pic>
      <p:pic>
        <p:nvPicPr>
          <p:cNvPr id="133" name="Google Shape;133;p23"/>
          <p:cNvPicPr preferRelativeResize="0"/>
          <p:nvPr/>
        </p:nvPicPr>
        <p:blipFill>
          <a:blip r:embed="rId5">
            <a:alphaModFix/>
          </a:blip>
          <a:stretch>
            <a:fillRect/>
          </a:stretch>
        </p:blipFill>
        <p:spPr>
          <a:xfrm>
            <a:off x="2516475" y="2685215"/>
            <a:ext cx="3873683" cy="2324210"/>
          </a:xfrm>
          <a:prstGeom prst="rect">
            <a:avLst/>
          </a:prstGeom>
          <a:noFill/>
          <a:ln>
            <a:noFill/>
          </a:ln>
        </p:spPr>
      </p:pic>
      <p:sp>
        <p:nvSpPr>
          <p:cNvPr id="134" name="Google Shape;134;p23"/>
          <p:cNvSpPr txBox="1"/>
          <p:nvPr/>
        </p:nvSpPr>
        <p:spPr>
          <a:xfrm>
            <a:off x="256575" y="2638950"/>
            <a:ext cx="2113500" cy="23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rPr lang="en" sz="1200">
                <a:solidFill>
                  <a:srgbClr val="FFFFFF"/>
                </a:solidFill>
                <a:latin typeface="Average"/>
                <a:ea typeface="Average"/>
                <a:cs typeface="Average"/>
                <a:sym typeface="Average"/>
              </a:rPr>
              <a:t>Using the relative data from the data frame, we created scatter plots to show any relations between temperature and air quality, humidity and aqi and air pressure and aqi.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p:txBody>
      </p:sp>
      <p:sp>
        <p:nvSpPr>
          <p:cNvPr id="135" name="Google Shape;135;p23"/>
          <p:cNvSpPr txBox="1"/>
          <p:nvPr/>
        </p:nvSpPr>
        <p:spPr>
          <a:xfrm>
            <a:off x="6615700" y="2724475"/>
            <a:ext cx="2321100" cy="22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rPr lang="en" sz="1200">
                <a:solidFill>
                  <a:srgbClr val="FFFFFF"/>
                </a:solidFill>
                <a:latin typeface="Average"/>
                <a:ea typeface="Average"/>
                <a:cs typeface="Average"/>
                <a:sym typeface="Average"/>
              </a:rPr>
              <a:t>As a result we can say for the specific day there is no relation between these parameters. </a:t>
            </a:r>
            <a:endParaRPr sz="1200">
              <a:solidFill>
                <a:srgbClr val="FFFFFF"/>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NC Heat Maps: Air Quality</a:t>
            </a:r>
            <a:endParaRPr/>
          </a:p>
        </p:txBody>
      </p:sp>
      <p:pic>
        <p:nvPicPr>
          <p:cNvPr id="141" name="Google Shape;141;p24"/>
          <p:cNvPicPr preferRelativeResize="0"/>
          <p:nvPr/>
        </p:nvPicPr>
        <p:blipFill rotWithShape="1">
          <a:blip r:embed="rId3">
            <a:alphaModFix/>
          </a:blip>
          <a:srcRect b="10426" l="0" r="0" t="0"/>
          <a:stretch/>
        </p:blipFill>
        <p:spPr>
          <a:xfrm>
            <a:off x="1888200" y="2364450"/>
            <a:ext cx="6754901" cy="2365025"/>
          </a:xfrm>
          <a:prstGeom prst="rect">
            <a:avLst/>
          </a:prstGeom>
          <a:noFill/>
          <a:ln>
            <a:noFill/>
          </a:ln>
        </p:spPr>
      </p:pic>
      <p:sp>
        <p:nvSpPr>
          <p:cNvPr id="142" name="Google Shape;142;p24"/>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cross the state air quality is in the good range (0-50)</a:t>
            </a:r>
            <a:endParaRPr/>
          </a:p>
          <a:p>
            <a:pPr indent="-342900" lvl="0" marL="457200" rtl="0" algn="l">
              <a:spcBef>
                <a:spcPts val="0"/>
              </a:spcBef>
              <a:spcAft>
                <a:spcPts val="0"/>
              </a:spcAft>
              <a:buSzPts val="1800"/>
              <a:buChar char="●"/>
            </a:pPr>
            <a:r>
              <a:rPr lang="en"/>
              <a:t>Some cities found to be in the moderate range (50-100): Raleigh, Charlotte, Durham, and Chapel Hill</a:t>
            </a:r>
            <a:endParaRPr/>
          </a:p>
          <a:p>
            <a:pPr indent="-342900" lvl="0" marL="457200" rtl="0" algn="l">
              <a:spcBef>
                <a:spcPts val="0"/>
              </a:spcBef>
              <a:spcAft>
                <a:spcPts val="0"/>
              </a:spcAft>
              <a:buSzPts val="1800"/>
              <a:buChar char="●"/>
            </a:pPr>
            <a:r>
              <a:rPr lang="en"/>
              <a:t>We did not find any significant difference in AQI for coastal areas vs mountains.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4294967295" type="title"/>
          </p:nvPr>
        </p:nvSpPr>
        <p:spPr>
          <a:xfrm>
            <a:off x="22922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a:t>
            </a:r>
            <a:r>
              <a:rPr lang="en" sz="4000"/>
              <a:t>ir Quality Analysis for Major US Cities</a:t>
            </a:r>
            <a:endParaRPr sz="4000"/>
          </a:p>
          <a:p>
            <a:pPr indent="0" lvl="0" marL="0" rtl="0" algn="ctr">
              <a:spcBef>
                <a:spcPts val="0"/>
              </a:spcBef>
              <a:spcAft>
                <a:spcPts val="0"/>
              </a:spcAft>
              <a:buNone/>
            </a:pPr>
            <a:r>
              <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Cities in the US</a:t>
            </a:r>
            <a:endParaRPr/>
          </a:p>
        </p:txBody>
      </p:sp>
      <p:sp>
        <p:nvSpPr>
          <p:cNvPr id="153" name="Google Shape;153;p26"/>
          <p:cNvSpPr txBox="1"/>
          <p:nvPr>
            <p:ph idx="4294967295" type="body"/>
          </p:nvPr>
        </p:nvSpPr>
        <p:spPr>
          <a:xfrm>
            <a:off x="248000" y="868375"/>
            <a:ext cx="8172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EPA(Environmental Protection Agency) AQI Standards:</a:t>
            </a:r>
            <a:endParaRPr/>
          </a:p>
          <a:p>
            <a:pPr indent="-317500" lvl="1" marL="914400" rtl="0" algn="l">
              <a:lnSpc>
                <a:spcPct val="100000"/>
              </a:lnSpc>
              <a:spcBef>
                <a:spcPts val="0"/>
              </a:spcBef>
              <a:spcAft>
                <a:spcPts val="0"/>
              </a:spcAft>
              <a:buSzPts val="1400"/>
              <a:buChar char="○"/>
            </a:pPr>
            <a:r>
              <a:rPr lang="en" sz="1400"/>
              <a:t>AQI: 0-50  Good </a:t>
            </a:r>
            <a:endParaRPr sz="1400"/>
          </a:p>
          <a:p>
            <a:pPr indent="-317500" lvl="1" marL="914400" rtl="0" algn="l">
              <a:lnSpc>
                <a:spcPct val="100000"/>
              </a:lnSpc>
              <a:spcBef>
                <a:spcPts val="0"/>
              </a:spcBef>
              <a:spcAft>
                <a:spcPts val="0"/>
              </a:spcAft>
              <a:buSzPts val="1400"/>
              <a:buChar char="○"/>
            </a:pPr>
            <a:r>
              <a:rPr lang="en" sz="1400"/>
              <a:t>AQI: 51-100  Moderate </a:t>
            </a:r>
            <a:endParaRPr sz="14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54" name="Google Shape;154;p26"/>
          <p:cNvPicPr preferRelativeResize="0"/>
          <p:nvPr/>
        </p:nvPicPr>
        <p:blipFill>
          <a:blip r:embed="rId3">
            <a:alphaModFix/>
          </a:blip>
          <a:stretch>
            <a:fillRect/>
          </a:stretch>
        </p:blipFill>
        <p:spPr>
          <a:xfrm>
            <a:off x="2770250" y="1848500"/>
            <a:ext cx="6346749" cy="3140999"/>
          </a:xfrm>
          <a:prstGeom prst="rect">
            <a:avLst/>
          </a:prstGeom>
          <a:noFill/>
          <a:ln>
            <a:noFill/>
          </a:ln>
        </p:spPr>
      </p:pic>
      <p:sp>
        <p:nvSpPr>
          <p:cNvPr id="155" name="Google Shape;155;p26"/>
          <p:cNvSpPr txBox="1"/>
          <p:nvPr>
            <p:ph idx="4294967295" type="body"/>
          </p:nvPr>
        </p:nvSpPr>
        <p:spPr>
          <a:xfrm>
            <a:off x="248000" y="1753825"/>
            <a:ext cx="2522100" cy="137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Most major cities in the US have a AQI score of less than 50</a:t>
            </a:r>
            <a:endParaRPr/>
          </a:p>
          <a:p>
            <a:pPr indent="-317500" lvl="1" marL="914400" rtl="0" algn="l">
              <a:spcBef>
                <a:spcPts val="0"/>
              </a:spcBef>
              <a:spcAft>
                <a:spcPts val="0"/>
              </a:spcAft>
              <a:buSzPts val="1400"/>
              <a:buChar char="○"/>
            </a:pPr>
            <a:r>
              <a:rPr lang="en"/>
              <a:t>Only 2 cross the threshold - Houston, TX and Phoenix, AZ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 Statistics</a:t>
            </a:r>
            <a:endParaRPr/>
          </a:p>
        </p:txBody>
      </p:sp>
      <p:sp>
        <p:nvSpPr>
          <p:cNvPr id="161" name="Google Shape;161;p27"/>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Air Quality - We are </a:t>
            </a:r>
            <a:r>
              <a:rPr lang="en"/>
              <a:t>assessing</a:t>
            </a:r>
            <a:r>
              <a:rPr lang="en"/>
              <a:t> air quality as our primary dependent variable. The distribution of Air Quality among the top cities is very even up to an index to 30 after which it follows an negative exponential pattern. Air Quality distribution has a mean of 20.71, median of 21.00, and a standard deviation of 13.58</a:t>
            </a:r>
            <a:endParaRPr/>
          </a:p>
          <a:p>
            <a:pPr indent="-342900" lvl="0" marL="457200" rtl="0" algn="l">
              <a:lnSpc>
                <a:spcPct val="100000"/>
              </a:lnSpc>
              <a:spcBef>
                <a:spcPts val="0"/>
              </a:spcBef>
              <a:spcAft>
                <a:spcPts val="0"/>
              </a:spcAft>
              <a:buSzPts val="1800"/>
              <a:buChar char="●"/>
            </a:pPr>
            <a:r>
              <a:t/>
            </a:r>
            <a:endParaRPr/>
          </a:p>
        </p:txBody>
      </p:sp>
      <p:pic>
        <p:nvPicPr>
          <p:cNvPr id="162" name="Google Shape;162;p27"/>
          <p:cNvPicPr preferRelativeResize="0"/>
          <p:nvPr/>
        </p:nvPicPr>
        <p:blipFill>
          <a:blip r:embed="rId3">
            <a:alphaModFix/>
          </a:blip>
          <a:stretch>
            <a:fillRect/>
          </a:stretch>
        </p:blipFill>
        <p:spPr>
          <a:xfrm>
            <a:off x="361600" y="2839138"/>
            <a:ext cx="5114925" cy="1990725"/>
          </a:xfrm>
          <a:prstGeom prst="rect">
            <a:avLst/>
          </a:prstGeom>
          <a:noFill/>
          <a:ln>
            <a:noFill/>
          </a:ln>
        </p:spPr>
      </p:pic>
      <p:pic>
        <p:nvPicPr>
          <p:cNvPr id="163" name="Google Shape;163;p27"/>
          <p:cNvPicPr preferRelativeResize="0"/>
          <p:nvPr/>
        </p:nvPicPr>
        <p:blipFill>
          <a:blip r:embed="rId4">
            <a:alphaModFix/>
          </a:blip>
          <a:stretch>
            <a:fillRect/>
          </a:stretch>
        </p:blipFill>
        <p:spPr>
          <a:xfrm>
            <a:off x="5671513" y="2407175"/>
            <a:ext cx="3051571" cy="25705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variables</a:t>
            </a:r>
            <a:endParaRPr/>
          </a:p>
        </p:txBody>
      </p:sp>
      <p:sp>
        <p:nvSpPr>
          <p:cNvPr id="169" name="Google Shape;169;p28"/>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Wind Speed - The variation of Wind Speed very closely follows a normal distribution with a mean of 3.59, median of 3.60, and standard deviation of 1.50.</a:t>
            </a:r>
            <a:endParaRPr/>
          </a:p>
          <a:p>
            <a:pPr indent="-342900" lvl="0" marL="457200" rtl="0" algn="l">
              <a:lnSpc>
                <a:spcPct val="100000"/>
              </a:lnSpc>
              <a:spcBef>
                <a:spcPts val="0"/>
              </a:spcBef>
              <a:spcAft>
                <a:spcPts val="0"/>
              </a:spcAft>
              <a:buSzPts val="1800"/>
              <a:buChar char="●"/>
            </a:pPr>
            <a:r>
              <a:rPr lang="en"/>
              <a:t>Population  - The variation of </a:t>
            </a:r>
            <a:r>
              <a:rPr lang="en"/>
              <a:t>Population</a:t>
            </a:r>
            <a:r>
              <a:rPr lang="en"/>
              <a:t> follows a negative exponential curve with a mean of  1m, median of 0.6m, and standard deviation of 1.3m</a:t>
            </a:r>
            <a:endParaRPr/>
          </a:p>
        </p:txBody>
      </p:sp>
      <p:pic>
        <p:nvPicPr>
          <p:cNvPr id="170" name="Google Shape;170;p28"/>
          <p:cNvPicPr preferRelativeResize="0"/>
          <p:nvPr/>
        </p:nvPicPr>
        <p:blipFill>
          <a:blip r:embed="rId3">
            <a:alphaModFix/>
          </a:blip>
          <a:stretch>
            <a:fillRect/>
          </a:stretch>
        </p:blipFill>
        <p:spPr>
          <a:xfrm>
            <a:off x="786875" y="2393275"/>
            <a:ext cx="3094096" cy="2597826"/>
          </a:xfrm>
          <a:prstGeom prst="rect">
            <a:avLst/>
          </a:prstGeom>
          <a:noFill/>
          <a:ln>
            <a:noFill/>
          </a:ln>
        </p:spPr>
      </p:pic>
      <p:pic>
        <p:nvPicPr>
          <p:cNvPr id="171" name="Google Shape;171;p28"/>
          <p:cNvPicPr preferRelativeResize="0"/>
          <p:nvPr/>
        </p:nvPicPr>
        <p:blipFill>
          <a:blip r:embed="rId4">
            <a:alphaModFix/>
          </a:blip>
          <a:stretch>
            <a:fillRect/>
          </a:stretch>
        </p:blipFill>
        <p:spPr>
          <a:xfrm>
            <a:off x="5086696" y="2393275"/>
            <a:ext cx="3092168" cy="259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 - Air Quality vs Wind Speed</a:t>
            </a:r>
            <a:endParaRPr/>
          </a:p>
          <a:p>
            <a:pPr indent="0" lvl="0" marL="0" rtl="0" algn="l">
              <a:spcBef>
                <a:spcPts val="0"/>
              </a:spcBef>
              <a:spcAft>
                <a:spcPts val="0"/>
              </a:spcAft>
              <a:buNone/>
            </a:pPr>
            <a:r>
              <a:t/>
            </a:r>
            <a:endParaRPr/>
          </a:p>
        </p:txBody>
      </p:sp>
      <p:sp>
        <p:nvSpPr>
          <p:cNvPr id="177" name="Google Shape;177;p29"/>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result suggests that even 1 unit increase in Wind Speed has 5.2 unit increase in Air Quality Index with a p-value of 0.000</a:t>
            </a:r>
            <a:endParaRPr/>
          </a:p>
          <a:p>
            <a:pPr indent="-342900" lvl="0" marL="457200" rtl="0" algn="l">
              <a:lnSpc>
                <a:spcPct val="100000"/>
              </a:lnSpc>
              <a:spcBef>
                <a:spcPts val="0"/>
              </a:spcBef>
              <a:spcAft>
                <a:spcPts val="0"/>
              </a:spcAft>
              <a:buSzPts val="1800"/>
              <a:buChar char="●"/>
            </a:pPr>
            <a:r>
              <a:rPr lang="en"/>
              <a:t>Based on the R square, the model explain only 67% of the variability in the relationship</a:t>
            </a:r>
            <a:endParaRPr/>
          </a:p>
          <a:p>
            <a:pPr indent="-342900" lvl="0" marL="457200" rtl="0" algn="l">
              <a:lnSpc>
                <a:spcPct val="100000"/>
              </a:lnSpc>
              <a:spcBef>
                <a:spcPts val="0"/>
              </a:spcBef>
              <a:spcAft>
                <a:spcPts val="0"/>
              </a:spcAft>
              <a:buSzPts val="1800"/>
              <a:buChar char="●"/>
            </a:pPr>
            <a:r>
              <a:t/>
            </a:r>
            <a:endParaRPr/>
          </a:p>
        </p:txBody>
      </p:sp>
      <p:pic>
        <p:nvPicPr>
          <p:cNvPr id="178" name="Google Shape;178;p29"/>
          <p:cNvPicPr preferRelativeResize="0"/>
          <p:nvPr/>
        </p:nvPicPr>
        <p:blipFill>
          <a:blip r:embed="rId3">
            <a:alphaModFix/>
          </a:blip>
          <a:stretch>
            <a:fillRect/>
          </a:stretch>
        </p:blipFill>
        <p:spPr>
          <a:xfrm>
            <a:off x="873100" y="2393275"/>
            <a:ext cx="3357322" cy="2597825"/>
          </a:xfrm>
          <a:prstGeom prst="rect">
            <a:avLst/>
          </a:prstGeom>
          <a:noFill/>
          <a:ln>
            <a:noFill/>
          </a:ln>
        </p:spPr>
      </p:pic>
      <p:pic>
        <p:nvPicPr>
          <p:cNvPr id="179" name="Google Shape;179;p29"/>
          <p:cNvPicPr preferRelativeResize="0"/>
          <p:nvPr/>
        </p:nvPicPr>
        <p:blipFill>
          <a:blip r:embed="rId4">
            <a:alphaModFix/>
          </a:blip>
          <a:stretch>
            <a:fillRect/>
          </a:stretch>
        </p:blipFill>
        <p:spPr>
          <a:xfrm>
            <a:off x="5596322" y="2393275"/>
            <a:ext cx="2736685" cy="259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 - Air Quality vs Population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p30"/>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result suggests that even 1 unit increase in Population as 1.73^-5 unit increase in Air Quality Index with a p-value of 0.000</a:t>
            </a:r>
            <a:endParaRPr/>
          </a:p>
          <a:p>
            <a:pPr indent="-342900" lvl="0" marL="457200" rtl="0" algn="l">
              <a:lnSpc>
                <a:spcPct val="100000"/>
              </a:lnSpc>
              <a:spcBef>
                <a:spcPts val="0"/>
              </a:spcBef>
              <a:spcAft>
                <a:spcPts val="0"/>
              </a:spcAft>
              <a:buSzPts val="1800"/>
              <a:buChar char="●"/>
            </a:pPr>
            <a:r>
              <a:rPr lang="en"/>
              <a:t>Based on the R square, the model explain only 58% of the variability in the relationship</a:t>
            </a:r>
            <a:endParaRPr/>
          </a:p>
          <a:p>
            <a:pPr indent="-342900" lvl="0" marL="457200" rtl="0" algn="l">
              <a:lnSpc>
                <a:spcPct val="100000"/>
              </a:lnSpc>
              <a:spcBef>
                <a:spcPts val="0"/>
              </a:spcBef>
              <a:spcAft>
                <a:spcPts val="0"/>
              </a:spcAft>
              <a:buSzPts val="1800"/>
              <a:buChar char="●"/>
            </a:pPr>
            <a:r>
              <a:t/>
            </a:r>
            <a:endParaRPr/>
          </a:p>
        </p:txBody>
      </p:sp>
      <p:pic>
        <p:nvPicPr>
          <p:cNvPr id="186" name="Google Shape;186;p30"/>
          <p:cNvPicPr preferRelativeResize="0"/>
          <p:nvPr/>
        </p:nvPicPr>
        <p:blipFill>
          <a:blip r:embed="rId3">
            <a:alphaModFix/>
          </a:blip>
          <a:stretch>
            <a:fillRect/>
          </a:stretch>
        </p:blipFill>
        <p:spPr>
          <a:xfrm>
            <a:off x="719125" y="2393275"/>
            <a:ext cx="3454931" cy="2597825"/>
          </a:xfrm>
          <a:prstGeom prst="rect">
            <a:avLst/>
          </a:prstGeom>
          <a:noFill/>
          <a:ln>
            <a:noFill/>
          </a:ln>
        </p:spPr>
      </p:pic>
      <p:pic>
        <p:nvPicPr>
          <p:cNvPr id="187" name="Google Shape;187;p30"/>
          <p:cNvPicPr preferRelativeResize="0"/>
          <p:nvPr/>
        </p:nvPicPr>
        <p:blipFill>
          <a:blip r:embed="rId4">
            <a:alphaModFix/>
          </a:blip>
          <a:stretch>
            <a:fillRect/>
          </a:stretch>
        </p:blipFill>
        <p:spPr>
          <a:xfrm>
            <a:off x="5472181" y="2393275"/>
            <a:ext cx="2731196" cy="259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 - Air Quality vs Log of Population</a:t>
            </a:r>
            <a:endParaRPr/>
          </a:p>
          <a:p>
            <a:pPr indent="0" lvl="0" marL="0" rtl="0" algn="l">
              <a:spcBef>
                <a:spcPts val="0"/>
              </a:spcBef>
              <a:spcAft>
                <a:spcPts val="0"/>
              </a:spcAft>
              <a:buNone/>
            </a:pPr>
            <a:r>
              <a:t/>
            </a:r>
            <a:endParaRPr/>
          </a:p>
        </p:txBody>
      </p:sp>
      <p:sp>
        <p:nvSpPr>
          <p:cNvPr id="193" name="Google Shape;193;p31"/>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result suggests that even 1 unit increase in Log of Population as 1.5 unit increase in Air Quality Index with a p-value of 0.000</a:t>
            </a:r>
            <a:endParaRPr/>
          </a:p>
          <a:p>
            <a:pPr indent="-342900" lvl="0" marL="457200" rtl="0" algn="l">
              <a:lnSpc>
                <a:spcPct val="100000"/>
              </a:lnSpc>
              <a:spcBef>
                <a:spcPts val="0"/>
              </a:spcBef>
              <a:spcAft>
                <a:spcPts val="0"/>
              </a:spcAft>
              <a:buSzPts val="1800"/>
              <a:buChar char="●"/>
            </a:pPr>
            <a:r>
              <a:rPr lang="en"/>
              <a:t>Based on the R square, the model explain only 71% of the variability in the relationship</a:t>
            </a:r>
            <a:endParaRPr/>
          </a:p>
        </p:txBody>
      </p:sp>
      <p:pic>
        <p:nvPicPr>
          <p:cNvPr id="194" name="Google Shape;194;p31"/>
          <p:cNvPicPr preferRelativeResize="0"/>
          <p:nvPr/>
        </p:nvPicPr>
        <p:blipFill>
          <a:blip r:embed="rId3">
            <a:alphaModFix/>
          </a:blip>
          <a:stretch>
            <a:fillRect/>
          </a:stretch>
        </p:blipFill>
        <p:spPr>
          <a:xfrm>
            <a:off x="725250" y="2393275"/>
            <a:ext cx="3914057" cy="2597825"/>
          </a:xfrm>
          <a:prstGeom prst="rect">
            <a:avLst/>
          </a:prstGeom>
          <a:noFill/>
          <a:ln>
            <a:noFill/>
          </a:ln>
        </p:spPr>
      </p:pic>
      <p:pic>
        <p:nvPicPr>
          <p:cNvPr id="195" name="Google Shape;195;p31"/>
          <p:cNvPicPr preferRelativeResize="0"/>
          <p:nvPr/>
        </p:nvPicPr>
        <p:blipFill>
          <a:blip r:embed="rId4">
            <a:alphaModFix/>
          </a:blip>
          <a:stretch>
            <a:fillRect/>
          </a:stretch>
        </p:blipFill>
        <p:spPr>
          <a:xfrm>
            <a:off x="5463157" y="2393275"/>
            <a:ext cx="2755801" cy="259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Quality and Why We Care </a:t>
            </a:r>
            <a:endParaRPr/>
          </a:p>
        </p:txBody>
      </p:sp>
      <p:sp>
        <p:nvSpPr>
          <p:cNvPr id="68" name="Google Shape;68;p14"/>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 Health Organization (WHO) states that over 80% of urban residents are exposed to air pollution levels that exceed WHO limits.</a:t>
            </a:r>
            <a:endParaRPr/>
          </a:p>
          <a:p>
            <a:pPr indent="0" lvl="0" marL="0" rtl="0" algn="l">
              <a:spcBef>
                <a:spcPts val="1600"/>
              </a:spcBef>
              <a:spcAft>
                <a:spcPts val="0"/>
              </a:spcAft>
              <a:buNone/>
            </a:pPr>
            <a:r>
              <a:rPr lang="en"/>
              <a:t>Data for this project was collected through the IQ Air AirVisual API</a:t>
            </a:r>
            <a:endParaRPr/>
          </a:p>
          <a:p>
            <a:pPr indent="0" lvl="0" marL="0" rtl="0" algn="l">
              <a:spcBef>
                <a:spcPts val="1600"/>
              </a:spcBef>
              <a:spcAft>
                <a:spcPts val="0"/>
              </a:spcAft>
              <a:buNone/>
            </a:pPr>
            <a:r>
              <a:rPr lang="en"/>
              <a:t>The goal of the AirVisual API is to make air quality data more accessible to the general population. </a:t>
            </a:r>
            <a:endParaRPr/>
          </a:p>
          <a:p>
            <a:pPr indent="0" lvl="0" marL="0" rtl="0" algn="l">
              <a:spcBef>
                <a:spcPts val="1600"/>
              </a:spcBef>
              <a:spcAft>
                <a:spcPts val="0"/>
              </a:spcAft>
              <a:buNone/>
            </a:pPr>
            <a:r>
              <a:rPr lang="en"/>
              <a:t>With a greater awareness of local air quality, people will be more empowered to make a difference in their environment.</a:t>
            </a:r>
            <a:endParaRPr/>
          </a:p>
          <a:p>
            <a:pPr indent="0" lvl="0" marL="0" rtl="0" algn="l">
              <a:spcBef>
                <a:spcPts val="1600"/>
              </a:spcBef>
              <a:spcAft>
                <a:spcPts val="1600"/>
              </a:spcAft>
              <a:buNone/>
            </a:pPr>
            <a:r>
              <a:t/>
            </a:r>
            <a:endParaRPr/>
          </a:p>
        </p:txBody>
      </p:sp>
      <p:sp>
        <p:nvSpPr>
          <p:cNvPr id="69" name="Google Shape;69;p14"/>
          <p:cNvSpPr txBox="1"/>
          <p:nvPr/>
        </p:nvSpPr>
        <p:spPr>
          <a:xfrm>
            <a:off x="546525" y="4433000"/>
            <a:ext cx="7967400" cy="46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1800">
              <a:solidFill>
                <a:srgbClr val="FFFFF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idx="4294967295" type="title"/>
          </p:nvPr>
        </p:nvSpPr>
        <p:spPr>
          <a:xfrm>
            <a:off x="22922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Air Quality Analysis in China</a:t>
            </a:r>
            <a:endParaRPr sz="4000"/>
          </a:p>
          <a:p>
            <a:pPr indent="0" lvl="0" marL="0" rtl="0" algn="ctr">
              <a:spcBef>
                <a:spcPts val="0"/>
              </a:spcBef>
              <a:spcAft>
                <a:spcPts val="0"/>
              </a:spcAft>
              <a:buNone/>
            </a:pPr>
            <a:r>
              <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idx="4294967295" type="title"/>
          </p:nvPr>
        </p:nvSpPr>
        <p:spPr>
          <a:xfrm>
            <a:off x="248000" y="26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Quality Index (AQI) for Cities in Hubei, China</a:t>
            </a:r>
            <a:endParaRPr/>
          </a:p>
        </p:txBody>
      </p:sp>
      <p:sp>
        <p:nvSpPr>
          <p:cNvPr id="206" name="Google Shape;206;p33"/>
          <p:cNvSpPr txBox="1"/>
          <p:nvPr>
            <p:ph idx="4294967295" type="body"/>
          </p:nvPr>
        </p:nvSpPr>
        <p:spPr>
          <a:xfrm>
            <a:off x="248000" y="868375"/>
            <a:ext cx="8520600" cy="137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-Based on AQI data for 2019-10-09</a:t>
            </a:r>
            <a:endParaRPr/>
          </a:p>
        </p:txBody>
      </p:sp>
      <p:pic>
        <p:nvPicPr>
          <p:cNvPr id="207" name="Google Shape;207;p33"/>
          <p:cNvPicPr preferRelativeResize="0"/>
          <p:nvPr/>
        </p:nvPicPr>
        <p:blipFill>
          <a:blip r:embed="rId3">
            <a:alphaModFix/>
          </a:blip>
          <a:stretch>
            <a:fillRect/>
          </a:stretch>
        </p:blipFill>
        <p:spPr>
          <a:xfrm>
            <a:off x="913250" y="1426350"/>
            <a:ext cx="6634126" cy="331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nvSpPr>
        <p:spPr>
          <a:xfrm>
            <a:off x="48875" y="0"/>
            <a:ext cx="42090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Weather and AQI Relation for Hubei, China</a:t>
            </a:r>
            <a:endParaRPr b="1">
              <a:solidFill>
                <a:srgbClr val="FFFFFF"/>
              </a:solidFill>
              <a:latin typeface="Average"/>
              <a:ea typeface="Average"/>
              <a:cs typeface="Average"/>
              <a:sym typeface="Average"/>
            </a:endParaRPr>
          </a:p>
        </p:txBody>
      </p:sp>
      <p:sp>
        <p:nvSpPr>
          <p:cNvPr id="213" name="Google Shape;213;p34"/>
          <p:cNvSpPr txBox="1"/>
          <p:nvPr/>
        </p:nvSpPr>
        <p:spPr>
          <a:xfrm>
            <a:off x="256575" y="2638950"/>
            <a:ext cx="2113500" cy="23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rPr lang="en" sz="1200">
                <a:solidFill>
                  <a:srgbClr val="FFFFFF"/>
                </a:solidFill>
                <a:latin typeface="Average"/>
                <a:ea typeface="Average"/>
                <a:cs typeface="Average"/>
                <a:sym typeface="Average"/>
              </a:rPr>
              <a:t>Using the relative data from the data frame, we created scatter plots to show any relations between temperature and air quality, humidity and aqi and air pressure and aqi.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p:txBody>
      </p:sp>
      <p:sp>
        <p:nvSpPr>
          <p:cNvPr id="214" name="Google Shape;214;p34"/>
          <p:cNvSpPr txBox="1"/>
          <p:nvPr/>
        </p:nvSpPr>
        <p:spPr>
          <a:xfrm>
            <a:off x="6615700" y="2724475"/>
            <a:ext cx="2321100" cy="22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rPr lang="en" sz="1200">
                <a:solidFill>
                  <a:srgbClr val="FFFFFF"/>
                </a:solidFill>
                <a:latin typeface="Average"/>
                <a:ea typeface="Average"/>
                <a:cs typeface="Average"/>
                <a:sym typeface="Average"/>
              </a:rPr>
              <a:t>As a result we can say for the specific day there is no relation between these parameters. </a:t>
            </a:r>
            <a:endParaRPr sz="1200">
              <a:solidFill>
                <a:srgbClr val="FFFFFF"/>
              </a:solidFill>
              <a:latin typeface="Average"/>
              <a:ea typeface="Average"/>
              <a:cs typeface="Average"/>
              <a:sym typeface="Average"/>
            </a:endParaRPr>
          </a:p>
        </p:txBody>
      </p:sp>
      <p:pic>
        <p:nvPicPr>
          <p:cNvPr id="215" name="Google Shape;215;p34"/>
          <p:cNvPicPr preferRelativeResize="0"/>
          <p:nvPr/>
        </p:nvPicPr>
        <p:blipFill>
          <a:blip r:embed="rId3">
            <a:alphaModFix/>
          </a:blip>
          <a:stretch>
            <a:fillRect/>
          </a:stretch>
        </p:blipFill>
        <p:spPr>
          <a:xfrm>
            <a:off x="461275" y="439675"/>
            <a:ext cx="3808499" cy="2285100"/>
          </a:xfrm>
          <a:prstGeom prst="rect">
            <a:avLst/>
          </a:prstGeom>
          <a:noFill/>
          <a:ln>
            <a:noFill/>
          </a:ln>
        </p:spPr>
      </p:pic>
      <p:pic>
        <p:nvPicPr>
          <p:cNvPr id="216" name="Google Shape;216;p34"/>
          <p:cNvPicPr preferRelativeResize="0"/>
          <p:nvPr/>
        </p:nvPicPr>
        <p:blipFill>
          <a:blip r:embed="rId4">
            <a:alphaModFix/>
          </a:blip>
          <a:stretch>
            <a:fillRect/>
          </a:stretch>
        </p:blipFill>
        <p:spPr>
          <a:xfrm>
            <a:off x="4665425" y="439675"/>
            <a:ext cx="3808476" cy="2285100"/>
          </a:xfrm>
          <a:prstGeom prst="rect">
            <a:avLst/>
          </a:prstGeom>
          <a:noFill/>
          <a:ln>
            <a:noFill/>
          </a:ln>
        </p:spPr>
      </p:pic>
      <p:pic>
        <p:nvPicPr>
          <p:cNvPr id="217" name="Google Shape;217;p34"/>
          <p:cNvPicPr preferRelativeResize="0"/>
          <p:nvPr/>
        </p:nvPicPr>
        <p:blipFill>
          <a:blip r:embed="rId5">
            <a:alphaModFix/>
          </a:blip>
          <a:stretch>
            <a:fillRect/>
          </a:stretch>
        </p:blipFill>
        <p:spPr>
          <a:xfrm>
            <a:off x="2522475" y="2877175"/>
            <a:ext cx="3523208" cy="211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idx="4294967295" type="title"/>
          </p:nvPr>
        </p:nvSpPr>
        <p:spPr>
          <a:xfrm>
            <a:off x="22922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Air Quality Analysis Global </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313125"/>
            <a:ext cx="79653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an API Call Function for Cities Around the World</a:t>
            </a:r>
            <a:endParaRPr/>
          </a:p>
        </p:txBody>
      </p:sp>
      <p:sp>
        <p:nvSpPr>
          <p:cNvPr id="228" name="Google Shape;228;p36"/>
          <p:cNvSpPr txBox="1"/>
          <p:nvPr>
            <p:ph idx="1" type="body"/>
          </p:nvPr>
        </p:nvSpPr>
        <p:spPr>
          <a:xfrm>
            <a:off x="311700" y="1389600"/>
            <a:ext cx="166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400"/>
              <a:t>Trying to make a complicated code easy to use repeatedly.</a:t>
            </a:r>
            <a:endParaRPr sz="1400"/>
          </a:p>
          <a:p>
            <a:pPr indent="0" lvl="0" marL="0" rtl="0" algn="l">
              <a:spcBef>
                <a:spcPts val="1600"/>
              </a:spcBef>
              <a:spcAft>
                <a:spcPts val="1600"/>
              </a:spcAft>
              <a:buNone/>
            </a:pPr>
            <a:r>
              <a:t/>
            </a:r>
            <a:endParaRPr/>
          </a:p>
        </p:txBody>
      </p:sp>
      <p:pic>
        <p:nvPicPr>
          <p:cNvPr id="229" name="Google Shape;229;p36"/>
          <p:cNvPicPr preferRelativeResize="0"/>
          <p:nvPr/>
        </p:nvPicPr>
        <p:blipFill>
          <a:blip r:embed="rId3">
            <a:alphaModFix/>
          </a:blip>
          <a:stretch>
            <a:fillRect/>
          </a:stretch>
        </p:blipFill>
        <p:spPr>
          <a:xfrm>
            <a:off x="2116025" y="1092675"/>
            <a:ext cx="6977348" cy="3917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the function into different sheets</a:t>
            </a:r>
            <a:endParaRPr/>
          </a:p>
        </p:txBody>
      </p:sp>
      <p:sp>
        <p:nvSpPr>
          <p:cNvPr id="235" name="Google Shape;235;p37"/>
          <p:cNvSpPr txBox="1"/>
          <p:nvPr>
            <p:ph idx="1" type="body"/>
          </p:nvPr>
        </p:nvSpPr>
        <p:spPr>
          <a:xfrm>
            <a:off x="311700" y="2386150"/>
            <a:ext cx="2808000" cy="21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of the function in use:</a:t>
            </a:r>
            <a:endParaRPr/>
          </a:p>
        </p:txBody>
      </p:sp>
      <p:pic>
        <p:nvPicPr>
          <p:cNvPr id="236" name="Google Shape;236;p37"/>
          <p:cNvPicPr preferRelativeResize="0"/>
          <p:nvPr/>
        </p:nvPicPr>
        <p:blipFill>
          <a:blip r:embed="rId3">
            <a:alphaModFix/>
          </a:blip>
          <a:stretch>
            <a:fillRect/>
          </a:stretch>
        </p:blipFill>
        <p:spPr>
          <a:xfrm>
            <a:off x="30850" y="2826125"/>
            <a:ext cx="9017350" cy="792625"/>
          </a:xfrm>
          <a:prstGeom prst="rect">
            <a:avLst/>
          </a:prstGeom>
          <a:noFill/>
          <a:ln>
            <a:noFill/>
          </a:ln>
        </p:spPr>
      </p:pic>
      <p:pic>
        <p:nvPicPr>
          <p:cNvPr id="237" name="Google Shape;237;p37"/>
          <p:cNvPicPr preferRelativeResize="0"/>
          <p:nvPr/>
        </p:nvPicPr>
        <p:blipFill rotWithShape="1">
          <a:blip r:embed="rId4">
            <a:alphaModFix/>
          </a:blip>
          <a:srcRect b="0" l="0" r="0" t="22154"/>
          <a:stretch/>
        </p:blipFill>
        <p:spPr>
          <a:xfrm>
            <a:off x="801575" y="1503375"/>
            <a:ext cx="7438950" cy="43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8"/>
          <p:cNvPicPr preferRelativeResize="0"/>
          <p:nvPr/>
        </p:nvPicPr>
        <p:blipFill rotWithShape="1">
          <a:blip r:embed="rId3">
            <a:alphaModFix/>
          </a:blip>
          <a:srcRect b="18476" l="2596" r="8782" t="24145"/>
          <a:stretch/>
        </p:blipFill>
        <p:spPr>
          <a:xfrm>
            <a:off x="0" y="371375"/>
            <a:ext cx="9199354" cy="4467050"/>
          </a:xfrm>
          <a:prstGeom prst="rect">
            <a:avLst/>
          </a:prstGeom>
          <a:noFill/>
          <a:ln>
            <a:noFill/>
          </a:ln>
        </p:spPr>
      </p:pic>
      <p:pic>
        <p:nvPicPr>
          <p:cNvPr id="245" name="Google Shape;245;p38"/>
          <p:cNvPicPr preferRelativeResize="0"/>
          <p:nvPr/>
        </p:nvPicPr>
        <p:blipFill>
          <a:blip r:embed="rId4">
            <a:alphaModFix/>
          </a:blip>
          <a:stretch>
            <a:fillRect/>
          </a:stretch>
        </p:blipFill>
        <p:spPr>
          <a:xfrm>
            <a:off x="1054650" y="3079450"/>
            <a:ext cx="2195424" cy="897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555600"/>
            <a:ext cx="5248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there a relationship between Air Quality and Population?</a:t>
            </a:r>
            <a:endParaRPr/>
          </a:p>
        </p:txBody>
      </p:sp>
      <p:sp>
        <p:nvSpPr>
          <p:cNvPr id="251" name="Google Shape;251;p39"/>
          <p:cNvSpPr txBox="1"/>
          <p:nvPr>
            <p:ph idx="1" type="body"/>
          </p:nvPr>
        </p:nvSpPr>
        <p:spPr>
          <a:xfrm>
            <a:off x="311700" y="1389600"/>
            <a:ext cx="26367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•Not really amongst the world’s largest cities.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•Further study: Examining the relationship between population density and air quality.</a:t>
            </a:r>
            <a:endParaRPr sz="1800"/>
          </a:p>
        </p:txBody>
      </p:sp>
      <p:pic>
        <p:nvPicPr>
          <p:cNvPr id="252" name="Google Shape;252;p39"/>
          <p:cNvPicPr preferRelativeResize="0"/>
          <p:nvPr/>
        </p:nvPicPr>
        <p:blipFill rotWithShape="1">
          <a:blip r:embed="rId3">
            <a:alphaModFix/>
          </a:blip>
          <a:srcRect b="0" l="1609" r="6932" t="4287"/>
          <a:stretch/>
        </p:blipFill>
        <p:spPr>
          <a:xfrm>
            <a:off x="2847700" y="1092226"/>
            <a:ext cx="5725975" cy="3994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269175" y="510075"/>
            <a:ext cx="43947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 to our project</a:t>
            </a:r>
            <a:endParaRPr/>
          </a:p>
        </p:txBody>
      </p:sp>
      <p:sp>
        <p:nvSpPr>
          <p:cNvPr id="258" name="Google Shape;258;p40"/>
          <p:cNvSpPr txBox="1"/>
          <p:nvPr>
            <p:ph idx="1" type="body"/>
          </p:nvPr>
        </p:nvSpPr>
        <p:spPr>
          <a:xfrm>
            <a:off x="305625" y="1491200"/>
            <a:ext cx="8391600" cy="27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 Our AirVisual API only allows a certain number of API calls per minute.</a:t>
            </a:r>
            <a:endParaRPr sz="1800"/>
          </a:p>
          <a:p>
            <a:pPr indent="0" lvl="0" marL="0" rtl="0" algn="l">
              <a:spcBef>
                <a:spcPts val="1600"/>
              </a:spcBef>
              <a:spcAft>
                <a:spcPts val="0"/>
              </a:spcAft>
              <a:buNone/>
            </a:pPr>
            <a:r>
              <a:rPr lang="en" sz="1800"/>
              <a:t>2. Each API call requires us to input the “state” of a city, which is tedious to find for international cities.</a:t>
            </a:r>
            <a:endParaRPr sz="1800"/>
          </a:p>
          <a:p>
            <a:pPr indent="0" lvl="0" marL="0" rtl="0" algn="l">
              <a:spcBef>
                <a:spcPts val="1600"/>
              </a:spcBef>
              <a:spcAft>
                <a:spcPts val="1600"/>
              </a:spcAft>
              <a:buNone/>
            </a:pPr>
            <a:r>
              <a:rPr lang="en" sz="1800"/>
              <a:t>3. AirVisual didn’t have any historical data for our search so we had to use current data only.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64" name="Google Shape;264;p41"/>
          <p:cNvSpPr txBox="1"/>
          <p:nvPr>
            <p:ph idx="1" type="body"/>
          </p:nvPr>
        </p:nvSpPr>
        <p:spPr>
          <a:xfrm>
            <a:off x="311700" y="1389600"/>
            <a:ext cx="8106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 Air Quality appears to be more closely related to what area of the world you live in, not the size of your city.</a:t>
            </a:r>
            <a:endParaRPr sz="1800"/>
          </a:p>
          <a:p>
            <a:pPr indent="0" lvl="0" marL="0" rtl="0" algn="l">
              <a:spcBef>
                <a:spcPts val="1600"/>
              </a:spcBef>
              <a:spcAft>
                <a:spcPts val="0"/>
              </a:spcAft>
              <a:buNone/>
            </a:pPr>
            <a:r>
              <a:rPr lang="en" sz="1800"/>
              <a:t>2. Most cities across North Carolina and the US have good to moderate air quality while many cities in China, India, Bangladesh, and Pakistan have unhealthy air quality.</a:t>
            </a:r>
            <a:endParaRPr sz="1800"/>
          </a:p>
          <a:p>
            <a:pPr indent="0" lvl="0" marL="0" rtl="0" algn="l">
              <a:spcBef>
                <a:spcPts val="1600"/>
              </a:spcBef>
              <a:spcAft>
                <a:spcPts val="1600"/>
              </a:spcAft>
              <a:buNone/>
            </a:pPr>
            <a:r>
              <a:rPr lang="en" sz="1800"/>
              <a:t>3. Further research: Studying the relationship of Air Quality to Population Density.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of this Project</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Do the selected weather parameters (Temperature, Pressure, Humidity, and Wind Speed) impact the air quality index</a:t>
            </a:r>
            <a:endParaRPr/>
          </a:p>
          <a:p>
            <a:pPr indent="0" lvl="0" marL="0" rtl="0" algn="l">
              <a:spcBef>
                <a:spcPts val="1600"/>
              </a:spcBef>
              <a:spcAft>
                <a:spcPts val="0"/>
              </a:spcAft>
              <a:buNone/>
            </a:pPr>
            <a:r>
              <a:rPr lang="en"/>
              <a:t>We explore variations of this question </a:t>
            </a:r>
            <a:endParaRPr/>
          </a:p>
          <a:p>
            <a:pPr indent="-342900" lvl="0" marL="457200" rtl="0" algn="l">
              <a:spcBef>
                <a:spcPts val="1600"/>
              </a:spcBef>
              <a:spcAft>
                <a:spcPts val="0"/>
              </a:spcAft>
              <a:buSzPts val="1800"/>
              <a:buChar char="●"/>
            </a:pPr>
            <a:r>
              <a:rPr lang="en"/>
              <a:t>Across North Carolina</a:t>
            </a:r>
            <a:endParaRPr/>
          </a:p>
          <a:p>
            <a:pPr indent="-342900" lvl="0" marL="457200" rtl="0" algn="l">
              <a:spcBef>
                <a:spcPts val="0"/>
              </a:spcBef>
              <a:spcAft>
                <a:spcPts val="0"/>
              </a:spcAft>
              <a:buSzPts val="1800"/>
              <a:buChar char="●"/>
            </a:pPr>
            <a:r>
              <a:rPr lang="en"/>
              <a:t>Cities across the US</a:t>
            </a:r>
            <a:endParaRPr/>
          </a:p>
          <a:p>
            <a:pPr indent="-342900" lvl="0" marL="457200" rtl="0" algn="l">
              <a:spcBef>
                <a:spcPts val="0"/>
              </a:spcBef>
              <a:spcAft>
                <a:spcPts val="0"/>
              </a:spcAft>
              <a:buSzPts val="1800"/>
              <a:buChar char="●"/>
            </a:pPr>
            <a:r>
              <a:rPr lang="en"/>
              <a:t>Cities in Hubei, China</a:t>
            </a:r>
            <a:endParaRPr/>
          </a:p>
          <a:p>
            <a:pPr indent="-342900" lvl="0" marL="457200" rtl="0" algn="l">
              <a:spcBef>
                <a:spcPts val="0"/>
              </a:spcBef>
              <a:spcAft>
                <a:spcPts val="0"/>
              </a:spcAft>
              <a:buSzPts val="1800"/>
              <a:buChar char="●"/>
            </a:pPr>
            <a:r>
              <a:rPr lang="en"/>
              <a:t>Selected international cities with large populations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idx="4294967295" type="title"/>
          </p:nvPr>
        </p:nvSpPr>
        <p:spPr>
          <a:xfrm>
            <a:off x="22922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Air Quality Analysis for North Carolina</a:t>
            </a:r>
            <a:endParaRPr sz="4000"/>
          </a:p>
          <a:p>
            <a:pPr indent="0" lvl="0" marL="0" rtl="0" algn="ctr">
              <a:spcBef>
                <a:spcPts val="0"/>
              </a:spcBef>
              <a:spcAft>
                <a:spcPts val="0"/>
              </a:spcAft>
              <a:buNone/>
            </a:pPr>
            <a:r>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Quality for North Carolina</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Quality Index is used for reporting daily air quality. It tells you how healthy your air is. This part of the project makes analysis for North Carolina cities. </a:t>
            </a:r>
            <a:endParaRPr/>
          </a:p>
          <a:p>
            <a:pPr indent="0" lvl="0" marL="0" rtl="0" algn="l">
              <a:spcBef>
                <a:spcPts val="1600"/>
              </a:spcBef>
              <a:spcAft>
                <a:spcPts val="0"/>
              </a:spcAft>
              <a:buNone/>
            </a:pPr>
            <a:r>
              <a:rPr lang="en" u="sng"/>
              <a:t>The questions are</a:t>
            </a:r>
            <a:r>
              <a:rPr lang="en"/>
              <a:t>:</a:t>
            </a:r>
            <a:endParaRPr/>
          </a:p>
          <a:p>
            <a:pPr indent="0" lvl="0" marL="0" rtl="0" algn="l">
              <a:spcBef>
                <a:spcPts val="1600"/>
              </a:spcBef>
              <a:spcAft>
                <a:spcPts val="0"/>
              </a:spcAft>
              <a:buNone/>
            </a:pPr>
            <a:r>
              <a:rPr b="1" lang="en"/>
              <a:t>. What is the air quality in North Carolina?</a:t>
            </a:r>
            <a:endParaRPr b="1"/>
          </a:p>
          <a:p>
            <a:pPr indent="0" lvl="0" marL="0" rtl="0" algn="l">
              <a:spcBef>
                <a:spcPts val="1600"/>
              </a:spcBef>
              <a:spcAft>
                <a:spcPts val="0"/>
              </a:spcAft>
              <a:buNone/>
            </a:pPr>
            <a:r>
              <a:rPr b="1" lang="en"/>
              <a:t>. What are the main air pollutants  for NC?</a:t>
            </a:r>
            <a:endParaRPr b="1"/>
          </a:p>
          <a:p>
            <a:pPr indent="0" lvl="0" marL="0" rtl="0" algn="l">
              <a:spcBef>
                <a:spcPts val="1600"/>
              </a:spcBef>
              <a:spcAft>
                <a:spcPts val="0"/>
              </a:spcAft>
              <a:buNone/>
            </a:pPr>
            <a:r>
              <a:rPr b="1" lang="en"/>
              <a:t>. Is there any relation between weather and air quality?  Such as high temperature, air pressure, humidity and air quality?</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97150" y="130950"/>
            <a:ext cx="2890500" cy="44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Getting the data from AirVisual</a:t>
            </a:r>
            <a:endParaRPr sz="1800"/>
          </a:p>
        </p:txBody>
      </p:sp>
      <p:sp>
        <p:nvSpPr>
          <p:cNvPr id="92" name="Google Shape;92;p18"/>
          <p:cNvSpPr txBox="1"/>
          <p:nvPr>
            <p:ph idx="1" type="body"/>
          </p:nvPr>
        </p:nvSpPr>
        <p:spPr>
          <a:xfrm>
            <a:off x="97150" y="504925"/>
            <a:ext cx="2829000" cy="26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400">
                <a:solidFill>
                  <a:srgbClr val="FFFFFF"/>
                </a:solidFill>
              </a:rPr>
              <a:t>First part was to get cities list for NC from AirVisual with the API key, and json requests. Response was the cities name dictionary with a list of dictionaries as values for 67 cities in North Carolina.  Using the list comprehension we got the cities list. </a:t>
            </a:r>
            <a:endParaRPr sz="1400">
              <a:solidFill>
                <a:srgbClr val="FFFFFF"/>
              </a:solidFill>
            </a:endParaRPr>
          </a:p>
          <a:p>
            <a:pPr indent="0" lvl="0" marL="0" rtl="0" algn="l">
              <a:spcBef>
                <a:spcPts val="160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3312675" y="97750"/>
            <a:ext cx="5758701" cy="3127626"/>
          </a:xfrm>
          <a:prstGeom prst="rect">
            <a:avLst/>
          </a:prstGeom>
          <a:noFill/>
          <a:ln>
            <a:noFill/>
          </a:ln>
        </p:spPr>
      </p:pic>
      <p:pic>
        <p:nvPicPr>
          <p:cNvPr id="94" name="Google Shape;94;p18"/>
          <p:cNvPicPr preferRelativeResize="0"/>
          <p:nvPr/>
        </p:nvPicPr>
        <p:blipFill>
          <a:blip r:embed="rId4">
            <a:alphaModFix/>
          </a:blip>
          <a:stretch>
            <a:fillRect/>
          </a:stretch>
        </p:blipFill>
        <p:spPr>
          <a:xfrm>
            <a:off x="793625" y="3485550"/>
            <a:ext cx="7470326" cy="162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nvSpPr>
        <p:spPr>
          <a:xfrm>
            <a:off x="67150" y="232125"/>
            <a:ext cx="2765100" cy="44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Average"/>
                <a:ea typeface="Average"/>
                <a:cs typeface="Average"/>
                <a:sym typeface="Average"/>
              </a:rPr>
              <a:t>Getting the data from AirVisual</a:t>
            </a:r>
            <a:endParaRPr b="1">
              <a:solidFill>
                <a:srgbClr val="FFFFFF"/>
              </a:solidFill>
              <a:latin typeface="Average"/>
              <a:ea typeface="Average"/>
              <a:cs typeface="Average"/>
              <a:sym typeface="Average"/>
            </a:endParaRPr>
          </a:p>
          <a:p>
            <a:pPr indent="0" lvl="0" marL="0" rtl="0" algn="l">
              <a:lnSpc>
                <a:spcPct val="115000"/>
              </a:lnSpc>
              <a:spcBef>
                <a:spcPts val="1600"/>
              </a:spcBef>
              <a:spcAft>
                <a:spcPts val="0"/>
              </a:spcAft>
              <a:buNone/>
            </a:pPr>
            <a:r>
              <a:t/>
            </a:r>
            <a:endParaRPr sz="1200">
              <a:solidFill>
                <a:srgbClr val="FFFFFF"/>
              </a:solidFill>
              <a:latin typeface="Average"/>
              <a:ea typeface="Average"/>
              <a:cs typeface="Average"/>
              <a:sym typeface="Average"/>
            </a:endParaRPr>
          </a:p>
          <a:p>
            <a:pPr indent="0" lvl="0" marL="0" rtl="0" algn="l">
              <a:lnSpc>
                <a:spcPct val="115000"/>
              </a:lnSpc>
              <a:spcBef>
                <a:spcPts val="1600"/>
              </a:spcBef>
              <a:spcAft>
                <a:spcPts val="0"/>
              </a:spcAft>
              <a:buNone/>
            </a:pPr>
            <a:r>
              <a:rPr lang="en">
                <a:solidFill>
                  <a:srgbClr val="FFFFFF"/>
                </a:solidFill>
                <a:latin typeface="Average"/>
                <a:ea typeface="Average"/>
                <a:cs typeface="Average"/>
                <a:sym typeface="Average"/>
              </a:rPr>
              <a:t>After getting  the city list, we used for loop to</a:t>
            </a:r>
            <a:r>
              <a:rPr lang="en">
                <a:solidFill>
                  <a:srgbClr val="FFFFFF"/>
                </a:solidFill>
                <a:latin typeface="Average"/>
                <a:ea typeface="Average"/>
                <a:cs typeface="Average"/>
                <a:sym typeface="Average"/>
              </a:rPr>
              <a:t> create  a new query url and to run  json requests to get response for each cities information. </a:t>
            </a:r>
            <a:endParaRPr>
              <a:solidFill>
                <a:srgbClr val="FFFFFF"/>
              </a:solidFill>
              <a:latin typeface="Average"/>
              <a:ea typeface="Average"/>
              <a:cs typeface="Average"/>
              <a:sym typeface="Average"/>
            </a:endParaRPr>
          </a:p>
          <a:p>
            <a:pPr indent="0" lvl="0" marL="0" rtl="0" algn="l">
              <a:lnSpc>
                <a:spcPct val="115000"/>
              </a:lnSpc>
              <a:spcBef>
                <a:spcPts val="1600"/>
              </a:spcBef>
              <a:spcAft>
                <a:spcPts val="1600"/>
              </a:spcAft>
              <a:buNone/>
            </a:pPr>
            <a:r>
              <a:rPr lang="en">
                <a:solidFill>
                  <a:srgbClr val="FFFFFF"/>
                </a:solidFill>
                <a:latin typeface="Average"/>
                <a:ea typeface="Average"/>
                <a:cs typeface="Average"/>
                <a:sym typeface="Average"/>
              </a:rPr>
              <a:t>Response was a list of  dictionaries that hold information for each cities. </a:t>
            </a:r>
            <a:endParaRPr>
              <a:solidFill>
                <a:srgbClr val="FFFFFF"/>
              </a:solidFill>
              <a:latin typeface="Average"/>
              <a:ea typeface="Average"/>
              <a:cs typeface="Average"/>
              <a:sym typeface="Average"/>
            </a:endParaRPr>
          </a:p>
        </p:txBody>
      </p:sp>
      <p:pic>
        <p:nvPicPr>
          <p:cNvPr id="100" name="Google Shape;100;p19"/>
          <p:cNvPicPr preferRelativeResize="0"/>
          <p:nvPr/>
        </p:nvPicPr>
        <p:blipFill>
          <a:blip r:embed="rId3">
            <a:alphaModFix/>
          </a:blip>
          <a:stretch>
            <a:fillRect/>
          </a:stretch>
        </p:blipFill>
        <p:spPr>
          <a:xfrm>
            <a:off x="2941975" y="193375"/>
            <a:ext cx="6049624" cy="46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152725" y="268775"/>
            <a:ext cx="2309100" cy="43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Average"/>
                <a:ea typeface="Average"/>
                <a:cs typeface="Average"/>
                <a:sym typeface="Average"/>
              </a:rPr>
              <a:t>Selecting the Data, and Creating the Data Frame</a:t>
            </a:r>
            <a:endParaRPr>
              <a:solidFill>
                <a:srgbClr val="FFFFFF"/>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rgbClr val="FFFFFF"/>
              </a:solidFill>
              <a:latin typeface="Average"/>
              <a:ea typeface="Average"/>
              <a:cs typeface="Average"/>
              <a:sym typeface="Average"/>
            </a:endParaRPr>
          </a:p>
          <a:p>
            <a:pPr indent="0" lvl="0" marL="0" rtl="0" algn="l">
              <a:lnSpc>
                <a:spcPct val="115000"/>
              </a:lnSpc>
              <a:spcBef>
                <a:spcPts val="1600"/>
              </a:spcBef>
              <a:spcAft>
                <a:spcPts val="1600"/>
              </a:spcAft>
              <a:buNone/>
            </a:pPr>
            <a:r>
              <a:rPr lang="en">
                <a:solidFill>
                  <a:srgbClr val="FFFFFF"/>
                </a:solidFill>
                <a:latin typeface="Average"/>
                <a:ea typeface="Average"/>
                <a:cs typeface="Average"/>
                <a:sym typeface="Average"/>
              </a:rPr>
              <a:t>After getting the response for each city, the aim was to select the necessary data such as air quality index, temperature, air pressure, humidity, main pollutants, date, from the response to create the data frame to organize the data. </a:t>
            </a:r>
            <a:endParaRPr>
              <a:solidFill>
                <a:srgbClr val="FFFFFF"/>
              </a:solidFill>
              <a:latin typeface="Average"/>
              <a:ea typeface="Average"/>
              <a:cs typeface="Average"/>
              <a:sym typeface="Average"/>
            </a:endParaRPr>
          </a:p>
        </p:txBody>
      </p:sp>
      <p:pic>
        <p:nvPicPr>
          <p:cNvPr id="106" name="Google Shape;106;p20"/>
          <p:cNvPicPr preferRelativeResize="0"/>
          <p:nvPr/>
        </p:nvPicPr>
        <p:blipFill>
          <a:blip r:embed="rId3">
            <a:alphaModFix/>
          </a:blip>
          <a:stretch>
            <a:fillRect/>
          </a:stretch>
        </p:blipFill>
        <p:spPr>
          <a:xfrm>
            <a:off x="2645050" y="54975"/>
            <a:ext cx="5619024" cy="503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2925" y="52325"/>
            <a:ext cx="8520600" cy="3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Frame and  Cleaning the Data</a:t>
            </a:r>
            <a:endParaRPr sz="1400"/>
          </a:p>
        </p:txBody>
      </p:sp>
      <p:sp>
        <p:nvSpPr>
          <p:cNvPr id="112" name="Google Shape;112;p21"/>
          <p:cNvSpPr txBox="1"/>
          <p:nvPr>
            <p:ph idx="1" type="body"/>
          </p:nvPr>
        </p:nvSpPr>
        <p:spPr>
          <a:xfrm>
            <a:off x="25200" y="376025"/>
            <a:ext cx="9118800" cy="4728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t/>
            </a:r>
            <a:endParaRPr sz="1200"/>
          </a:p>
          <a:p>
            <a:pPr indent="0" lvl="0" marL="0" rtl="0" algn="l">
              <a:lnSpc>
                <a:spcPct val="100000"/>
              </a:lnSpc>
              <a:spcBef>
                <a:spcPts val="1600"/>
              </a:spcBef>
              <a:spcAft>
                <a:spcPts val="1600"/>
              </a:spcAft>
              <a:buNone/>
            </a:pPr>
            <a:r>
              <a:t/>
            </a:r>
            <a:endParaRPr sz="1200"/>
          </a:p>
        </p:txBody>
      </p:sp>
      <p:pic>
        <p:nvPicPr>
          <p:cNvPr id="113" name="Google Shape;113;p21"/>
          <p:cNvPicPr preferRelativeResize="0"/>
          <p:nvPr/>
        </p:nvPicPr>
        <p:blipFill>
          <a:blip r:embed="rId3">
            <a:alphaModFix/>
          </a:blip>
          <a:stretch>
            <a:fillRect/>
          </a:stretch>
        </p:blipFill>
        <p:spPr>
          <a:xfrm>
            <a:off x="2579575" y="52325"/>
            <a:ext cx="6320076" cy="2409474"/>
          </a:xfrm>
          <a:prstGeom prst="rect">
            <a:avLst/>
          </a:prstGeom>
          <a:noFill/>
          <a:ln>
            <a:noFill/>
          </a:ln>
        </p:spPr>
      </p:pic>
      <p:pic>
        <p:nvPicPr>
          <p:cNvPr id="114" name="Google Shape;114;p21"/>
          <p:cNvPicPr preferRelativeResize="0"/>
          <p:nvPr/>
        </p:nvPicPr>
        <p:blipFill>
          <a:blip r:embed="rId4">
            <a:alphaModFix/>
          </a:blip>
          <a:stretch>
            <a:fillRect/>
          </a:stretch>
        </p:blipFill>
        <p:spPr>
          <a:xfrm>
            <a:off x="25201" y="2510667"/>
            <a:ext cx="5564827" cy="2593349"/>
          </a:xfrm>
          <a:prstGeom prst="rect">
            <a:avLst/>
          </a:prstGeom>
          <a:noFill/>
          <a:ln>
            <a:noFill/>
          </a:ln>
        </p:spPr>
      </p:pic>
      <p:sp>
        <p:nvSpPr>
          <p:cNvPr id="115" name="Google Shape;115;p21"/>
          <p:cNvSpPr txBox="1"/>
          <p:nvPr/>
        </p:nvSpPr>
        <p:spPr>
          <a:xfrm>
            <a:off x="5748250" y="2752350"/>
            <a:ext cx="3176700" cy="21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AirVisual stores date values as timestamps, so to get only the date part we needed to do some cleaning for the date values.  First step was converting data type from object to datetime.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After the conversion dt.date function gets the date part only, for the data frame.</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