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5143500" type="screen16x9"/>
  <p:notesSz cx="6858000" cy="9144000"/>
  <p:embeddedFontLst>
    <p:embeddedFont>
      <p:font typeface="Oswald" panose="00000500000000000000" pitchFamily="2" charset="0"/>
      <p:regular r:id="rId22"/>
      <p:bold r:id="rId23"/>
    </p:embeddedFont>
    <p:embeddedFont>
      <p:font typeface="Oswald Medium" panose="00000600000000000000" pitchFamily="2" charset="0"/>
      <p:regular r:id="rId24"/>
      <p:bold r:id="rId25"/>
    </p:embeddedFont>
    <p:embeddedFont>
      <p:font typeface="Oswald SemiBold" panose="00000700000000000000" pitchFamily="2" charset="0"/>
      <p:regular r:id="rId26"/>
      <p:bold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802" y="62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16278b9905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16278b9905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16278b9905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16278b9905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Erstellen von Package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flask_UI ist der Ordner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main_Flask.py-Datei vor Ordner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16278b9905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16278b9905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16278b9905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16278b9905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16278b9905_1_3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16278b9905_1_3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16278b9905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16278b9905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16278b9905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16278b9905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16278b9905_2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16278b9905_2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16278b9905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116278b9905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6e5a90562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116e5a90562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160fb0c0c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160fb0c0c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16278b9905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16278b9905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16278b9905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16278b9905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16278b9905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16278b9905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1998 -&gt; RFC ( Request for Comments )  Standards definiert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Format nur um Daten zu übertragen, keinerlei Funktionalität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16278b9905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16278b9905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16278b9905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16278b9905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Xampp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16278b9905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16278b9905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Django -&gt; 2005, Webframework, sehr verbreitet, ziemlich happig ( viel Funktionalität, aber schon fast zuviel für ein kleines Projekt ), schränkt außerdem eigenen Code ein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Flask -&gt; 2010, Webframework, Microframework ( wikipedia ), aber viele Erweiterungen, arbeitet mit jinja zusammen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jinja -&gt; Template Engine</a:t>
            </a:r>
            <a:br>
              <a:rPr lang="de"/>
            </a:br>
            <a:r>
              <a:rPr lang="de"/>
              <a:t>Qt -&gt; 1995, eigentlich in C++ angewendet, Anbindungen für viele andere Programmiersprachen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16278b9905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16278b9905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icalendar.org/RFC-Specifications/iCalendar-RFC-5545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1885950"/>
            <a:ext cx="8520600" cy="9111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b="1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iCalendar - Projekt</a:t>
            </a:r>
            <a:endParaRPr b="1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0" y="4820400"/>
            <a:ext cx="40752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900">
                <a:solidFill>
                  <a:srgbClr val="999999"/>
                </a:solidFill>
              </a:rPr>
              <a:t>Marten Alan Aldag, 28.02.22</a:t>
            </a:r>
            <a:endParaRPr sz="900"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1150" y="2384188"/>
            <a:ext cx="6574226" cy="1113575"/>
          </a:xfrm>
          <a:prstGeom prst="rect">
            <a:avLst/>
          </a:prstGeom>
          <a:noFill/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34" name="Google Shape;134;p22"/>
          <p:cNvSpPr txBox="1"/>
          <p:nvPr/>
        </p:nvSpPr>
        <p:spPr>
          <a:xfrm>
            <a:off x="-76200" y="0"/>
            <a:ext cx="2320500" cy="25242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>
                <a:solidFill>
                  <a:srgbClr val="999999"/>
                </a:solidFill>
                <a:latin typeface="Oswald"/>
                <a:ea typeface="Oswald"/>
                <a:cs typeface="Oswald"/>
                <a:sym typeface="Oswald"/>
              </a:rPr>
              <a:t>iCalendar</a:t>
            </a:r>
            <a:endParaRPr sz="1200">
              <a:solidFill>
                <a:srgbClr val="999999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000"/>
              <a:buFont typeface="Oswald"/>
              <a:buAutoNum type="arabicPeriod"/>
            </a:pPr>
            <a:r>
              <a:rPr lang="de" sz="1000">
                <a:solidFill>
                  <a:srgbClr val="999999"/>
                </a:solidFill>
                <a:latin typeface="Oswald"/>
                <a:ea typeface="Oswald"/>
                <a:cs typeface="Oswald"/>
                <a:sym typeface="Oswald"/>
              </a:rPr>
              <a:t>Die Vorbereitung</a:t>
            </a:r>
            <a:endParaRPr sz="1000">
              <a:solidFill>
                <a:srgbClr val="999999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914400" lvl="1" indent="-292100" algn="l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000"/>
              <a:buFont typeface="Oswald"/>
              <a:buAutoNum type="arabicPeriod"/>
            </a:pPr>
            <a:r>
              <a:rPr lang="de" sz="1000">
                <a:solidFill>
                  <a:srgbClr val="999999"/>
                </a:solidFill>
                <a:latin typeface="Oswald"/>
                <a:ea typeface="Oswald"/>
                <a:cs typeface="Oswald"/>
                <a:sym typeface="Oswald"/>
              </a:rPr>
              <a:t>Aufgabenstellung</a:t>
            </a:r>
            <a:endParaRPr sz="1000">
              <a:solidFill>
                <a:srgbClr val="999999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914400" lvl="1" indent="-292100" algn="l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000"/>
              <a:buFont typeface="Oswald"/>
              <a:buAutoNum type="arabicPeriod"/>
            </a:pPr>
            <a:r>
              <a:rPr lang="de" sz="1000">
                <a:solidFill>
                  <a:srgbClr val="999999"/>
                </a:solidFill>
                <a:latin typeface="Oswald"/>
                <a:ea typeface="Oswald"/>
                <a:cs typeface="Oswald"/>
                <a:sym typeface="Oswald"/>
              </a:rPr>
              <a:t>iCalendar-Format</a:t>
            </a:r>
            <a:endParaRPr sz="1000">
              <a:solidFill>
                <a:srgbClr val="999999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914400" lvl="1" indent="-292100" algn="l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000"/>
              <a:buFont typeface="Oswald"/>
              <a:buAutoNum type="arabicPeriod"/>
            </a:pPr>
            <a:r>
              <a:rPr lang="de" sz="1000">
                <a:solidFill>
                  <a:srgbClr val="999999"/>
                </a:solidFill>
                <a:latin typeface="Oswald"/>
                <a:ea typeface="Oswald"/>
                <a:cs typeface="Oswald"/>
                <a:sym typeface="Oswald"/>
              </a:rPr>
              <a:t>Datenbankmodell</a:t>
            </a:r>
            <a:endParaRPr sz="1000">
              <a:solidFill>
                <a:srgbClr val="999999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914400" lvl="1" indent="-292100" algn="l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000"/>
              <a:buFont typeface="Oswald"/>
              <a:buAutoNum type="arabicPeriod"/>
            </a:pPr>
            <a:r>
              <a:rPr lang="de" sz="1000">
                <a:solidFill>
                  <a:srgbClr val="999999"/>
                </a:solidFill>
                <a:latin typeface="Oswald"/>
                <a:ea typeface="Oswald"/>
                <a:cs typeface="Oswald"/>
                <a:sym typeface="Oswald"/>
              </a:rPr>
              <a:t>Auswahl des GUI-Frameworks</a:t>
            </a:r>
            <a:endParaRPr sz="1000">
              <a:solidFill>
                <a:srgbClr val="999999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Font typeface="Oswald"/>
              <a:buAutoNum type="arabicPeriod"/>
            </a:pPr>
            <a:r>
              <a:rPr lang="de" sz="1000">
                <a:solidFill>
                  <a:srgbClr val="F3F3F3"/>
                </a:solidFill>
                <a:latin typeface="Oswald"/>
                <a:ea typeface="Oswald"/>
                <a:cs typeface="Oswald"/>
                <a:sym typeface="Oswald"/>
              </a:rPr>
              <a:t>Die Anwendung</a:t>
            </a:r>
            <a:endParaRPr sz="1000">
              <a:solidFill>
                <a:srgbClr val="F3F3F3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914400" lvl="1" indent="-2921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swald"/>
              <a:buAutoNum type="arabicPeriod"/>
            </a:pPr>
            <a:r>
              <a:rPr lang="de"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Ordnerstruktur</a:t>
            </a: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914400" lvl="1" indent="-292100" algn="l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000"/>
              <a:buFont typeface="Oswald"/>
              <a:buAutoNum type="arabicPeriod"/>
            </a:pPr>
            <a:r>
              <a:rPr lang="de" sz="1000">
                <a:solidFill>
                  <a:srgbClr val="999999"/>
                </a:solidFill>
                <a:latin typeface="Oswald"/>
                <a:ea typeface="Oswald"/>
                <a:cs typeface="Oswald"/>
                <a:sym typeface="Oswald"/>
              </a:rPr>
              <a:t>__init__.py</a:t>
            </a:r>
            <a:endParaRPr sz="1000">
              <a:solidFill>
                <a:srgbClr val="999999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914400" lvl="1" indent="-292100" algn="l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000"/>
              <a:buFont typeface="Oswald"/>
              <a:buAutoNum type="arabicPeriod"/>
            </a:pPr>
            <a:r>
              <a:rPr lang="de" sz="1000">
                <a:solidFill>
                  <a:srgbClr val="999999"/>
                </a:solidFill>
                <a:latin typeface="Oswald"/>
                <a:ea typeface="Oswald"/>
                <a:cs typeface="Oswald"/>
                <a:sym typeface="Oswald"/>
              </a:rPr>
              <a:t>Routing</a:t>
            </a:r>
            <a:endParaRPr sz="1000">
              <a:solidFill>
                <a:srgbClr val="999999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914400" lvl="1" indent="-292100" algn="l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000"/>
              <a:buFont typeface="Oswald"/>
              <a:buAutoNum type="arabicPeriod"/>
            </a:pPr>
            <a:r>
              <a:rPr lang="de" sz="1000">
                <a:solidFill>
                  <a:srgbClr val="999999"/>
                </a:solidFill>
                <a:latin typeface="Oswald"/>
                <a:ea typeface="Oswald"/>
                <a:cs typeface="Oswald"/>
                <a:sym typeface="Oswald"/>
              </a:rPr>
              <a:t>Homepage</a:t>
            </a:r>
            <a:endParaRPr sz="1000">
              <a:solidFill>
                <a:srgbClr val="999999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914400" lvl="1" indent="-292100" algn="l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000"/>
              <a:buFont typeface="Oswald"/>
              <a:buAutoNum type="arabicPeriod"/>
            </a:pPr>
            <a:r>
              <a:rPr lang="de" sz="1000">
                <a:solidFill>
                  <a:srgbClr val="999999"/>
                </a:solidFill>
                <a:latin typeface="Oswald"/>
                <a:ea typeface="Oswald"/>
                <a:cs typeface="Oswald"/>
                <a:sym typeface="Oswald"/>
              </a:rPr>
              <a:t>Erstellen von Events</a:t>
            </a:r>
            <a:endParaRPr sz="1000">
              <a:solidFill>
                <a:srgbClr val="999999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914400" lvl="1" indent="-292100" algn="l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000"/>
              <a:buFont typeface="Oswald"/>
              <a:buAutoNum type="arabicPeriod"/>
            </a:pPr>
            <a:r>
              <a:rPr lang="de" sz="1000">
                <a:solidFill>
                  <a:srgbClr val="999999"/>
                </a:solidFill>
                <a:latin typeface="Oswald"/>
                <a:ea typeface="Oswald"/>
                <a:cs typeface="Oswald"/>
                <a:sym typeface="Oswald"/>
              </a:rPr>
              <a:t>Erstellen von ICalendar-Dateien</a:t>
            </a:r>
            <a:endParaRPr sz="1000">
              <a:solidFill>
                <a:srgbClr val="999999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135" name="Google Shape;135;p22"/>
          <p:cNvCxnSpPr/>
          <p:nvPr/>
        </p:nvCxnSpPr>
        <p:spPr>
          <a:xfrm flipH="1">
            <a:off x="1945625" y="17700"/>
            <a:ext cx="424500" cy="51081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6" name="Google Shape;136;p22"/>
          <p:cNvSpPr txBox="1"/>
          <p:nvPr/>
        </p:nvSpPr>
        <p:spPr>
          <a:xfrm>
            <a:off x="0" y="4820400"/>
            <a:ext cx="40752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900">
                <a:solidFill>
                  <a:srgbClr val="999999"/>
                </a:solidFill>
              </a:rPr>
              <a:t>Marten Alan Aldag, 28.02.22</a:t>
            </a:r>
            <a:endParaRPr sz="900">
              <a:solidFill>
                <a:srgbClr val="999999"/>
              </a:solidFill>
            </a:endParaRPr>
          </a:p>
        </p:txBody>
      </p:sp>
      <p:sp>
        <p:nvSpPr>
          <p:cNvPr id="137" name="Google Shape;137;p22"/>
          <p:cNvSpPr txBox="1">
            <a:spLocks noGrp="1"/>
          </p:cNvSpPr>
          <p:nvPr>
            <p:ph type="title"/>
          </p:nvPr>
        </p:nvSpPr>
        <p:spPr>
          <a:xfrm>
            <a:off x="117400" y="2654613"/>
            <a:ext cx="203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>
                <a:solidFill>
                  <a:schemeClr val="lt1"/>
                </a:solidFill>
                <a:latin typeface="Oswald Medium"/>
                <a:ea typeface="Oswald Medium"/>
                <a:cs typeface="Oswald Medium"/>
                <a:sym typeface="Oswald Medium"/>
              </a:rPr>
              <a:t>Ordnerstruktur</a:t>
            </a:r>
            <a:endParaRPr sz="1800">
              <a:solidFill>
                <a:schemeClr val="lt1"/>
              </a:solidFill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pic>
        <p:nvPicPr>
          <p:cNvPr id="138" name="Google Shape;13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32850" y="813800"/>
            <a:ext cx="3326631" cy="1052925"/>
          </a:xfrm>
          <a:prstGeom prst="rect">
            <a:avLst/>
          </a:prstGeom>
          <a:noFill/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39" name="Google Shape;139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44300" y="4075750"/>
            <a:ext cx="6691074" cy="744650"/>
          </a:xfrm>
          <a:prstGeom prst="rect">
            <a:avLst/>
          </a:prstGeom>
          <a:noFill/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40" name="Google Shape;140;p22"/>
          <p:cNvSpPr/>
          <p:nvPr/>
        </p:nvSpPr>
        <p:spPr>
          <a:xfrm>
            <a:off x="4440975" y="594300"/>
            <a:ext cx="194700" cy="3894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2"/>
          <p:cNvSpPr/>
          <p:nvPr/>
        </p:nvSpPr>
        <p:spPr>
          <a:xfrm>
            <a:off x="4345750" y="2098025"/>
            <a:ext cx="194700" cy="3894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3975" y="718400"/>
            <a:ext cx="4416907" cy="3820975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47" name="Google Shape;147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__init__.py</a:t>
            </a:r>
            <a:endParaRPr/>
          </a:p>
        </p:txBody>
      </p:sp>
      <p:pic>
        <p:nvPicPr>
          <p:cNvPr id="148" name="Google Shape;14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34625" y="2171550"/>
            <a:ext cx="2895600" cy="1295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49" name="Google Shape;149;p23"/>
          <p:cNvSpPr txBox="1"/>
          <p:nvPr/>
        </p:nvSpPr>
        <p:spPr>
          <a:xfrm>
            <a:off x="4679475" y="1771350"/>
            <a:ext cx="1605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FFFFFF"/>
                </a:solidFill>
              </a:rPr>
              <a:t>main_Flask.py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0" name="Google Shape;150;p23"/>
          <p:cNvSpPr txBox="1"/>
          <p:nvPr/>
        </p:nvSpPr>
        <p:spPr>
          <a:xfrm>
            <a:off x="-76200" y="0"/>
            <a:ext cx="2320500" cy="25242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>
                <a:solidFill>
                  <a:srgbClr val="999999"/>
                </a:solidFill>
                <a:latin typeface="Oswald"/>
                <a:ea typeface="Oswald"/>
                <a:cs typeface="Oswald"/>
                <a:sym typeface="Oswald"/>
              </a:rPr>
              <a:t>iCalendar</a:t>
            </a:r>
            <a:endParaRPr sz="1200">
              <a:solidFill>
                <a:srgbClr val="999999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000"/>
              <a:buFont typeface="Oswald"/>
              <a:buAutoNum type="arabicPeriod"/>
            </a:pPr>
            <a:r>
              <a:rPr lang="de" sz="1000">
                <a:solidFill>
                  <a:srgbClr val="999999"/>
                </a:solidFill>
                <a:latin typeface="Oswald"/>
                <a:ea typeface="Oswald"/>
                <a:cs typeface="Oswald"/>
                <a:sym typeface="Oswald"/>
              </a:rPr>
              <a:t>Die Vorbereitung</a:t>
            </a:r>
            <a:endParaRPr sz="1000">
              <a:solidFill>
                <a:srgbClr val="999999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914400" lvl="1" indent="-292100" algn="l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000"/>
              <a:buFont typeface="Oswald"/>
              <a:buAutoNum type="arabicPeriod"/>
            </a:pPr>
            <a:r>
              <a:rPr lang="de" sz="1000">
                <a:solidFill>
                  <a:srgbClr val="999999"/>
                </a:solidFill>
                <a:latin typeface="Oswald"/>
                <a:ea typeface="Oswald"/>
                <a:cs typeface="Oswald"/>
                <a:sym typeface="Oswald"/>
              </a:rPr>
              <a:t>Aufgabenstellung</a:t>
            </a:r>
            <a:endParaRPr sz="1000">
              <a:solidFill>
                <a:srgbClr val="999999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914400" lvl="1" indent="-292100" algn="l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000"/>
              <a:buFont typeface="Oswald"/>
              <a:buAutoNum type="arabicPeriod"/>
            </a:pPr>
            <a:r>
              <a:rPr lang="de" sz="1000">
                <a:solidFill>
                  <a:srgbClr val="999999"/>
                </a:solidFill>
                <a:latin typeface="Oswald"/>
                <a:ea typeface="Oswald"/>
                <a:cs typeface="Oswald"/>
                <a:sym typeface="Oswald"/>
              </a:rPr>
              <a:t>iCalendar-Format</a:t>
            </a:r>
            <a:endParaRPr sz="1000">
              <a:solidFill>
                <a:srgbClr val="999999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914400" lvl="1" indent="-292100" algn="l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000"/>
              <a:buFont typeface="Oswald"/>
              <a:buAutoNum type="arabicPeriod"/>
            </a:pPr>
            <a:r>
              <a:rPr lang="de" sz="1000">
                <a:solidFill>
                  <a:srgbClr val="999999"/>
                </a:solidFill>
                <a:latin typeface="Oswald"/>
                <a:ea typeface="Oswald"/>
                <a:cs typeface="Oswald"/>
                <a:sym typeface="Oswald"/>
              </a:rPr>
              <a:t>Datenbankmodell</a:t>
            </a:r>
            <a:endParaRPr sz="1000">
              <a:solidFill>
                <a:srgbClr val="999999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914400" lvl="1" indent="-292100" algn="l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000"/>
              <a:buFont typeface="Oswald"/>
              <a:buAutoNum type="arabicPeriod"/>
            </a:pPr>
            <a:r>
              <a:rPr lang="de" sz="1000">
                <a:solidFill>
                  <a:srgbClr val="999999"/>
                </a:solidFill>
                <a:latin typeface="Oswald"/>
                <a:ea typeface="Oswald"/>
                <a:cs typeface="Oswald"/>
                <a:sym typeface="Oswald"/>
              </a:rPr>
              <a:t>Auswahl des GUI-Frameworks</a:t>
            </a:r>
            <a:endParaRPr sz="1000">
              <a:solidFill>
                <a:srgbClr val="999999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Font typeface="Oswald"/>
              <a:buAutoNum type="arabicPeriod"/>
            </a:pPr>
            <a:r>
              <a:rPr lang="de" sz="1000">
                <a:solidFill>
                  <a:srgbClr val="F3F3F3"/>
                </a:solidFill>
                <a:latin typeface="Oswald"/>
                <a:ea typeface="Oswald"/>
                <a:cs typeface="Oswald"/>
                <a:sym typeface="Oswald"/>
              </a:rPr>
              <a:t>Die Anwendung</a:t>
            </a:r>
            <a:endParaRPr sz="1000">
              <a:solidFill>
                <a:srgbClr val="F3F3F3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914400" lvl="1" indent="-292100" algn="l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000"/>
              <a:buFont typeface="Oswald"/>
              <a:buAutoNum type="arabicPeriod"/>
            </a:pPr>
            <a:r>
              <a:rPr lang="de" sz="1000">
                <a:solidFill>
                  <a:srgbClr val="999999"/>
                </a:solidFill>
                <a:latin typeface="Oswald"/>
                <a:ea typeface="Oswald"/>
                <a:cs typeface="Oswald"/>
                <a:sym typeface="Oswald"/>
              </a:rPr>
              <a:t>Ordnerstruktur</a:t>
            </a:r>
            <a:endParaRPr sz="1000">
              <a:solidFill>
                <a:srgbClr val="999999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914400" lvl="1" indent="-2921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swald"/>
              <a:buAutoNum type="arabicPeriod"/>
            </a:pPr>
            <a:r>
              <a:rPr lang="de"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__init__.py</a:t>
            </a: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914400" lvl="1" indent="-292100" algn="l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000"/>
              <a:buFont typeface="Oswald"/>
              <a:buAutoNum type="arabicPeriod"/>
            </a:pPr>
            <a:r>
              <a:rPr lang="de" sz="1000">
                <a:solidFill>
                  <a:srgbClr val="999999"/>
                </a:solidFill>
                <a:latin typeface="Oswald"/>
                <a:ea typeface="Oswald"/>
                <a:cs typeface="Oswald"/>
                <a:sym typeface="Oswald"/>
              </a:rPr>
              <a:t>Routing</a:t>
            </a:r>
            <a:endParaRPr sz="1000">
              <a:solidFill>
                <a:srgbClr val="999999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914400" lvl="1" indent="-292100" algn="l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000"/>
              <a:buFont typeface="Oswald"/>
              <a:buAutoNum type="arabicPeriod"/>
            </a:pPr>
            <a:r>
              <a:rPr lang="de" sz="1000">
                <a:solidFill>
                  <a:srgbClr val="999999"/>
                </a:solidFill>
                <a:latin typeface="Oswald"/>
                <a:ea typeface="Oswald"/>
                <a:cs typeface="Oswald"/>
                <a:sym typeface="Oswald"/>
              </a:rPr>
              <a:t>Homepage</a:t>
            </a:r>
            <a:endParaRPr sz="1000">
              <a:solidFill>
                <a:srgbClr val="999999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914400" lvl="1" indent="-292100" algn="l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000"/>
              <a:buFont typeface="Oswald"/>
              <a:buAutoNum type="arabicPeriod"/>
            </a:pPr>
            <a:r>
              <a:rPr lang="de" sz="1000">
                <a:solidFill>
                  <a:srgbClr val="999999"/>
                </a:solidFill>
                <a:latin typeface="Oswald"/>
                <a:ea typeface="Oswald"/>
                <a:cs typeface="Oswald"/>
                <a:sym typeface="Oswald"/>
              </a:rPr>
              <a:t>Erstellen von Events</a:t>
            </a:r>
            <a:endParaRPr sz="1000">
              <a:solidFill>
                <a:srgbClr val="999999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914400" lvl="1" indent="-292100" algn="l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000"/>
              <a:buFont typeface="Oswald"/>
              <a:buAutoNum type="arabicPeriod"/>
            </a:pPr>
            <a:r>
              <a:rPr lang="de" sz="1000">
                <a:solidFill>
                  <a:srgbClr val="999999"/>
                </a:solidFill>
                <a:latin typeface="Oswald"/>
                <a:ea typeface="Oswald"/>
                <a:cs typeface="Oswald"/>
                <a:sym typeface="Oswald"/>
              </a:rPr>
              <a:t>Erstellen von ICalendar-Dateien</a:t>
            </a:r>
            <a:endParaRPr sz="1000">
              <a:solidFill>
                <a:srgbClr val="999999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151" name="Google Shape;151;p23"/>
          <p:cNvCxnSpPr/>
          <p:nvPr/>
        </p:nvCxnSpPr>
        <p:spPr>
          <a:xfrm flipH="1">
            <a:off x="1945625" y="17700"/>
            <a:ext cx="424500" cy="51081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2" name="Google Shape;152;p23"/>
          <p:cNvSpPr txBox="1"/>
          <p:nvPr/>
        </p:nvSpPr>
        <p:spPr>
          <a:xfrm>
            <a:off x="0" y="4820400"/>
            <a:ext cx="40752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900">
                <a:solidFill>
                  <a:srgbClr val="999999"/>
                </a:solidFill>
              </a:rPr>
              <a:t>Marten Alan Aldag, 28.02.22</a:t>
            </a:r>
            <a:endParaRPr sz="900">
              <a:solidFill>
                <a:srgbClr val="999999"/>
              </a:solidFill>
            </a:endParaRPr>
          </a:p>
        </p:txBody>
      </p:sp>
      <p:sp>
        <p:nvSpPr>
          <p:cNvPr id="153" name="Google Shape;153;p23"/>
          <p:cNvSpPr txBox="1">
            <a:spLocks noGrp="1"/>
          </p:cNvSpPr>
          <p:nvPr>
            <p:ph type="title"/>
          </p:nvPr>
        </p:nvSpPr>
        <p:spPr>
          <a:xfrm>
            <a:off x="117400" y="2654613"/>
            <a:ext cx="203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>
                <a:solidFill>
                  <a:schemeClr val="lt1"/>
                </a:solidFill>
                <a:latin typeface="Oswald Medium"/>
                <a:ea typeface="Oswald Medium"/>
                <a:cs typeface="Oswald Medium"/>
                <a:sym typeface="Oswald Medium"/>
              </a:rPr>
              <a:t>__init__.py</a:t>
            </a:r>
            <a:endParaRPr sz="1800">
              <a:solidFill>
                <a:schemeClr val="lt1"/>
              </a:solidFill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sp>
        <p:nvSpPr>
          <p:cNvPr id="154" name="Google Shape;154;p23"/>
          <p:cNvSpPr txBox="1"/>
          <p:nvPr/>
        </p:nvSpPr>
        <p:spPr>
          <a:xfrm>
            <a:off x="4955175" y="318200"/>
            <a:ext cx="1054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FFFFFF"/>
                </a:solidFill>
              </a:rPr>
              <a:t>__init__.py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24"/>
          <p:cNvPicPr preferRelativeResize="0"/>
          <p:nvPr/>
        </p:nvPicPr>
        <p:blipFill rotWithShape="1">
          <a:blip r:embed="rId3">
            <a:alphaModFix/>
          </a:blip>
          <a:srcRect l="2312" r="21375"/>
          <a:stretch/>
        </p:blipFill>
        <p:spPr>
          <a:xfrm>
            <a:off x="3743325" y="726400"/>
            <a:ext cx="3409951" cy="3781849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60" name="Google Shape;160;p24"/>
          <p:cNvSpPr txBox="1"/>
          <p:nvPr/>
        </p:nvSpPr>
        <p:spPr>
          <a:xfrm>
            <a:off x="-76200" y="0"/>
            <a:ext cx="2320500" cy="25242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>
                <a:solidFill>
                  <a:srgbClr val="999999"/>
                </a:solidFill>
                <a:latin typeface="Oswald"/>
                <a:ea typeface="Oswald"/>
                <a:cs typeface="Oswald"/>
                <a:sym typeface="Oswald"/>
              </a:rPr>
              <a:t>iCalendar</a:t>
            </a:r>
            <a:endParaRPr sz="1200">
              <a:solidFill>
                <a:srgbClr val="999999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000"/>
              <a:buFont typeface="Oswald"/>
              <a:buAutoNum type="arabicPeriod"/>
            </a:pPr>
            <a:r>
              <a:rPr lang="de" sz="1000">
                <a:solidFill>
                  <a:srgbClr val="999999"/>
                </a:solidFill>
                <a:latin typeface="Oswald"/>
                <a:ea typeface="Oswald"/>
                <a:cs typeface="Oswald"/>
                <a:sym typeface="Oswald"/>
              </a:rPr>
              <a:t>Die Vorbereitung</a:t>
            </a:r>
            <a:endParaRPr sz="1000">
              <a:solidFill>
                <a:srgbClr val="999999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914400" lvl="1" indent="-292100" algn="l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000"/>
              <a:buFont typeface="Oswald"/>
              <a:buAutoNum type="arabicPeriod"/>
            </a:pPr>
            <a:r>
              <a:rPr lang="de" sz="1000">
                <a:solidFill>
                  <a:srgbClr val="999999"/>
                </a:solidFill>
                <a:latin typeface="Oswald"/>
                <a:ea typeface="Oswald"/>
                <a:cs typeface="Oswald"/>
                <a:sym typeface="Oswald"/>
              </a:rPr>
              <a:t>Aufgabenstellung</a:t>
            </a:r>
            <a:endParaRPr sz="1000">
              <a:solidFill>
                <a:srgbClr val="999999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914400" lvl="1" indent="-292100" algn="l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000"/>
              <a:buFont typeface="Oswald"/>
              <a:buAutoNum type="arabicPeriod"/>
            </a:pPr>
            <a:r>
              <a:rPr lang="de" sz="1000">
                <a:solidFill>
                  <a:srgbClr val="999999"/>
                </a:solidFill>
                <a:latin typeface="Oswald"/>
                <a:ea typeface="Oswald"/>
                <a:cs typeface="Oswald"/>
                <a:sym typeface="Oswald"/>
              </a:rPr>
              <a:t>iCalendar-Format</a:t>
            </a:r>
            <a:endParaRPr sz="1000">
              <a:solidFill>
                <a:srgbClr val="999999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914400" lvl="1" indent="-292100" algn="l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000"/>
              <a:buFont typeface="Oswald"/>
              <a:buAutoNum type="arabicPeriod"/>
            </a:pPr>
            <a:r>
              <a:rPr lang="de" sz="1000">
                <a:solidFill>
                  <a:srgbClr val="999999"/>
                </a:solidFill>
                <a:latin typeface="Oswald"/>
                <a:ea typeface="Oswald"/>
                <a:cs typeface="Oswald"/>
                <a:sym typeface="Oswald"/>
              </a:rPr>
              <a:t>Datenbankmodell</a:t>
            </a:r>
            <a:endParaRPr sz="1000">
              <a:solidFill>
                <a:srgbClr val="999999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914400" lvl="1" indent="-292100" algn="l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000"/>
              <a:buFont typeface="Oswald"/>
              <a:buAutoNum type="arabicPeriod"/>
            </a:pPr>
            <a:r>
              <a:rPr lang="de" sz="1000">
                <a:solidFill>
                  <a:srgbClr val="999999"/>
                </a:solidFill>
                <a:latin typeface="Oswald"/>
                <a:ea typeface="Oswald"/>
                <a:cs typeface="Oswald"/>
                <a:sym typeface="Oswald"/>
              </a:rPr>
              <a:t>Auswahl des GUI-Frameworks</a:t>
            </a:r>
            <a:endParaRPr sz="1000">
              <a:solidFill>
                <a:srgbClr val="999999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Font typeface="Oswald"/>
              <a:buAutoNum type="arabicPeriod"/>
            </a:pPr>
            <a:r>
              <a:rPr lang="de" sz="1000">
                <a:solidFill>
                  <a:srgbClr val="F3F3F3"/>
                </a:solidFill>
                <a:latin typeface="Oswald"/>
                <a:ea typeface="Oswald"/>
                <a:cs typeface="Oswald"/>
                <a:sym typeface="Oswald"/>
              </a:rPr>
              <a:t>Die Anwendung</a:t>
            </a:r>
            <a:endParaRPr sz="1000">
              <a:solidFill>
                <a:srgbClr val="F3F3F3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914400" lvl="1" indent="-292100" algn="l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000"/>
              <a:buFont typeface="Oswald"/>
              <a:buAutoNum type="arabicPeriod"/>
            </a:pPr>
            <a:r>
              <a:rPr lang="de" sz="1000">
                <a:solidFill>
                  <a:srgbClr val="999999"/>
                </a:solidFill>
                <a:latin typeface="Oswald"/>
                <a:ea typeface="Oswald"/>
                <a:cs typeface="Oswald"/>
                <a:sym typeface="Oswald"/>
              </a:rPr>
              <a:t>Ordnerstruktur</a:t>
            </a:r>
            <a:endParaRPr sz="1000">
              <a:solidFill>
                <a:srgbClr val="999999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914400" lvl="1" indent="-292100" algn="l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000"/>
              <a:buFont typeface="Oswald"/>
              <a:buAutoNum type="arabicPeriod"/>
            </a:pPr>
            <a:r>
              <a:rPr lang="de" sz="1000">
                <a:solidFill>
                  <a:srgbClr val="999999"/>
                </a:solidFill>
                <a:latin typeface="Oswald"/>
                <a:ea typeface="Oswald"/>
                <a:cs typeface="Oswald"/>
                <a:sym typeface="Oswald"/>
              </a:rPr>
              <a:t>__init__.py</a:t>
            </a:r>
            <a:endParaRPr sz="1000">
              <a:solidFill>
                <a:srgbClr val="999999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914400" lvl="1" indent="-2921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swald"/>
              <a:buAutoNum type="arabicPeriod"/>
            </a:pPr>
            <a:r>
              <a:rPr lang="de"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Routing</a:t>
            </a: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914400" lvl="1" indent="-292100" algn="l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000"/>
              <a:buFont typeface="Oswald"/>
              <a:buAutoNum type="arabicPeriod"/>
            </a:pPr>
            <a:r>
              <a:rPr lang="de" sz="1000">
                <a:solidFill>
                  <a:srgbClr val="999999"/>
                </a:solidFill>
                <a:latin typeface="Oswald"/>
                <a:ea typeface="Oswald"/>
                <a:cs typeface="Oswald"/>
                <a:sym typeface="Oswald"/>
              </a:rPr>
              <a:t>Homepage</a:t>
            </a:r>
            <a:endParaRPr sz="1000">
              <a:solidFill>
                <a:srgbClr val="999999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914400" lvl="1" indent="-292100" algn="l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000"/>
              <a:buFont typeface="Oswald"/>
              <a:buAutoNum type="arabicPeriod"/>
            </a:pPr>
            <a:r>
              <a:rPr lang="de" sz="1000">
                <a:solidFill>
                  <a:srgbClr val="999999"/>
                </a:solidFill>
                <a:latin typeface="Oswald"/>
                <a:ea typeface="Oswald"/>
                <a:cs typeface="Oswald"/>
                <a:sym typeface="Oswald"/>
              </a:rPr>
              <a:t>Erstellen von Events</a:t>
            </a:r>
            <a:endParaRPr sz="1000">
              <a:solidFill>
                <a:srgbClr val="999999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914400" lvl="1" indent="-292100" algn="l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000"/>
              <a:buFont typeface="Oswald"/>
              <a:buAutoNum type="arabicPeriod"/>
            </a:pPr>
            <a:r>
              <a:rPr lang="de" sz="1000">
                <a:solidFill>
                  <a:srgbClr val="999999"/>
                </a:solidFill>
                <a:latin typeface="Oswald"/>
                <a:ea typeface="Oswald"/>
                <a:cs typeface="Oswald"/>
                <a:sym typeface="Oswald"/>
              </a:rPr>
              <a:t>Erstellen von ICalendar-Dateien</a:t>
            </a:r>
            <a:endParaRPr sz="1000">
              <a:solidFill>
                <a:srgbClr val="999999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161" name="Google Shape;161;p24"/>
          <p:cNvCxnSpPr/>
          <p:nvPr/>
        </p:nvCxnSpPr>
        <p:spPr>
          <a:xfrm flipH="1">
            <a:off x="1945625" y="17700"/>
            <a:ext cx="424500" cy="51081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2" name="Google Shape;162;p24"/>
          <p:cNvSpPr txBox="1"/>
          <p:nvPr/>
        </p:nvSpPr>
        <p:spPr>
          <a:xfrm>
            <a:off x="0" y="4820400"/>
            <a:ext cx="40752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900">
                <a:solidFill>
                  <a:srgbClr val="999999"/>
                </a:solidFill>
              </a:rPr>
              <a:t>Marten Alan Aldag, 28.02.22</a:t>
            </a:r>
            <a:endParaRPr sz="900">
              <a:solidFill>
                <a:srgbClr val="999999"/>
              </a:solidFill>
            </a:endParaRPr>
          </a:p>
        </p:txBody>
      </p:sp>
      <p:sp>
        <p:nvSpPr>
          <p:cNvPr id="163" name="Google Shape;163;p24"/>
          <p:cNvSpPr txBox="1">
            <a:spLocks noGrp="1"/>
          </p:cNvSpPr>
          <p:nvPr>
            <p:ph type="title"/>
          </p:nvPr>
        </p:nvSpPr>
        <p:spPr>
          <a:xfrm>
            <a:off x="117400" y="2654625"/>
            <a:ext cx="825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>
                <a:solidFill>
                  <a:schemeClr val="lt1"/>
                </a:solidFill>
                <a:latin typeface="Oswald Medium"/>
                <a:ea typeface="Oswald Medium"/>
                <a:cs typeface="Oswald Medium"/>
                <a:sym typeface="Oswald Medium"/>
              </a:rPr>
              <a:t>Routing</a:t>
            </a:r>
            <a:endParaRPr sz="1800">
              <a:solidFill>
                <a:schemeClr val="lt1"/>
              </a:solidFill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sp>
        <p:nvSpPr>
          <p:cNvPr id="164" name="Google Shape;164;p24"/>
          <p:cNvSpPr txBox="1"/>
          <p:nvPr/>
        </p:nvSpPr>
        <p:spPr>
          <a:xfrm>
            <a:off x="4955175" y="318200"/>
            <a:ext cx="1054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FFFFFF"/>
                </a:solidFill>
              </a:rPr>
              <a:t>routes.py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65" name="Google Shape;165;p24"/>
          <p:cNvPicPr preferRelativeResize="0"/>
          <p:nvPr/>
        </p:nvPicPr>
        <p:blipFill rotWithShape="1">
          <a:blip r:embed="rId4">
            <a:alphaModFix/>
          </a:blip>
          <a:srcRect l="1215"/>
          <a:stretch/>
        </p:blipFill>
        <p:spPr>
          <a:xfrm>
            <a:off x="2777012" y="1266825"/>
            <a:ext cx="5342574" cy="260985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5"/>
          <p:cNvSpPr txBox="1"/>
          <p:nvPr/>
        </p:nvSpPr>
        <p:spPr>
          <a:xfrm>
            <a:off x="-76200" y="0"/>
            <a:ext cx="2320500" cy="25242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>
                <a:solidFill>
                  <a:srgbClr val="999999"/>
                </a:solidFill>
                <a:latin typeface="Oswald"/>
                <a:ea typeface="Oswald"/>
                <a:cs typeface="Oswald"/>
                <a:sym typeface="Oswald"/>
              </a:rPr>
              <a:t>iCalendar</a:t>
            </a:r>
            <a:endParaRPr sz="1200">
              <a:solidFill>
                <a:srgbClr val="999999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000"/>
              <a:buFont typeface="Oswald"/>
              <a:buAutoNum type="arabicPeriod"/>
            </a:pPr>
            <a:r>
              <a:rPr lang="de" sz="1000">
                <a:solidFill>
                  <a:srgbClr val="999999"/>
                </a:solidFill>
                <a:latin typeface="Oswald"/>
                <a:ea typeface="Oswald"/>
                <a:cs typeface="Oswald"/>
                <a:sym typeface="Oswald"/>
              </a:rPr>
              <a:t>Die Vorbereitung</a:t>
            </a:r>
            <a:endParaRPr sz="1000">
              <a:solidFill>
                <a:srgbClr val="999999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914400" lvl="1" indent="-292100" algn="l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000"/>
              <a:buFont typeface="Oswald"/>
              <a:buAutoNum type="arabicPeriod"/>
            </a:pPr>
            <a:r>
              <a:rPr lang="de" sz="1000">
                <a:solidFill>
                  <a:srgbClr val="999999"/>
                </a:solidFill>
                <a:latin typeface="Oswald"/>
                <a:ea typeface="Oswald"/>
                <a:cs typeface="Oswald"/>
                <a:sym typeface="Oswald"/>
              </a:rPr>
              <a:t>Aufgabenstellung</a:t>
            </a:r>
            <a:endParaRPr sz="1000">
              <a:solidFill>
                <a:srgbClr val="999999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914400" lvl="1" indent="-292100" algn="l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000"/>
              <a:buFont typeface="Oswald"/>
              <a:buAutoNum type="arabicPeriod"/>
            </a:pPr>
            <a:r>
              <a:rPr lang="de" sz="1000">
                <a:solidFill>
                  <a:srgbClr val="999999"/>
                </a:solidFill>
                <a:latin typeface="Oswald"/>
                <a:ea typeface="Oswald"/>
                <a:cs typeface="Oswald"/>
                <a:sym typeface="Oswald"/>
              </a:rPr>
              <a:t>iCalendar-Format</a:t>
            </a:r>
            <a:endParaRPr sz="1000">
              <a:solidFill>
                <a:srgbClr val="999999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914400" lvl="1" indent="-292100" algn="l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000"/>
              <a:buFont typeface="Oswald"/>
              <a:buAutoNum type="arabicPeriod"/>
            </a:pPr>
            <a:r>
              <a:rPr lang="de" sz="1000">
                <a:solidFill>
                  <a:srgbClr val="999999"/>
                </a:solidFill>
                <a:latin typeface="Oswald"/>
                <a:ea typeface="Oswald"/>
                <a:cs typeface="Oswald"/>
                <a:sym typeface="Oswald"/>
              </a:rPr>
              <a:t>Datenbankmodell</a:t>
            </a:r>
            <a:endParaRPr sz="1000">
              <a:solidFill>
                <a:srgbClr val="999999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914400" lvl="1" indent="-292100" algn="l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000"/>
              <a:buFont typeface="Oswald"/>
              <a:buAutoNum type="arabicPeriod"/>
            </a:pPr>
            <a:r>
              <a:rPr lang="de" sz="1000">
                <a:solidFill>
                  <a:srgbClr val="999999"/>
                </a:solidFill>
                <a:latin typeface="Oswald"/>
                <a:ea typeface="Oswald"/>
                <a:cs typeface="Oswald"/>
                <a:sym typeface="Oswald"/>
              </a:rPr>
              <a:t>Auswahl des GUI-Frameworks</a:t>
            </a:r>
            <a:endParaRPr sz="1000">
              <a:solidFill>
                <a:srgbClr val="999999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Font typeface="Oswald"/>
              <a:buAutoNum type="arabicPeriod"/>
            </a:pPr>
            <a:r>
              <a:rPr lang="de" sz="1000">
                <a:solidFill>
                  <a:srgbClr val="F3F3F3"/>
                </a:solidFill>
                <a:latin typeface="Oswald"/>
                <a:ea typeface="Oswald"/>
                <a:cs typeface="Oswald"/>
                <a:sym typeface="Oswald"/>
              </a:rPr>
              <a:t>Die Anwendung</a:t>
            </a:r>
            <a:endParaRPr sz="1000">
              <a:solidFill>
                <a:srgbClr val="F3F3F3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914400" lvl="1" indent="-292100" algn="l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000"/>
              <a:buFont typeface="Oswald"/>
              <a:buAutoNum type="arabicPeriod"/>
            </a:pPr>
            <a:r>
              <a:rPr lang="de" sz="1000">
                <a:solidFill>
                  <a:srgbClr val="999999"/>
                </a:solidFill>
                <a:latin typeface="Oswald"/>
                <a:ea typeface="Oswald"/>
                <a:cs typeface="Oswald"/>
                <a:sym typeface="Oswald"/>
              </a:rPr>
              <a:t>Ordnerstruktur</a:t>
            </a:r>
            <a:endParaRPr sz="1000">
              <a:solidFill>
                <a:srgbClr val="999999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914400" lvl="1" indent="-292100" algn="l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000"/>
              <a:buFont typeface="Oswald"/>
              <a:buAutoNum type="arabicPeriod"/>
            </a:pPr>
            <a:r>
              <a:rPr lang="de" sz="1000">
                <a:solidFill>
                  <a:srgbClr val="999999"/>
                </a:solidFill>
                <a:latin typeface="Oswald"/>
                <a:ea typeface="Oswald"/>
                <a:cs typeface="Oswald"/>
                <a:sym typeface="Oswald"/>
              </a:rPr>
              <a:t>__init__.py</a:t>
            </a:r>
            <a:endParaRPr sz="1000">
              <a:solidFill>
                <a:srgbClr val="999999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914400" lvl="1" indent="-292100" algn="l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000"/>
              <a:buFont typeface="Oswald"/>
              <a:buAutoNum type="arabicPeriod"/>
            </a:pPr>
            <a:r>
              <a:rPr lang="de" sz="1000">
                <a:solidFill>
                  <a:srgbClr val="999999"/>
                </a:solidFill>
                <a:latin typeface="Oswald"/>
                <a:ea typeface="Oswald"/>
                <a:cs typeface="Oswald"/>
                <a:sym typeface="Oswald"/>
              </a:rPr>
              <a:t>Routing</a:t>
            </a:r>
            <a:endParaRPr sz="1000">
              <a:solidFill>
                <a:srgbClr val="999999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914400" lvl="1" indent="-2921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swald"/>
              <a:buAutoNum type="arabicPeriod"/>
            </a:pPr>
            <a:r>
              <a:rPr lang="de"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Homepage</a:t>
            </a: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914400" lvl="1" indent="-292100" algn="l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000"/>
              <a:buFont typeface="Oswald"/>
              <a:buAutoNum type="arabicPeriod"/>
            </a:pPr>
            <a:r>
              <a:rPr lang="de" sz="1000">
                <a:solidFill>
                  <a:srgbClr val="999999"/>
                </a:solidFill>
                <a:latin typeface="Oswald"/>
                <a:ea typeface="Oswald"/>
                <a:cs typeface="Oswald"/>
                <a:sym typeface="Oswald"/>
              </a:rPr>
              <a:t>Erstellen von Events</a:t>
            </a:r>
            <a:endParaRPr sz="1000">
              <a:solidFill>
                <a:srgbClr val="999999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914400" lvl="1" indent="-292100" algn="l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000"/>
              <a:buFont typeface="Oswald"/>
              <a:buAutoNum type="arabicPeriod"/>
            </a:pPr>
            <a:r>
              <a:rPr lang="de" sz="1000">
                <a:solidFill>
                  <a:srgbClr val="999999"/>
                </a:solidFill>
                <a:latin typeface="Oswald"/>
                <a:ea typeface="Oswald"/>
                <a:cs typeface="Oswald"/>
                <a:sym typeface="Oswald"/>
              </a:rPr>
              <a:t>Erstellen von ICalendar-Dateien</a:t>
            </a:r>
            <a:endParaRPr sz="1000">
              <a:solidFill>
                <a:srgbClr val="999999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171" name="Google Shape;171;p25"/>
          <p:cNvCxnSpPr/>
          <p:nvPr/>
        </p:nvCxnSpPr>
        <p:spPr>
          <a:xfrm flipH="1">
            <a:off x="1945625" y="17700"/>
            <a:ext cx="424500" cy="51081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2" name="Google Shape;172;p25"/>
          <p:cNvSpPr txBox="1"/>
          <p:nvPr/>
        </p:nvSpPr>
        <p:spPr>
          <a:xfrm>
            <a:off x="0" y="4820400"/>
            <a:ext cx="40752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900">
                <a:solidFill>
                  <a:srgbClr val="999999"/>
                </a:solidFill>
              </a:rPr>
              <a:t>Marten Alan Aldag, 28.02.22</a:t>
            </a:r>
            <a:endParaRPr sz="900">
              <a:solidFill>
                <a:srgbClr val="999999"/>
              </a:solidFill>
            </a:endParaRPr>
          </a:p>
        </p:txBody>
      </p:sp>
      <p:sp>
        <p:nvSpPr>
          <p:cNvPr id="173" name="Google Shape;173;p25"/>
          <p:cNvSpPr txBox="1">
            <a:spLocks noGrp="1"/>
          </p:cNvSpPr>
          <p:nvPr>
            <p:ph type="title"/>
          </p:nvPr>
        </p:nvSpPr>
        <p:spPr>
          <a:xfrm>
            <a:off x="117400" y="2654625"/>
            <a:ext cx="1959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>
                <a:solidFill>
                  <a:schemeClr val="lt1"/>
                </a:solidFill>
                <a:latin typeface="Oswald Medium"/>
                <a:ea typeface="Oswald Medium"/>
                <a:cs typeface="Oswald Medium"/>
                <a:sym typeface="Oswald Medium"/>
              </a:rPr>
              <a:t>Homepage - Code</a:t>
            </a:r>
            <a:endParaRPr sz="1800">
              <a:solidFill>
                <a:schemeClr val="lt1"/>
              </a:solidFill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pic>
        <p:nvPicPr>
          <p:cNvPr id="174" name="Google Shape;17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2525" y="152400"/>
            <a:ext cx="5246340" cy="45156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75" name="Google Shape;175;p25"/>
          <p:cNvPicPr preferRelativeResize="0"/>
          <p:nvPr/>
        </p:nvPicPr>
        <p:blipFill rotWithShape="1">
          <a:blip r:embed="rId4">
            <a:alphaModFix/>
          </a:blip>
          <a:srcRect l="527"/>
          <a:stretch/>
        </p:blipFill>
        <p:spPr>
          <a:xfrm>
            <a:off x="2554075" y="1054150"/>
            <a:ext cx="5988824" cy="27121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76" name="Google Shape;176;p25"/>
          <p:cNvSpPr txBox="1"/>
          <p:nvPr/>
        </p:nvSpPr>
        <p:spPr>
          <a:xfrm>
            <a:off x="4551400" y="653950"/>
            <a:ext cx="1188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displayHome.py</a:t>
            </a:r>
            <a:endParaRPr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0900" y="605988"/>
            <a:ext cx="4242823" cy="3820975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82" name="Google Shape;18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70125" y="1162050"/>
            <a:ext cx="6665750" cy="28194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83" name="Google Shape;183;p26"/>
          <p:cNvSpPr txBox="1"/>
          <p:nvPr/>
        </p:nvSpPr>
        <p:spPr>
          <a:xfrm>
            <a:off x="-76200" y="0"/>
            <a:ext cx="2320500" cy="25242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>
                <a:solidFill>
                  <a:srgbClr val="999999"/>
                </a:solidFill>
                <a:latin typeface="Oswald"/>
                <a:ea typeface="Oswald"/>
                <a:cs typeface="Oswald"/>
                <a:sym typeface="Oswald"/>
              </a:rPr>
              <a:t>iCalendar</a:t>
            </a:r>
            <a:endParaRPr sz="1200">
              <a:solidFill>
                <a:srgbClr val="999999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000"/>
              <a:buFont typeface="Oswald"/>
              <a:buAutoNum type="arabicPeriod"/>
            </a:pPr>
            <a:r>
              <a:rPr lang="de" sz="1000">
                <a:solidFill>
                  <a:srgbClr val="999999"/>
                </a:solidFill>
                <a:latin typeface="Oswald"/>
                <a:ea typeface="Oswald"/>
                <a:cs typeface="Oswald"/>
                <a:sym typeface="Oswald"/>
              </a:rPr>
              <a:t>Die Vorbereitung</a:t>
            </a:r>
            <a:endParaRPr sz="1000">
              <a:solidFill>
                <a:srgbClr val="999999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914400" lvl="1" indent="-292100" algn="l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000"/>
              <a:buFont typeface="Oswald"/>
              <a:buAutoNum type="arabicPeriod"/>
            </a:pPr>
            <a:r>
              <a:rPr lang="de" sz="1000">
                <a:solidFill>
                  <a:srgbClr val="999999"/>
                </a:solidFill>
                <a:latin typeface="Oswald"/>
                <a:ea typeface="Oswald"/>
                <a:cs typeface="Oswald"/>
                <a:sym typeface="Oswald"/>
              </a:rPr>
              <a:t>Aufgabenstellung</a:t>
            </a:r>
            <a:endParaRPr sz="1000">
              <a:solidFill>
                <a:srgbClr val="999999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914400" lvl="1" indent="-292100" algn="l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000"/>
              <a:buFont typeface="Oswald"/>
              <a:buAutoNum type="arabicPeriod"/>
            </a:pPr>
            <a:r>
              <a:rPr lang="de" sz="1000">
                <a:solidFill>
                  <a:srgbClr val="999999"/>
                </a:solidFill>
                <a:latin typeface="Oswald"/>
                <a:ea typeface="Oswald"/>
                <a:cs typeface="Oswald"/>
                <a:sym typeface="Oswald"/>
              </a:rPr>
              <a:t>iCalendar-Format</a:t>
            </a:r>
            <a:endParaRPr sz="1000">
              <a:solidFill>
                <a:srgbClr val="999999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914400" lvl="1" indent="-292100" algn="l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000"/>
              <a:buFont typeface="Oswald"/>
              <a:buAutoNum type="arabicPeriod"/>
            </a:pPr>
            <a:r>
              <a:rPr lang="de" sz="1000">
                <a:solidFill>
                  <a:srgbClr val="999999"/>
                </a:solidFill>
                <a:latin typeface="Oswald"/>
                <a:ea typeface="Oswald"/>
                <a:cs typeface="Oswald"/>
                <a:sym typeface="Oswald"/>
              </a:rPr>
              <a:t>Datenbankmodell</a:t>
            </a:r>
            <a:endParaRPr sz="1000">
              <a:solidFill>
                <a:srgbClr val="999999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914400" lvl="1" indent="-292100" algn="l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000"/>
              <a:buFont typeface="Oswald"/>
              <a:buAutoNum type="arabicPeriod"/>
            </a:pPr>
            <a:r>
              <a:rPr lang="de" sz="1000">
                <a:solidFill>
                  <a:srgbClr val="999999"/>
                </a:solidFill>
                <a:latin typeface="Oswald"/>
                <a:ea typeface="Oswald"/>
                <a:cs typeface="Oswald"/>
                <a:sym typeface="Oswald"/>
              </a:rPr>
              <a:t>Auswahl des GUI-Frameworks</a:t>
            </a:r>
            <a:endParaRPr sz="1000">
              <a:solidFill>
                <a:srgbClr val="999999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Font typeface="Oswald"/>
              <a:buAutoNum type="arabicPeriod"/>
            </a:pPr>
            <a:r>
              <a:rPr lang="de" sz="1000">
                <a:solidFill>
                  <a:srgbClr val="F3F3F3"/>
                </a:solidFill>
                <a:latin typeface="Oswald"/>
                <a:ea typeface="Oswald"/>
                <a:cs typeface="Oswald"/>
                <a:sym typeface="Oswald"/>
              </a:rPr>
              <a:t>Die Anwendung</a:t>
            </a:r>
            <a:endParaRPr sz="1000">
              <a:solidFill>
                <a:srgbClr val="F3F3F3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914400" lvl="1" indent="-292100" algn="l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000"/>
              <a:buFont typeface="Oswald"/>
              <a:buAutoNum type="arabicPeriod"/>
            </a:pPr>
            <a:r>
              <a:rPr lang="de" sz="1000">
                <a:solidFill>
                  <a:srgbClr val="999999"/>
                </a:solidFill>
                <a:latin typeface="Oswald"/>
                <a:ea typeface="Oswald"/>
                <a:cs typeface="Oswald"/>
                <a:sym typeface="Oswald"/>
              </a:rPr>
              <a:t>Ordnerstruktur</a:t>
            </a:r>
            <a:endParaRPr sz="1000">
              <a:solidFill>
                <a:srgbClr val="999999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914400" lvl="1" indent="-292100" algn="l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000"/>
              <a:buFont typeface="Oswald"/>
              <a:buAutoNum type="arabicPeriod"/>
            </a:pPr>
            <a:r>
              <a:rPr lang="de" sz="1000">
                <a:solidFill>
                  <a:srgbClr val="999999"/>
                </a:solidFill>
                <a:latin typeface="Oswald"/>
                <a:ea typeface="Oswald"/>
                <a:cs typeface="Oswald"/>
                <a:sym typeface="Oswald"/>
              </a:rPr>
              <a:t>__init__.py</a:t>
            </a:r>
            <a:endParaRPr sz="1000">
              <a:solidFill>
                <a:srgbClr val="999999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914400" lvl="1" indent="-292100" algn="l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000"/>
              <a:buFont typeface="Oswald"/>
              <a:buAutoNum type="arabicPeriod"/>
            </a:pPr>
            <a:r>
              <a:rPr lang="de" sz="1000">
                <a:solidFill>
                  <a:srgbClr val="999999"/>
                </a:solidFill>
                <a:latin typeface="Oswald"/>
                <a:ea typeface="Oswald"/>
                <a:cs typeface="Oswald"/>
                <a:sym typeface="Oswald"/>
              </a:rPr>
              <a:t>Routing</a:t>
            </a:r>
            <a:endParaRPr sz="1000">
              <a:solidFill>
                <a:srgbClr val="999999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914400" lvl="1" indent="-2921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swald"/>
              <a:buAutoNum type="arabicPeriod"/>
            </a:pPr>
            <a:r>
              <a:rPr lang="de"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Homepage</a:t>
            </a: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914400" lvl="1" indent="-292100" algn="l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000"/>
              <a:buFont typeface="Oswald"/>
              <a:buAutoNum type="arabicPeriod"/>
            </a:pPr>
            <a:r>
              <a:rPr lang="de" sz="1000">
                <a:solidFill>
                  <a:srgbClr val="999999"/>
                </a:solidFill>
                <a:latin typeface="Oswald"/>
                <a:ea typeface="Oswald"/>
                <a:cs typeface="Oswald"/>
                <a:sym typeface="Oswald"/>
              </a:rPr>
              <a:t>Erstellen von Events</a:t>
            </a:r>
            <a:endParaRPr sz="1000">
              <a:solidFill>
                <a:srgbClr val="999999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914400" lvl="1" indent="-292100" algn="l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000"/>
              <a:buFont typeface="Oswald"/>
              <a:buAutoNum type="arabicPeriod"/>
            </a:pPr>
            <a:r>
              <a:rPr lang="de" sz="1000">
                <a:solidFill>
                  <a:srgbClr val="999999"/>
                </a:solidFill>
                <a:latin typeface="Oswald"/>
                <a:ea typeface="Oswald"/>
                <a:cs typeface="Oswald"/>
                <a:sym typeface="Oswald"/>
              </a:rPr>
              <a:t>Erstellen von ICalendar-Dateien</a:t>
            </a:r>
            <a:endParaRPr sz="1000">
              <a:solidFill>
                <a:srgbClr val="999999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184" name="Google Shape;184;p26"/>
          <p:cNvCxnSpPr/>
          <p:nvPr/>
        </p:nvCxnSpPr>
        <p:spPr>
          <a:xfrm flipH="1">
            <a:off x="1945625" y="17700"/>
            <a:ext cx="424500" cy="51081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5" name="Google Shape;185;p26"/>
          <p:cNvSpPr txBox="1"/>
          <p:nvPr/>
        </p:nvSpPr>
        <p:spPr>
          <a:xfrm>
            <a:off x="0" y="4820400"/>
            <a:ext cx="40752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900">
                <a:solidFill>
                  <a:srgbClr val="999999"/>
                </a:solidFill>
              </a:rPr>
              <a:t>Marten Alan Aldag, 28.02.22</a:t>
            </a:r>
            <a:endParaRPr sz="900">
              <a:solidFill>
                <a:srgbClr val="999999"/>
              </a:solidFill>
            </a:endParaRPr>
          </a:p>
        </p:txBody>
      </p:sp>
      <p:sp>
        <p:nvSpPr>
          <p:cNvPr id="186" name="Google Shape;186;p26"/>
          <p:cNvSpPr txBox="1">
            <a:spLocks noGrp="1"/>
          </p:cNvSpPr>
          <p:nvPr>
            <p:ph type="title"/>
          </p:nvPr>
        </p:nvSpPr>
        <p:spPr>
          <a:xfrm>
            <a:off x="117400" y="2654625"/>
            <a:ext cx="1959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>
                <a:solidFill>
                  <a:schemeClr val="lt1"/>
                </a:solidFill>
                <a:latin typeface="Oswald Medium"/>
                <a:ea typeface="Oswald Medium"/>
                <a:cs typeface="Oswald Medium"/>
                <a:sym typeface="Oswald Medium"/>
              </a:rPr>
              <a:t>Homepage -</a:t>
            </a:r>
            <a:endParaRPr sz="1800">
              <a:solidFill>
                <a:schemeClr val="lt1"/>
              </a:solidFill>
              <a:latin typeface="Oswald Medium"/>
              <a:ea typeface="Oswald Medium"/>
              <a:cs typeface="Oswald Medium"/>
              <a:sym typeface="Oswald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>
                <a:solidFill>
                  <a:schemeClr val="lt1"/>
                </a:solidFill>
                <a:latin typeface="Oswald Medium"/>
                <a:ea typeface="Oswald Medium"/>
                <a:cs typeface="Oswald Medium"/>
                <a:sym typeface="Oswald Medium"/>
              </a:rPr>
              <a:t>Jinja Template</a:t>
            </a:r>
            <a:endParaRPr sz="1800">
              <a:solidFill>
                <a:schemeClr val="lt1"/>
              </a:solidFill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sp>
        <p:nvSpPr>
          <p:cNvPr id="187" name="Google Shape;187;p26"/>
          <p:cNvSpPr txBox="1"/>
          <p:nvPr/>
        </p:nvSpPr>
        <p:spPr>
          <a:xfrm>
            <a:off x="4728963" y="205800"/>
            <a:ext cx="926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  <a:latin typeface="Oswald Medium"/>
                <a:ea typeface="Oswald Medium"/>
                <a:cs typeface="Oswald Medium"/>
                <a:sym typeface="Oswald Medium"/>
              </a:rPr>
              <a:t>home.html</a:t>
            </a:r>
            <a:endParaRPr>
              <a:solidFill>
                <a:schemeClr val="lt1"/>
              </a:solidFill>
              <a:latin typeface="Oswald Medium"/>
              <a:ea typeface="Oswald Medium"/>
              <a:cs typeface="Oswald Medium"/>
              <a:sym typeface="Oswald Medium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Google Shape;19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2475" y="830699"/>
            <a:ext cx="6490925" cy="34821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93" name="Google Shape;193;p27"/>
          <p:cNvSpPr txBox="1"/>
          <p:nvPr/>
        </p:nvSpPr>
        <p:spPr>
          <a:xfrm>
            <a:off x="-76200" y="0"/>
            <a:ext cx="2320500" cy="25242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>
                <a:solidFill>
                  <a:srgbClr val="999999"/>
                </a:solidFill>
                <a:latin typeface="Oswald"/>
                <a:ea typeface="Oswald"/>
                <a:cs typeface="Oswald"/>
                <a:sym typeface="Oswald"/>
              </a:rPr>
              <a:t>iCalendar</a:t>
            </a:r>
            <a:endParaRPr sz="1200">
              <a:solidFill>
                <a:srgbClr val="999999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000"/>
              <a:buFont typeface="Oswald"/>
              <a:buAutoNum type="arabicPeriod"/>
            </a:pPr>
            <a:r>
              <a:rPr lang="de" sz="1000">
                <a:solidFill>
                  <a:srgbClr val="999999"/>
                </a:solidFill>
                <a:latin typeface="Oswald"/>
                <a:ea typeface="Oswald"/>
                <a:cs typeface="Oswald"/>
                <a:sym typeface="Oswald"/>
              </a:rPr>
              <a:t>Die Vorbereitung</a:t>
            </a:r>
            <a:endParaRPr sz="1000">
              <a:solidFill>
                <a:srgbClr val="999999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914400" lvl="1" indent="-292100" algn="l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000"/>
              <a:buFont typeface="Oswald"/>
              <a:buAutoNum type="arabicPeriod"/>
            </a:pPr>
            <a:r>
              <a:rPr lang="de" sz="1000">
                <a:solidFill>
                  <a:srgbClr val="999999"/>
                </a:solidFill>
                <a:latin typeface="Oswald"/>
                <a:ea typeface="Oswald"/>
                <a:cs typeface="Oswald"/>
                <a:sym typeface="Oswald"/>
              </a:rPr>
              <a:t>Aufgabenstellung</a:t>
            </a:r>
            <a:endParaRPr sz="1000">
              <a:solidFill>
                <a:srgbClr val="999999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914400" lvl="1" indent="-292100" algn="l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000"/>
              <a:buFont typeface="Oswald"/>
              <a:buAutoNum type="arabicPeriod"/>
            </a:pPr>
            <a:r>
              <a:rPr lang="de" sz="1000">
                <a:solidFill>
                  <a:srgbClr val="999999"/>
                </a:solidFill>
                <a:latin typeface="Oswald"/>
                <a:ea typeface="Oswald"/>
                <a:cs typeface="Oswald"/>
                <a:sym typeface="Oswald"/>
              </a:rPr>
              <a:t>iCalendar-Format</a:t>
            </a:r>
            <a:endParaRPr sz="1000">
              <a:solidFill>
                <a:srgbClr val="999999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914400" lvl="1" indent="-292100" algn="l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000"/>
              <a:buFont typeface="Oswald"/>
              <a:buAutoNum type="arabicPeriod"/>
            </a:pPr>
            <a:r>
              <a:rPr lang="de" sz="1000">
                <a:solidFill>
                  <a:srgbClr val="999999"/>
                </a:solidFill>
                <a:latin typeface="Oswald"/>
                <a:ea typeface="Oswald"/>
                <a:cs typeface="Oswald"/>
                <a:sym typeface="Oswald"/>
              </a:rPr>
              <a:t>Datenbankmodell</a:t>
            </a:r>
            <a:endParaRPr sz="1000">
              <a:solidFill>
                <a:srgbClr val="999999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914400" lvl="1" indent="-292100" algn="l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000"/>
              <a:buFont typeface="Oswald"/>
              <a:buAutoNum type="arabicPeriod"/>
            </a:pPr>
            <a:r>
              <a:rPr lang="de" sz="1000">
                <a:solidFill>
                  <a:srgbClr val="999999"/>
                </a:solidFill>
                <a:latin typeface="Oswald"/>
                <a:ea typeface="Oswald"/>
                <a:cs typeface="Oswald"/>
                <a:sym typeface="Oswald"/>
              </a:rPr>
              <a:t>Auswahl des GUI-Frameworks</a:t>
            </a:r>
            <a:endParaRPr sz="1000">
              <a:solidFill>
                <a:srgbClr val="999999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Font typeface="Oswald"/>
              <a:buAutoNum type="arabicPeriod"/>
            </a:pPr>
            <a:r>
              <a:rPr lang="de" sz="1000">
                <a:solidFill>
                  <a:srgbClr val="F3F3F3"/>
                </a:solidFill>
                <a:latin typeface="Oswald"/>
                <a:ea typeface="Oswald"/>
                <a:cs typeface="Oswald"/>
                <a:sym typeface="Oswald"/>
              </a:rPr>
              <a:t>Die Anwendung</a:t>
            </a:r>
            <a:endParaRPr sz="1000">
              <a:solidFill>
                <a:srgbClr val="F3F3F3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914400" lvl="1" indent="-292100" algn="l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000"/>
              <a:buFont typeface="Oswald"/>
              <a:buAutoNum type="arabicPeriod"/>
            </a:pPr>
            <a:r>
              <a:rPr lang="de" sz="1000">
                <a:solidFill>
                  <a:srgbClr val="999999"/>
                </a:solidFill>
                <a:latin typeface="Oswald"/>
                <a:ea typeface="Oswald"/>
                <a:cs typeface="Oswald"/>
                <a:sym typeface="Oswald"/>
              </a:rPr>
              <a:t>Ordnerstruktur</a:t>
            </a:r>
            <a:endParaRPr sz="1000">
              <a:solidFill>
                <a:srgbClr val="999999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914400" lvl="1" indent="-292100" algn="l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000"/>
              <a:buFont typeface="Oswald"/>
              <a:buAutoNum type="arabicPeriod"/>
            </a:pPr>
            <a:r>
              <a:rPr lang="de" sz="1000">
                <a:solidFill>
                  <a:srgbClr val="999999"/>
                </a:solidFill>
                <a:latin typeface="Oswald"/>
                <a:ea typeface="Oswald"/>
                <a:cs typeface="Oswald"/>
                <a:sym typeface="Oswald"/>
              </a:rPr>
              <a:t>__init__.py</a:t>
            </a:r>
            <a:endParaRPr sz="1000">
              <a:solidFill>
                <a:srgbClr val="999999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914400" lvl="1" indent="-292100" algn="l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000"/>
              <a:buFont typeface="Oswald"/>
              <a:buAutoNum type="arabicPeriod"/>
            </a:pPr>
            <a:r>
              <a:rPr lang="de" sz="1000">
                <a:solidFill>
                  <a:srgbClr val="999999"/>
                </a:solidFill>
                <a:latin typeface="Oswald"/>
                <a:ea typeface="Oswald"/>
                <a:cs typeface="Oswald"/>
                <a:sym typeface="Oswald"/>
              </a:rPr>
              <a:t>Routing</a:t>
            </a:r>
            <a:endParaRPr sz="1000">
              <a:solidFill>
                <a:srgbClr val="999999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914400" lvl="1" indent="-2921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swald"/>
              <a:buAutoNum type="arabicPeriod"/>
            </a:pPr>
            <a:r>
              <a:rPr lang="de"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Homepage</a:t>
            </a: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914400" lvl="1" indent="-292100" algn="l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000"/>
              <a:buFont typeface="Oswald"/>
              <a:buAutoNum type="arabicPeriod"/>
            </a:pPr>
            <a:r>
              <a:rPr lang="de" sz="1000">
                <a:solidFill>
                  <a:srgbClr val="999999"/>
                </a:solidFill>
                <a:latin typeface="Oswald"/>
                <a:ea typeface="Oswald"/>
                <a:cs typeface="Oswald"/>
                <a:sym typeface="Oswald"/>
              </a:rPr>
              <a:t>Erstellen von Events</a:t>
            </a:r>
            <a:endParaRPr sz="1000">
              <a:solidFill>
                <a:srgbClr val="999999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914400" lvl="1" indent="-292100" algn="l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000"/>
              <a:buFont typeface="Oswald"/>
              <a:buAutoNum type="arabicPeriod"/>
            </a:pPr>
            <a:r>
              <a:rPr lang="de" sz="1000">
                <a:solidFill>
                  <a:srgbClr val="999999"/>
                </a:solidFill>
                <a:latin typeface="Oswald"/>
                <a:ea typeface="Oswald"/>
                <a:cs typeface="Oswald"/>
                <a:sym typeface="Oswald"/>
              </a:rPr>
              <a:t>Erstellen von ICalendar-Dateien</a:t>
            </a:r>
            <a:endParaRPr sz="1000">
              <a:solidFill>
                <a:srgbClr val="999999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194" name="Google Shape;194;p27"/>
          <p:cNvCxnSpPr/>
          <p:nvPr/>
        </p:nvCxnSpPr>
        <p:spPr>
          <a:xfrm flipH="1">
            <a:off x="1945625" y="17700"/>
            <a:ext cx="424500" cy="51081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5" name="Google Shape;195;p27"/>
          <p:cNvSpPr txBox="1"/>
          <p:nvPr/>
        </p:nvSpPr>
        <p:spPr>
          <a:xfrm>
            <a:off x="0" y="4820400"/>
            <a:ext cx="40752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900">
                <a:solidFill>
                  <a:srgbClr val="999999"/>
                </a:solidFill>
              </a:rPr>
              <a:t>Marten Alan Aldag, 28.02.22</a:t>
            </a:r>
            <a:endParaRPr sz="900">
              <a:solidFill>
                <a:srgbClr val="999999"/>
              </a:solidFill>
            </a:endParaRPr>
          </a:p>
        </p:txBody>
      </p:sp>
      <p:sp>
        <p:nvSpPr>
          <p:cNvPr id="196" name="Google Shape;196;p27"/>
          <p:cNvSpPr txBox="1">
            <a:spLocks noGrp="1"/>
          </p:cNvSpPr>
          <p:nvPr>
            <p:ph type="title"/>
          </p:nvPr>
        </p:nvSpPr>
        <p:spPr>
          <a:xfrm>
            <a:off x="117400" y="2654625"/>
            <a:ext cx="1959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>
                <a:solidFill>
                  <a:schemeClr val="lt1"/>
                </a:solidFill>
                <a:latin typeface="Oswald Medium"/>
                <a:ea typeface="Oswald Medium"/>
                <a:cs typeface="Oswald Medium"/>
                <a:sym typeface="Oswald Medium"/>
              </a:rPr>
              <a:t>Homepage -</a:t>
            </a:r>
            <a:endParaRPr sz="1800">
              <a:solidFill>
                <a:schemeClr val="lt1"/>
              </a:solidFill>
              <a:latin typeface="Oswald Medium"/>
              <a:ea typeface="Oswald Medium"/>
              <a:cs typeface="Oswald Medium"/>
              <a:sym typeface="Oswald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>
                <a:solidFill>
                  <a:schemeClr val="lt1"/>
                </a:solidFill>
                <a:latin typeface="Oswald Medium"/>
                <a:ea typeface="Oswald Medium"/>
                <a:cs typeface="Oswald Medium"/>
                <a:sym typeface="Oswald Medium"/>
              </a:rPr>
              <a:t>User Interface</a:t>
            </a:r>
            <a:endParaRPr sz="1800">
              <a:solidFill>
                <a:schemeClr val="lt1"/>
              </a:solidFill>
              <a:latin typeface="Oswald Medium"/>
              <a:ea typeface="Oswald Medium"/>
              <a:cs typeface="Oswald Medium"/>
              <a:sym typeface="Oswald Medium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20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2050" y="889850"/>
            <a:ext cx="6210048" cy="3363776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02" name="Google Shape;202;p28"/>
          <p:cNvSpPr txBox="1"/>
          <p:nvPr/>
        </p:nvSpPr>
        <p:spPr>
          <a:xfrm>
            <a:off x="-76200" y="0"/>
            <a:ext cx="2320500" cy="25242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>
                <a:solidFill>
                  <a:srgbClr val="999999"/>
                </a:solidFill>
                <a:latin typeface="Oswald"/>
                <a:ea typeface="Oswald"/>
                <a:cs typeface="Oswald"/>
                <a:sym typeface="Oswald"/>
              </a:rPr>
              <a:t>iCalendar</a:t>
            </a:r>
            <a:endParaRPr sz="1200">
              <a:solidFill>
                <a:srgbClr val="999999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000"/>
              <a:buFont typeface="Oswald"/>
              <a:buAutoNum type="arabicPeriod"/>
            </a:pPr>
            <a:r>
              <a:rPr lang="de" sz="1000">
                <a:solidFill>
                  <a:srgbClr val="999999"/>
                </a:solidFill>
                <a:latin typeface="Oswald"/>
                <a:ea typeface="Oswald"/>
                <a:cs typeface="Oswald"/>
                <a:sym typeface="Oswald"/>
              </a:rPr>
              <a:t>Die Vorbereitung</a:t>
            </a:r>
            <a:endParaRPr sz="1000">
              <a:solidFill>
                <a:srgbClr val="999999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914400" lvl="1" indent="-292100" algn="l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000"/>
              <a:buFont typeface="Oswald"/>
              <a:buAutoNum type="arabicPeriod"/>
            </a:pPr>
            <a:r>
              <a:rPr lang="de" sz="1000">
                <a:solidFill>
                  <a:srgbClr val="999999"/>
                </a:solidFill>
                <a:latin typeface="Oswald"/>
                <a:ea typeface="Oswald"/>
                <a:cs typeface="Oswald"/>
                <a:sym typeface="Oswald"/>
              </a:rPr>
              <a:t>Aufgabenstellung</a:t>
            </a:r>
            <a:endParaRPr sz="1000">
              <a:solidFill>
                <a:srgbClr val="999999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914400" lvl="1" indent="-292100" algn="l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000"/>
              <a:buFont typeface="Oswald"/>
              <a:buAutoNum type="arabicPeriod"/>
            </a:pPr>
            <a:r>
              <a:rPr lang="de" sz="1000">
                <a:solidFill>
                  <a:srgbClr val="999999"/>
                </a:solidFill>
                <a:latin typeface="Oswald"/>
                <a:ea typeface="Oswald"/>
                <a:cs typeface="Oswald"/>
                <a:sym typeface="Oswald"/>
              </a:rPr>
              <a:t>iCalendar-Format</a:t>
            </a:r>
            <a:endParaRPr sz="1000">
              <a:solidFill>
                <a:srgbClr val="999999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914400" lvl="1" indent="-292100" algn="l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000"/>
              <a:buFont typeface="Oswald"/>
              <a:buAutoNum type="arabicPeriod"/>
            </a:pPr>
            <a:r>
              <a:rPr lang="de" sz="1000">
                <a:solidFill>
                  <a:srgbClr val="999999"/>
                </a:solidFill>
                <a:latin typeface="Oswald"/>
                <a:ea typeface="Oswald"/>
                <a:cs typeface="Oswald"/>
                <a:sym typeface="Oswald"/>
              </a:rPr>
              <a:t>Datenbankmodell</a:t>
            </a:r>
            <a:endParaRPr sz="1000">
              <a:solidFill>
                <a:srgbClr val="999999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914400" lvl="1" indent="-292100" algn="l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000"/>
              <a:buFont typeface="Oswald"/>
              <a:buAutoNum type="arabicPeriod"/>
            </a:pPr>
            <a:r>
              <a:rPr lang="de" sz="1000">
                <a:solidFill>
                  <a:srgbClr val="999999"/>
                </a:solidFill>
                <a:latin typeface="Oswald"/>
                <a:ea typeface="Oswald"/>
                <a:cs typeface="Oswald"/>
                <a:sym typeface="Oswald"/>
              </a:rPr>
              <a:t>Auswahl des GUI-Frameworks</a:t>
            </a:r>
            <a:endParaRPr sz="1000">
              <a:solidFill>
                <a:srgbClr val="999999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Font typeface="Oswald"/>
              <a:buAutoNum type="arabicPeriod"/>
            </a:pPr>
            <a:r>
              <a:rPr lang="de" sz="1000">
                <a:solidFill>
                  <a:srgbClr val="F3F3F3"/>
                </a:solidFill>
                <a:latin typeface="Oswald"/>
                <a:ea typeface="Oswald"/>
                <a:cs typeface="Oswald"/>
                <a:sym typeface="Oswald"/>
              </a:rPr>
              <a:t>Die Anwendung</a:t>
            </a:r>
            <a:endParaRPr sz="1000">
              <a:solidFill>
                <a:srgbClr val="F3F3F3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914400" lvl="1" indent="-292100" algn="l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000"/>
              <a:buFont typeface="Oswald"/>
              <a:buAutoNum type="arabicPeriod"/>
            </a:pPr>
            <a:r>
              <a:rPr lang="de" sz="1000">
                <a:solidFill>
                  <a:srgbClr val="999999"/>
                </a:solidFill>
                <a:latin typeface="Oswald"/>
                <a:ea typeface="Oswald"/>
                <a:cs typeface="Oswald"/>
                <a:sym typeface="Oswald"/>
              </a:rPr>
              <a:t>Ordnerstruktur</a:t>
            </a:r>
            <a:endParaRPr sz="1000">
              <a:solidFill>
                <a:srgbClr val="999999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914400" lvl="1" indent="-292100" algn="l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000"/>
              <a:buFont typeface="Oswald"/>
              <a:buAutoNum type="arabicPeriod"/>
            </a:pPr>
            <a:r>
              <a:rPr lang="de" sz="1000">
                <a:solidFill>
                  <a:srgbClr val="999999"/>
                </a:solidFill>
                <a:latin typeface="Oswald"/>
                <a:ea typeface="Oswald"/>
                <a:cs typeface="Oswald"/>
                <a:sym typeface="Oswald"/>
              </a:rPr>
              <a:t>__init__.py</a:t>
            </a:r>
            <a:endParaRPr sz="1000">
              <a:solidFill>
                <a:srgbClr val="999999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914400" lvl="1" indent="-292100" algn="l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000"/>
              <a:buFont typeface="Oswald"/>
              <a:buAutoNum type="arabicPeriod"/>
            </a:pPr>
            <a:r>
              <a:rPr lang="de" sz="1000">
                <a:solidFill>
                  <a:srgbClr val="999999"/>
                </a:solidFill>
                <a:latin typeface="Oswald"/>
                <a:ea typeface="Oswald"/>
                <a:cs typeface="Oswald"/>
                <a:sym typeface="Oswald"/>
              </a:rPr>
              <a:t>Routing</a:t>
            </a:r>
            <a:endParaRPr sz="1000">
              <a:solidFill>
                <a:srgbClr val="999999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914400" lvl="1" indent="-292100" algn="l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000"/>
              <a:buFont typeface="Oswald"/>
              <a:buAutoNum type="arabicPeriod"/>
            </a:pPr>
            <a:r>
              <a:rPr lang="de" sz="1000">
                <a:solidFill>
                  <a:srgbClr val="999999"/>
                </a:solidFill>
                <a:latin typeface="Oswald"/>
                <a:ea typeface="Oswald"/>
                <a:cs typeface="Oswald"/>
                <a:sym typeface="Oswald"/>
              </a:rPr>
              <a:t>Homepage</a:t>
            </a:r>
            <a:endParaRPr sz="1000">
              <a:solidFill>
                <a:srgbClr val="999999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914400" lvl="1" indent="-2921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swald"/>
              <a:buAutoNum type="arabicPeriod"/>
            </a:pPr>
            <a:r>
              <a:rPr lang="de"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Erstellen von Events</a:t>
            </a: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914400" lvl="1" indent="-292100" algn="l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000"/>
              <a:buFont typeface="Oswald"/>
              <a:buAutoNum type="arabicPeriod"/>
            </a:pPr>
            <a:r>
              <a:rPr lang="de" sz="1000">
                <a:solidFill>
                  <a:srgbClr val="999999"/>
                </a:solidFill>
                <a:latin typeface="Oswald"/>
                <a:ea typeface="Oswald"/>
                <a:cs typeface="Oswald"/>
                <a:sym typeface="Oswald"/>
              </a:rPr>
              <a:t>Erstellen von ICalendar-Dateien</a:t>
            </a:r>
            <a:endParaRPr sz="1000">
              <a:solidFill>
                <a:srgbClr val="999999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203" name="Google Shape;203;p28"/>
          <p:cNvCxnSpPr/>
          <p:nvPr/>
        </p:nvCxnSpPr>
        <p:spPr>
          <a:xfrm flipH="1">
            <a:off x="1945625" y="17700"/>
            <a:ext cx="424500" cy="51081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4" name="Google Shape;204;p28"/>
          <p:cNvSpPr txBox="1"/>
          <p:nvPr/>
        </p:nvSpPr>
        <p:spPr>
          <a:xfrm>
            <a:off x="0" y="4820400"/>
            <a:ext cx="40752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900">
                <a:solidFill>
                  <a:srgbClr val="999999"/>
                </a:solidFill>
              </a:rPr>
              <a:t>Marten Alan Aldag, 28.02.22</a:t>
            </a:r>
            <a:endParaRPr sz="900">
              <a:solidFill>
                <a:srgbClr val="999999"/>
              </a:solidFill>
            </a:endParaRPr>
          </a:p>
        </p:txBody>
      </p:sp>
      <p:sp>
        <p:nvSpPr>
          <p:cNvPr id="205" name="Google Shape;205;p28"/>
          <p:cNvSpPr txBox="1">
            <a:spLocks noGrp="1"/>
          </p:cNvSpPr>
          <p:nvPr>
            <p:ph type="title"/>
          </p:nvPr>
        </p:nvSpPr>
        <p:spPr>
          <a:xfrm>
            <a:off x="117400" y="2654625"/>
            <a:ext cx="1959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>
                <a:solidFill>
                  <a:schemeClr val="lt1"/>
                </a:solidFill>
                <a:latin typeface="Oswald Medium"/>
                <a:ea typeface="Oswald Medium"/>
                <a:cs typeface="Oswald Medium"/>
                <a:sym typeface="Oswald Medium"/>
              </a:rPr>
              <a:t>Erstellen von Events -</a:t>
            </a:r>
            <a:endParaRPr sz="1800">
              <a:solidFill>
                <a:schemeClr val="lt1"/>
              </a:solidFill>
              <a:latin typeface="Oswald Medium"/>
              <a:ea typeface="Oswald Medium"/>
              <a:cs typeface="Oswald Medium"/>
              <a:sym typeface="Oswald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>
                <a:solidFill>
                  <a:schemeClr val="lt1"/>
                </a:solidFill>
                <a:latin typeface="Oswald Medium"/>
                <a:ea typeface="Oswald Medium"/>
                <a:cs typeface="Oswald Medium"/>
                <a:sym typeface="Oswald Medium"/>
              </a:rPr>
              <a:t>User Interface</a:t>
            </a:r>
            <a:endParaRPr sz="1800">
              <a:solidFill>
                <a:schemeClr val="lt1"/>
              </a:solidFill>
              <a:latin typeface="Oswald Medium"/>
              <a:ea typeface="Oswald Medium"/>
              <a:cs typeface="Oswald Medium"/>
              <a:sym typeface="Oswald Medium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Google Shape;21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2050" y="661263"/>
            <a:ext cx="5643720" cy="3820974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11" name="Google Shape;211;p29"/>
          <p:cNvSpPr txBox="1"/>
          <p:nvPr/>
        </p:nvSpPr>
        <p:spPr>
          <a:xfrm>
            <a:off x="-76200" y="0"/>
            <a:ext cx="2320500" cy="25242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>
                <a:solidFill>
                  <a:srgbClr val="999999"/>
                </a:solidFill>
                <a:latin typeface="Oswald"/>
                <a:ea typeface="Oswald"/>
                <a:cs typeface="Oswald"/>
                <a:sym typeface="Oswald"/>
              </a:rPr>
              <a:t>iCalendar</a:t>
            </a:r>
            <a:endParaRPr sz="1200">
              <a:solidFill>
                <a:srgbClr val="999999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000"/>
              <a:buFont typeface="Oswald"/>
              <a:buAutoNum type="arabicPeriod"/>
            </a:pPr>
            <a:r>
              <a:rPr lang="de" sz="1000">
                <a:solidFill>
                  <a:srgbClr val="999999"/>
                </a:solidFill>
                <a:latin typeface="Oswald"/>
                <a:ea typeface="Oswald"/>
                <a:cs typeface="Oswald"/>
                <a:sym typeface="Oswald"/>
              </a:rPr>
              <a:t>Die Vorbereitung</a:t>
            </a:r>
            <a:endParaRPr sz="1000">
              <a:solidFill>
                <a:srgbClr val="999999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914400" lvl="1" indent="-292100" algn="l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000"/>
              <a:buFont typeface="Oswald"/>
              <a:buAutoNum type="arabicPeriod"/>
            </a:pPr>
            <a:r>
              <a:rPr lang="de" sz="1000">
                <a:solidFill>
                  <a:srgbClr val="999999"/>
                </a:solidFill>
                <a:latin typeface="Oswald"/>
                <a:ea typeface="Oswald"/>
                <a:cs typeface="Oswald"/>
                <a:sym typeface="Oswald"/>
              </a:rPr>
              <a:t>Aufgabenstellung</a:t>
            </a:r>
            <a:endParaRPr sz="1000">
              <a:solidFill>
                <a:srgbClr val="999999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914400" lvl="1" indent="-292100" algn="l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000"/>
              <a:buFont typeface="Oswald"/>
              <a:buAutoNum type="arabicPeriod"/>
            </a:pPr>
            <a:r>
              <a:rPr lang="de" sz="1000">
                <a:solidFill>
                  <a:srgbClr val="999999"/>
                </a:solidFill>
                <a:latin typeface="Oswald"/>
                <a:ea typeface="Oswald"/>
                <a:cs typeface="Oswald"/>
                <a:sym typeface="Oswald"/>
              </a:rPr>
              <a:t>iCalendar-Format</a:t>
            </a:r>
            <a:endParaRPr sz="1000">
              <a:solidFill>
                <a:srgbClr val="999999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914400" lvl="1" indent="-292100" algn="l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000"/>
              <a:buFont typeface="Oswald"/>
              <a:buAutoNum type="arabicPeriod"/>
            </a:pPr>
            <a:r>
              <a:rPr lang="de" sz="1000">
                <a:solidFill>
                  <a:srgbClr val="999999"/>
                </a:solidFill>
                <a:latin typeface="Oswald"/>
                <a:ea typeface="Oswald"/>
                <a:cs typeface="Oswald"/>
                <a:sym typeface="Oswald"/>
              </a:rPr>
              <a:t>Datenbankmodell</a:t>
            </a:r>
            <a:endParaRPr sz="1000">
              <a:solidFill>
                <a:srgbClr val="999999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914400" lvl="1" indent="-292100" algn="l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000"/>
              <a:buFont typeface="Oswald"/>
              <a:buAutoNum type="arabicPeriod"/>
            </a:pPr>
            <a:r>
              <a:rPr lang="de" sz="1000">
                <a:solidFill>
                  <a:srgbClr val="999999"/>
                </a:solidFill>
                <a:latin typeface="Oswald"/>
                <a:ea typeface="Oswald"/>
                <a:cs typeface="Oswald"/>
                <a:sym typeface="Oswald"/>
              </a:rPr>
              <a:t>Auswahl des GUI-Frameworks</a:t>
            </a:r>
            <a:endParaRPr sz="1000">
              <a:solidFill>
                <a:srgbClr val="999999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Font typeface="Oswald"/>
              <a:buAutoNum type="arabicPeriod"/>
            </a:pPr>
            <a:r>
              <a:rPr lang="de" sz="1000">
                <a:solidFill>
                  <a:srgbClr val="F3F3F3"/>
                </a:solidFill>
                <a:latin typeface="Oswald"/>
                <a:ea typeface="Oswald"/>
                <a:cs typeface="Oswald"/>
                <a:sym typeface="Oswald"/>
              </a:rPr>
              <a:t>Die Anwendung</a:t>
            </a:r>
            <a:endParaRPr sz="1000">
              <a:solidFill>
                <a:srgbClr val="F3F3F3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914400" lvl="1" indent="-292100" algn="l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000"/>
              <a:buFont typeface="Oswald"/>
              <a:buAutoNum type="arabicPeriod"/>
            </a:pPr>
            <a:r>
              <a:rPr lang="de" sz="1000">
                <a:solidFill>
                  <a:srgbClr val="999999"/>
                </a:solidFill>
                <a:latin typeface="Oswald"/>
                <a:ea typeface="Oswald"/>
                <a:cs typeface="Oswald"/>
                <a:sym typeface="Oswald"/>
              </a:rPr>
              <a:t>Ordnerstruktur</a:t>
            </a:r>
            <a:endParaRPr sz="1000">
              <a:solidFill>
                <a:srgbClr val="999999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914400" lvl="1" indent="-292100" algn="l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000"/>
              <a:buFont typeface="Oswald"/>
              <a:buAutoNum type="arabicPeriod"/>
            </a:pPr>
            <a:r>
              <a:rPr lang="de" sz="1000">
                <a:solidFill>
                  <a:srgbClr val="999999"/>
                </a:solidFill>
                <a:latin typeface="Oswald"/>
                <a:ea typeface="Oswald"/>
                <a:cs typeface="Oswald"/>
                <a:sym typeface="Oswald"/>
              </a:rPr>
              <a:t>__init__.py</a:t>
            </a:r>
            <a:endParaRPr sz="1000">
              <a:solidFill>
                <a:srgbClr val="999999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914400" lvl="1" indent="-292100" algn="l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000"/>
              <a:buFont typeface="Oswald"/>
              <a:buAutoNum type="arabicPeriod"/>
            </a:pPr>
            <a:r>
              <a:rPr lang="de" sz="1000">
                <a:solidFill>
                  <a:srgbClr val="999999"/>
                </a:solidFill>
                <a:latin typeface="Oswald"/>
                <a:ea typeface="Oswald"/>
                <a:cs typeface="Oswald"/>
                <a:sym typeface="Oswald"/>
              </a:rPr>
              <a:t>Routing</a:t>
            </a:r>
            <a:endParaRPr sz="1000">
              <a:solidFill>
                <a:srgbClr val="999999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914400" lvl="1" indent="-292100" algn="l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000"/>
              <a:buFont typeface="Oswald"/>
              <a:buAutoNum type="arabicPeriod"/>
            </a:pPr>
            <a:r>
              <a:rPr lang="de" sz="1000">
                <a:solidFill>
                  <a:srgbClr val="999999"/>
                </a:solidFill>
                <a:latin typeface="Oswald"/>
                <a:ea typeface="Oswald"/>
                <a:cs typeface="Oswald"/>
                <a:sym typeface="Oswald"/>
              </a:rPr>
              <a:t>Homepage</a:t>
            </a:r>
            <a:endParaRPr sz="1000">
              <a:solidFill>
                <a:srgbClr val="999999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914400" lvl="1" indent="-2921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swald"/>
              <a:buAutoNum type="arabicPeriod"/>
            </a:pPr>
            <a:r>
              <a:rPr lang="de"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Erstellen von Events</a:t>
            </a: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914400" lvl="1" indent="-292100" algn="l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000"/>
              <a:buFont typeface="Oswald"/>
              <a:buAutoNum type="arabicPeriod"/>
            </a:pPr>
            <a:r>
              <a:rPr lang="de" sz="1000">
                <a:solidFill>
                  <a:srgbClr val="999999"/>
                </a:solidFill>
                <a:latin typeface="Oswald"/>
                <a:ea typeface="Oswald"/>
                <a:cs typeface="Oswald"/>
                <a:sym typeface="Oswald"/>
              </a:rPr>
              <a:t>Erstellen von ICalendar-Dateien</a:t>
            </a:r>
            <a:endParaRPr sz="1000">
              <a:solidFill>
                <a:srgbClr val="999999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212" name="Google Shape;212;p29"/>
          <p:cNvCxnSpPr/>
          <p:nvPr/>
        </p:nvCxnSpPr>
        <p:spPr>
          <a:xfrm flipH="1">
            <a:off x="1945625" y="17700"/>
            <a:ext cx="424500" cy="51081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3" name="Google Shape;213;p29"/>
          <p:cNvSpPr txBox="1"/>
          <p:nvPr/>
        </p:nvSpPr>
        <p:spPr>
          <a:xfrm>
            <a:off x="0" y="4820400"/>
            <a:ext cx="40752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900">
                <a:solidFill>
                  <a:srgbClr val="999999"/>
                </a:solidFill>
              </a:rPr>
              <a:t>Marten Alan Aldag, 28.02.22</a:t>
            </a:r>
            <a:endParaRPr sz="900">
              <a:solidFill>
                <a:srgbClr val="999999"/>
              </a:solidFill>
            </a:endParaRPr>
          </a:p>
        </p:txBody>
      </p:sp>
      <p:sp>
        <p:nvSpPr>
          <p:cNvPr id="214" name="Google Shape;214;p29"/>
          <p:cNvSpPr txBox="1">
            <a:spLocks noGrp="1"/>
          </p:cNvSpPr>
          <p:nvPr>
            <p:ph type="title"/>
          </p:nvPr>
        </p:nvSpPr>
        <p:spPr>
          <a:xfrm>
            <a:off x="117400" y="2654625"/>
            <a:ext cx="1959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>
                <a:solidFill>
                  <a:schemeClr val="lt1"/>
                </a:solidFill>
                <a:latin typeface="Oswald Medium"/>
                <a:ea typeface="Oswald Medium"/>
                <a:cs typeface="Oswald Medium"/>
                <a:sym typeface="Oswald Medium"/>
              </a:rPr>
              <a:t>Erstellen von Events -</a:t>
            </a:r>
            <a:endParaRPr sz="1800">
              <a:solidFill>
                <a:schemeClr val="lt1"/>
              </a:solidFill>
              <a:latin typeface="Oswald Medium"/>
              <a:ea typeface="Oswald Medium"/>
              <a:cs typeface="Oswald Medium"/>
              <a:sym typeface="Oswald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>
                <a:solidFill>
                  <a:schemeClr val="lt1"/>
                </a:solidFill>
                <a:latin typeface="Oswald Medium"/>
                <a:ea typeface="Oswald Medium"/>
                <a:cs typeface="Oswald Medium"/>
                <a:sym typeface="Oswald Medium"/>
              </a:rPr>
              <a:t>Code</a:t>
            </a:r>
            <a:endParaRPr sz="1800">
              <a:solidFill>
                <a:schemeClr val="lt1"/>
              </a:solidFill>
              <a:latin typeface="Oswald Medium"/>
              <a:ea typeface="Oswald Medium"/>
              <a:cs typeface="Oswald Medium"/>
              <a:sym typeface="Oswald Medium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Google Shape;21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83975" y="581252"/>
            <a:ext cx="5614925" cy="2884664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20" name="Google Shape;220;p30"/>
          <p:cNvPicPr preferRelativeResize="0"/>
          <p:nvPr/>
        </p:nvPicPr>
        <p:blipFill rotWithShape="1">
          <a:blip r:embed="rId4">
            <a:alphaModFix/>
          </a:blip>
          <a:srcRect l="4394" r="692"/>
          <a:stretch/>
        </p:blipFill>
        <p:spPr>
          <a:xfrm>
            <a:off x="2783975" y="581250"/>
            <a:ext cx="5614924" cy="19135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21" name="Google Shape;221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83970" y="581245"/>
            <a:ext cx="5311276" cy="1361725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22" name="Google Shape;222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09400" y="141425"/>
            <a:ext cx="2860400" cy="19655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23" name="Google Shape;223;p30"/>
          <p:cNvSpPr txBox="1"/>
          <p:nvPr/>
        </p:nvSpPr>
        <p:spPr>
          <a:xfrm>
            <a:off x="-76200" y="0"/>
            <a:ext cx="2320500" cy="25242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>
                <a:solidFill>
                  <a:srgbClr val="999999"/>
                </a:solidFill>
                <a:latin typeface="Oswald"/>
                <a:ea typeface="Oswald"/>
                <a:cs typeface="Oswald"/>
                <a:sym typeface="Oswald"/>
              </a:rPr>
              <a:t>iCalendar</a:t>
            </a:r>
            <a:endParaRPr sz="1200">
              <a:solidFill>
                <a:srgbClr val="999999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000"/>
              <a:buFont typeface="Oswald"/>
              <a:buAutoNum type="arabicPeriod"/>
            </a:pPr>
            <a:r>
              <a:rPr lang="de" sz="1000">
                <a:solidFill>
                  <a:srgbClr val="999999"/>
                </a:solidFill>
                <a:latin typeface="Oswald"/>
                <a:ea typeface="Oswald"/>
                <a:cs typeface="Oswald"/>
                <a:sym typeface="Oswald"/>
              </a:rPr>
              <a:t>Die Vorbereitung</a:t>
            </a:r>
            <a:endParaRPr sz="1000">
              <a:solidFill>
                <a:srgbClr val="999999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914400" lvl="1" indent="-292100" algn="l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000"/>
              <a:buFont typeface="Oswald"/>
              <a:buAutoNum type="arabicPeriod"/>
            </a:pPr>
            <a:r>
              <a:rPr lang="de" sz="1000">
                <a:solidFill>
                  <a:srgbClr val="999999"/>
                </a:solidFill>
                <a:latin typeface="Oswald"/>
                <a:ea typeface="Oswald"/>
                <a:cs typeface="Oswald"/>
                <a:sym typeface="Oswald"/>
              </a:rPr>
              <a:t>Aufgabenstellung</a:t>
            </a:r>
            <a:endParaRPr sz="1000">
              <a:solidFill>
                <a:srgbClr val="999999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914400" lvl="1" indent="-292100" algn="l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000"/>
              <a:buFont typeface="Oswald"/>
              <a:buAutoNum type="arabicPeriod"/>
            </a:pPr>
            <a:r>
              <a:rPr lang="de" sz="1000">
                <a:solidFill>
                  <a:srgbClr val="999999"/>
                </a:solidFill>
                <a:latin typeface="Oswald"/>
                <a:ea typeface="Oswald"/>
                <a:cs typeface="Oswald"/>
                <a:sym typeface="Oswald"/>
              </a:rPr>
              <a:t>iCalendar-Format</a:t>
            </a:r>
            <a:endParaRPr sz="1000">
              <a:solidFill>
                <a:srgbClr val="999999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914400" lvl="1" indent="-292100" algn="l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000"/>
              <a:buFont typeface="Oswald"/>
              <a:buAutoNum type="arabicPeriod"/>
            </a:pPr>
            <a:r>
              <a:rPr lang="de" sz="1000">
                <a:solidFill>
                  <a:srgbClr val="999999"/>
                </a:solidFill>
                <a:latin typeface="Oswald"/>
                <a:ea typeface="Oswald"/>
                <a:cs typeface="Oswald"/>
                <a:sym typeface="Oswald"/>
              </a:rPr>
              <a:t>Datenbankmodell</a:t>
            </a:r>
            <a:endParaRPr sz="1000">
              <a:solidFill>
                <a:srgbClr val="999999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914400" lvl="1" indent="-292100" algn="l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000"/>
              <a:buFont typeface="Oswald"/>
              <a:buAutoNum type="arabicPeriod"/>
            </a:pPr>
            <a:r>
              <a:rPr lang="de" sz="1000">
                <a:solidFill>
                  <a:srgbClr val="999999"/>
                </a:solidFill>
                <a:latin typeface="Oswald"/>
                <a:ea typeface="Oswald"/>
                <a:cs typeface="Oswald"/>
                <a:sym typeface="Oswald"/>
              </a:rPr>
              <a:t>Auswahl des GUI-Frameworks</a:t>
            </a:r>
            <a:endParaRPr sz="1000">
              <a:solidFill>
                <a:srgbClr val="999999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Font typeface="Oswald"/>
              <a:buAutoNum type="arabicPeriod"/>
            </a:pPr>
            <a:r>
              <a:rPr lang="de" sz="1000">
                <a:solidFill>
                  <a:srgbClr val="F3F3F3"/>
                </a:solidFill>
                <a:latin typeface="Oswald"/>
                <a:ea typeface="Oswald"/>
                <a:cs typeface="Oswald"/>
                <a:sym typeface="Oswald"/>
              </a:rPr>
              <a:t>Die Anwendung</a:t>
            </a:r>
            <a:endParaRPr sz="1000">
              <a:solidFill>
                <a:srgbClr val="F3F3F3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914400" lvl="1" indent="-292100" algn="l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000"/>
              <a:buFont typeface="Oswald"/>
              <a:buAutoNum type="arabicPeriod"/>
            </a:pPr>
            <a:r>
              <a:rPr lang="de" sz="1000">
                <a:solidFill>
                  <a:srgbClr val="999999"/>
                </a:solidFill>
                <a:latin typeface="Oswald"/>
                <a:ea typeface="Oswald"/>
                <a:cs typeface="Oswald"/>
                <a:sym typeface="Oswald"/>
              </a:rPr>
              <a:t>Ordnerstruktur</a:t>
            </a:r>
            <a:endParaRPr sz="1000">
              <a:solidFill>
                <a:srgbClr val="999999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914400" lvl="1" indent="-292100" algn="l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000"/>
              <a:buFont typeface="Oswald"/>
              <a:buAutoNum type="arabicPeriod"/>
            </a:pPr>
            <a:r>
              <a:rPr lang="de" sz="1000">
                <a:solidFill>
                  <a:srgbClr val="999999"/>
                </a:solidFill>
                <a:latin typeface="Oswald"/>
                <a:ea typeface="Oswald"/>
                <a:cs typeface="Oswald"/>
                <a:sym typeface="Oswald"/>
              </a:rPr>
              <a:t>__init__.py</a:t>
            </a:r>
            <a:endParaRPr sz="1000">
              <a:solidFill>
                <a:srgbClr val="999999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914400" lvl="1" indent="-292100" algn="l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000"/>
              <a:buFont typeface="Oswald"/>
              <a:buAutoNum type="arabicPeriod"/>
            </a:pPr>
            <a:r>
              <a:rPr lang="de" sz="1000">
                <a:solidFill>
                  <a:srgbClr val="999999"/>
                </a:solidFill>
                <a:latin typeface="Oswald"/>
                <a:ea typeface="Oswald"/>
                <a:cs typeface="Oswald"/>
                <a:sym typeface="Oswald"/>
              </a:rPr>
              <a:t>Routing</a:t>
            </a:r>
            <a:endParaRPr sz="1000">
              <a:solidFill>
                <a:srgbClr val="999999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914400" lvl="1" indent="-292100" algn="l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000"/>
              <a:buFont typeface="Oswald"/>
              <a:buAutoNum type="arabicPeriod"/>
            </a:pPr>
            <a:r>
              <a:rPr lang="de" sz="1000">
                <a:solidFill>
                  <a:srgbClr val="999999"/>
                </a:solidFill>
                <a:latin typeface="Oswald"/>
                <a:ea typeface="Oswald"/>
                <a:cs typeface="Oswald"/>
                <a:sym typeface="Oswald"/>
              </a:rPr>
              <a:t>Homepage</a:t>
            </a:r>
            <a:endParaRPr sz="1000">
              <a:solidFill>
                <a:srgbClr val="999999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914400" lvl="1" indent="-292100" algn="l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000"/>
              <a:buFont typeface="Oswald"/>
              <a:buAutoNum type="arabicPeriod"/>
            </a:pPr>
            <a:r>
              <a:rPr lang="de" sz="1000">
                <a:solidFill>
                  <a:srgbClr val="999999"/>
                </a:solidFill>
                <a:latin typeface="Oswald"/>
                <a:ea typeface="Oswald"/>
                <a:cs typeface="Oswald"/>
                <a:sym typeface="Oswald"/>
              </a:rPr>
              <a:t>Erstellen von Events</a:t>
            </a:r>
            <a:endParaRPr sz="1000">
              <a:solidFill>
                <a:srgbClr val="999999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914400" lvl="1" indent="-2921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swald"/>
              <a:buAutoNum type="arabicPeriod"/>
            </a:pPr>
            <a:r>
              <a:rPr lang="de"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Erstellen von ICalendar-Dateien</a:t>
            </a: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224" name="Google Shape;224;p30"/>
          <p:cNvCxnSpPr/>
          <p:nvPr/>
        </p:nvCxnSpPr>
        <p:spPr>
          <a:xfrm flipH="1">
            <a:off x="1945625" y="17700"/>
            <a:ext cx="424500" cy="51081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5" name="Google Shape;225;p30"/>
          <p:cNvSpPr txBox="1"/>
          <p:nvPr/>
        </p:nvSpPr>
        <p:spPr>
          <a:xfrm>
            <a:off x="0" y="4820400"/>
            <a:ext cx="40752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900">
                <a:solidFill>
                  <a:srgbClr val="999999"/>
                </a:solidFill>
              </a:rPr>
              <a:t>Marten Alan Aldag, 28.02.22</a:t>
            </a:r>
            <a:endParaRPr sz="900">
              <a:solidFill>
                <a:srgbClr val="999999"/>
              </a:solidFill>
            </a:endParaRPr>
          </a:p>
        </p:txBody>
      </p:sp>
      <p:sp>
        <p:nvSpPr>
          <p:cNvPr id="226" name="Google Shape;226;p30"/>
          <p:cNvSpPr txBox="1">
            <a:spLocks noGrp="1"/>
          </p:cNvSpPr>
          <p:nvPr>
            <p:ph type="title"/>
          </p:nvPr>
        </p:nvSpPr>
        <p:spPr>
          <a:xfrm>
            <a:off x="117400" y="2654625"/>
            <a:ext cx="1959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>
                <a:solidFill>
                  <a:schemeClr val="lt1"/>
                </a:solidFill>
                <a:latin typeface="Oswald Medium"/>
                <a:ea typeface="Oswald Medium"/>
                <a:cs typeface="Oswald Medium"/>
                <a:sym typeface="Oswald Medium"/>
              </a:rPr>
              <a:t>Erstellen von ICalendar-Dateien -</a:t>
            </a:r>
            <a:endParaRPr sz="1800">
              <a:solidFill>
                <a:schemeClr val="lt1"/>
              </a:solidFill>
              <a:latin typeface="Oswald Medium"/>
              <a:ea typeface="Oswald Medium"/>
              <a:cs typeface="Oswald Medium"/>
              <a:sym typeface="Oswald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>
                <a:solidFill>
                  <a:schemeClr val="lt1"/>
                </a:solidFill>
                <a:latin typeface="Oswald Medium"/>
                <a:ea typeface="Oswald Medium"/>
                <a:cs typeface="Oswald Medium"/>
                <a:sym typeface="Oswald Medium"/>
              </a:rPr>
              <a:t>Code</a:t>
            </a:r>
            <a:endParaRPr sz="1800">
              <a:solidFill>
                <a:schemeClr val="lt1"/>
              </a:solidFill>
              <a:latin typeface="Oswald Medium"/>
              <a:ea typeface="Oswald Medium"/>
              <a:cs typeface="Oswald Medium"/>
              <a:sym typeface="Oswald Medium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1"/>
          <p:cNvSpPr txBox="1"/>
          <p:nvPr/>
        </p:nvSpPr>
        <p:spPr>
          <a:xfrm>
            <a:off x="-76200" y="0"/>
            <a:ext cx="2320500" cy="25242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>
                <a:solidFill>
                  <a:srgbClr val="999999"/>
                </a:solidFill>
                <a:latin typeface="Oswald"/>
                <a:ea typeface="Oswald"/>
                <a:cs typeface="Oswald"/>
                <a:sym typeface="Oswald"/>
              </a:rPr>
              <a:t>iCalendar</a:t>
            </a:r>
            <a:endParaRPr sz="1200">
              <a:solidFill>
                <a:srgbClr val="999999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000"/>
              <a:buFont typeface="Oswald"/>
              <a:buAutoNum type="arabicPeriod"/>
            </a:pPr>
            <a:r>
              <a:rPr lang="de" sz="1000">
                <a:solidFill>
                  <a:srgbClr val="999999"/>
                </a:solidFill>
                <a:latin typeface="Oswald"/>
                <a:ea typeface="Oswald"/>
                <a:cs typeface="Oswald"/>
                <a:sym typeface="Oswald"/>
              </a:rPr>
              <a:t>Die Vorbereitung</a:t>
            </a:r>
            <a:endParaRPr sz="1000">
              <a:solidFill>
                <a:srgbClr val="999999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914400" lvl="1" indent="-292100" algn="l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000"/>
              <a:buFont typeface="Oswald"/>
              <a:buAutoNum type="arabicPeriod"/>
            </a:pPr>
            <a:r>
              <a:rPr lang="de" sz="1000">
                <a:solidFill>
                  <a:srgbClr val="999999"/>
                </a:solidFill>
                <a:latin typeface="Oswald"/>
                <a:ea typeface="Oswald"/>
                <a:cs typeface="Oswald"/>
                <a:sym typeface="Oswald"/>
              </a:rPr>
              <a:t>Aufgabenstellung</a:t>
            </a:r>
            <a:endParaRPr sz="1000">
              <a:solidFill>
                <a:srgbClr val="999999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914400" lvl="1" indent="-292100" algn="l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000"/>
              <a:buFont typeface="Oswald"/>
              <a:buAutoNum type="arabicPeriod"/>
            </a:pPr>
            <a:r>
              <a:rPr lang="de" sz="1000">
                <a:solidFill>
                  <a:srgbClr val="999999"/>
                </a:solidFill>
                <a:latin typeface="Oswald"/>
                <a:ea typeface="Oswald"/>
                <a:cs typeface="Oswald"/>
                <a:sym typeface="Oswald"/>
              </a:rPr>
              <a:t>iCalendar-Format</a:t>
            </a:r>
            <a:endParaRPr sz="1000">
              <a:solidFill>
                <a:srgbClr val="999999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914400" lvl="1" indent="-292100" algn="l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000"/>
              <a:buFont typeface="Oswald"/>
              <a:buAutoNum type="arabicPeriod"/>
            </a:pPr>
            <a:r>
              <a:rPr lang="de" sz="1000">
                <a:solidFill>
                  <a:srgbClr val="999999"/>
                </a:solidFill>
                <a:latin typeface="Oswald"/>
                <a:ea typeface="Oswald"/>
                <a:cs typeface="Oswald"/>
                <a:sym typeface="Oswald"/>
              </a:rPr>
              <a:t>Datenbankmodell</a:t>
            </a:r>
            <a:endParaRPr sz="1000">
              <a:solidFill>
                <a:srgbClr val="999999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914400" lvl="1" indent="-292100" algn="l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000"/>
              <a:buFont typeface="Oswald"/>
              <a:buAutoNum type="arabicPeriod"/>
            </a:pPr>
            <a:r>
              <a:rPr lang="de" sz="1000">
                <a:solidFill>
                  <a:srgbClr val="999999"/>
                </a:solidFill>
                <a:latin typeface="Oswald"/>
                <a:ea typeface="Oswald"/>
                <a:cs typeface="Oswald"/>
                <a:sym typeface="Oswald"/>
              </a:rPr>
              <a:t>Auswahl des GUI-Frameworks</a:t>
            </a:r>
            <a:endParaRPr sz="1000">
              <a:solidFill>
                <a:srgbClr val="999999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Font typeface="Oswald"/>
              <a:buAutoNum type="arabicPeriod"/>
            </a:pPr>
            <a:r>
              <a:rPr lang="de" sz="1000">
                <a:solidFill>
                  <a:srgbClr val="F3F3F3"/>
                </a:solidFill>
                <a:latin typeface="Oswald"/>
                <a:ea typeface="Oswald"/>
                <a:cs typeface="Oswald"/>
                <a:sym typeface="Oswald"/>
              </a:rPr>
              <a:t>Die Anwendung</a:t>
            </a:r>
            <a:endParaRPr sz="1000">
              <a:solidFill>
                <a:srgbClr val="F3F3F3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914400" lvl="1" indent="-292100" algn="l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000"/>
              <a:buFont typeface="Oswald"/>
              <a:buAutoNum type="arabicPeriod"/>
            </a:pPr>
            <a:r>
              <a:rPr lang="de" sz="1000">
                <a:solidFill>
                  <a:srgbClr val="999999"/>
                </a:solidFill>
                <a:latin typeface="Oswald"/>
                <a:ea typeface="Oswald"/>
                <a:cs typeface="Oswald"/>
                <a:sym typeface="Oswald"/>
              </a:rPr>
              <a:t>Ordnerstruktur</a:t>
            </a:r>
            <a:endParaRPr sz="1000">
              <a:solidFill>
                <a:srgbClr val="999999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914400" lvl="1" indent="-292100" algn="l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000"/>
              <a:buFont typeface="Oswald"/>
              <a:buAutoNum type="arabicPeriod"/>
            </a:pPr>
            <a:r>
              <a:rPr lang="de" sz="1000">
                <a:solidFill>
                  <a:srgbClr val="999999"/>
                </a:solidFill>
                <a:latin typeface="Oswald"/>
                <a:ea typeface="Oswald"/>
                <a:cs typeface="Oswald"/>
                <a:sym typeface="Oswald"/>
              </a:rPr>
              <a:t>__init__.py</a:t>
            </a:r>
            <a:endParaRPr sz="1000">
              <a:solidFill>
                <a:srgbClr val="999999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914400" lvl="1" indent="-292100" algn="l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000"/>
              <a:buFont typeface="Oswald"/>
              <a:buAutoNum type="arabicPeriod"/>
            </a:pPr>
            <a:r>
              <a:rPr lang="de" sz="1000">
                <a:solidFill>
                  <a:srgbClr val="999999"/>
                </a:solidFill>
                <a:latin typeface="Oswald"/>
                <a:ea typeface="Oswald"/>
                <a:cs typeface="Oswald"/>
                <a:sym typeface="Oswald"/>
              </a:rPr>
              <a:t>Routing</a:t>
            </a:r>
            <a:endParaRPr sz="1000">
              <a:solidFill>
                <a:srgbClr val="999999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914400" lvl="1" indent="-292100" algn="l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000"/>
              <a:buFont typeface="Oswald"/>
              <a:buAutoNum type="arabicPeriod"/>
            </a:pPr>
            <a:r>
              <a:rPr lang="de" sz="1000">
                <a:solidFill>
                  <a:srgbClr val="999999"/>
                </a:solidFill>
                <a:latin typeface="Oswald"/>
                <a:ea typeface="Oswald"/>
                <a:cs typeface="Oswald"/>
                <a:sym typeface="Oswald"/>
              </a:rPr>
              <a:t>Homepage</a:t>
            </a:r>
            <a:endParaRPr sz="1000">
              <a:solidFill>
                <a:srgbClr val="999999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914400" lvl="1" indent="-292100" algn="l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000"/>
              <a:buFont typeface="Oswald"/>
              <a:buAutoNum type="arabicPeriod"/>
            </a:pPr>
            <a:r>
              <a:rPr lang="de" sz="1000">
                <a:solidFill>
                  <a:srgbClr val="999999"/>
                </a:solidFill>
                <a:latin typeface="Oswald"/>
                <a:ea typeface="Oswald"/>
                <a:cs typeface="Oswald"/>
                <a:sym typeface="Oswald"/>
              </a:rPr>
              <a:t>Erstellen von Events</a:t>
            </a:r>
            <a:endParaRPr sz="1000">
              <a:solidFill>
                <a:srgbClr val="999999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914400" lvl="1" indent="-2921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swald"/>
              <a:buAutoNum type="arabicPeriod"/>
            </a:pPr>
            <a:r>
              <a:rPr lang="de"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Erstellen von ICalendar-Dateien</a:t>
            </a: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232" name="Google Shape;232;p31"/>
          <p:cNvCxnSpPr/>
          <p:nvPr/>
        </p:nvCxnSpPr>
        <p:spPr>
          <a:xfrm flipH="1">
            <a:off x="1945625" y="17700"/>
            <a:ext cx="424500" cy="51081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3" name="Google Shape;233;p31"/>
          <p:cNvSpPr txBox="1"/>
          <p:nvPr/>
        </p:nvSpPr>
        <p:spPr>
          <a:xfrm>
            <a:off x="0" y="4820400"/>
            <a:ext cx="40752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900">
                <a:solidFill>
                  <a:srgbClr val="999999"/>
                </a:solidFill>
              </a:rPr>
              <a:t>Marten Alan Aldag, 28.02.22</a:t>
            </a:r>
            <a:endParaRPr sz="900">
              <a:solidFill>
                <a:srgbClr val="999999"/>
              </a:solidFill>
            </a:endParaRPr>
          </a:p>
        </p:txBody>
      </p:sp>
      <p:sp>
        <p:nvSpPr>
          <p:cNvPr id="234" name="Google Shape;234;p31"/>
          <p:cNvSpPr txBox="1">
            <a:spLocks noGrp="1"/>
          </p:cNvSpPr>
          <p:nvPr>
            <p:ph type="title"/>
          </p:nvPr>
        </p:nvSpPr>
        <p:spPr>
          <a:xfrm>
            <a:off x="117400" y="2654625"/>
            <a:ext cx="1959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>
                <a:solidFill>
                  <a:schemeClr val="lt1"/>
                </a:solidFill>
                <a:latin typeface="Oswald Medium"/>
                <a:ea typeface="Oswald Medium"/>
                <a:cs typeface="Oswald Medium"/>
                <a:sym typeface="Oswald Medium"/>
              </a:rPr>
              <a:t>Erstellen von ICalendar-Dateien -</a:t>
            </a:r>
            <a:endParaRPr sz="1800">
              <a:solidFill>
                <a:schemeClr val="lt1"/>
              </a:solidFill>
              <a:latin typeface="Oswald Medium"/>
              <a:ea typeface="Oswald Medium"/>
              <a:cs typeface="Oswald Medium"/>
              <a:sym typeface="Oswald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>
                <a:solidFill>
                  <a:schemeClr val="lt1"/>
                </a:solidFill>
                <a:latin typeface="Oswald Medium"/>
                <a:ea typeface="Oswald Medium"/>
                <a:cs typeface="Oswald Medium"/>
                <a:sym typeface="Oswald Medium"/>
              </a:rPr>
              <a:t>Ausgabe</a:t>
            </a:r>
            <a:endParaRPr sz="1800">
              <a:solidFill>
                <a:schemeClr val="lt1"/>
              </a:solidFill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pic>
        <p:nvPicPr>
          <p:cNvPr id="235" name="Google Shape;23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8875" y="534450"/>
            <a:ext cx="3605525" cy="3958151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FFFFFF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Inhaltsverzeichnis</a:t>
            </a:r>
            <a:endParaRPr>
              <a:solidFill>
                <a:srgbClr val="FFFFFF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15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FFFFFF"/>
                </a:solidFill>
                <a:latin typeface="Oswald Medium"/>
                <a:ea typeface="Oswald Medium"/>
                <a:cs typeface="Oswald Medium"/>
                <a:sym typeface="Oswald Medium"/>
              </a:rPr>
              <a:t>Teil 1: Die Vorbereitung</a:t>
            </a:r>
            <a:endParaRPr>
              <a:solidFill>
                <a:srgbClr val="FFFFFF"/>
              </a:solidFill>
              <a:latin typeface="Oswald Medium"/>
              <a:ea typeface="Oswald Medium"/>
              <a:cs typeface="Oswald Medium"/>
              <a:sym typeface="Oswald Medium"/>
            </a:endParaRPr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swald Medium"/>
              <a:buAutoNum type="arabicPeriod"/>
            </a:pPr>
            <a:r>
              <a:rPr lang="de">
                <a:solidFill>
                  <a:srgbClr val="FFFFFF"/>
                </a:solidFill>
                <a:latin typeface="Oswald Medium"/>
                <a:ea typeface="Oswald Medium"/>
                <a:cs typeface="Oswald Medium"/>
                <a:sym typeface="Oswald Medium"/>
              </a:rPr>
              <a:t>Aufgabe</a:t>
            </a:r>
            <a:endParaRPr>
              <a:solidFill>
                <a:srgbClr val="FFFFFF"/>
              </a:solidFill>
              <a:latin typeface="Oswald Medium"/>
              <a:ea typeface="Oswald Medium"/>
              <a:cs typeface="Oswald Medium"/>
              <a:sym typeface="Oswald Medium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swald Medium"/>
              <a:buAutoNum type="arabicPeriod"/>
            </a:pPr>
            <a:r>
              <a:rPr lang="de">
                <a:solidFill>
                  <a:srgbClr val="FFFFFF"/>
                </a:solidFill>
                <a:latin typeface="Oswald Medium"/>
                <a:ea typeface="Oswald Medium"/>
                <a:cs typeface="Oswald Medium"/>
                <a:sym typeface="Oswald Medium"/>
              </a:rPr>
              <a:t>iCalendar</a:t>
            </a:r>
            <a:endParaRPr>
              <a:solidFill>
                <a:srgbClr val="FFFFFF"/>
              </a:solidFill>
              <a:latin typeface="Oswald Medium"/>
              <a:ea typeface="Oswald Medium"/>
              <a:cs typeface="Oswald Medium"/>
              <a:sym typeface="Oswald Medium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swald Medium"/>
              <a:buAutoNum type="arabicPeriod"/>
            </a:pPr>
            <a:r>
              <a:rPr lang="de">
                <a:solidFill>
                  <a:srgbClr val="FFFFFF"/>
                </a:solidFill>
                <a:latin typeface="Oswald Medium"/>
                <a:ea typeface="Oswald Medium"/>
                <a:cs typeface="Oswald Medium"/>
                <a:sym typeface="Oswald Medium"/>
              </a:rPr>
              <a:t>Datenbankmodell</a:t>
            </a:r>
            <a:endParaRPr>
              <a:solidFill>
                <a:srgbClr val="FFFFFF"/>
              </a:solidFill>
              <a:latin typeface="Oswald Medium"/>
              <a:ea typeface="Oswald Medium"/>
              <a:cs typeface="Oswald Medium"/>
              <a:sym typeface="Oswald Medium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swald Medium"/>
              <a:buAutoNum type="arabicPeriod"/>
            </a:pPr>
            <a:r>
              <a:rPr lang="de">
                <a:solidFill>
                  <a:srgbClr val="FFFFFF"/>
                </a:solidFill>
                <a:latin typeface="Oswald Medium"/>
                <a:ea typeface="Oswald Medium"/>
                <a:cs typeface="Oswald Medium"/>
                <a:sym typeface="Oswald Medium"/>
              </a:rPr>
              <a:t>Auswahl des Frameworks</a:t>
            </a:r>
            <a:endParaRPr>
              <a:solidFill>
                <a:srgbClr val="FFFFFF"/>
              </a:solidFill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>
                <a:solidFill>
                  <a:srgbClr val="FFFFFF"/>
                </a:solidFill>
                <a:latin typeface="Oswald Medium"/>
                <a:ea typeface="Oswald Medium"/>
                <a:cs typeface="Oswald Medium"/>
                <a:sym typeface="Oswald Medium"/>
              </a:rPr>
              <a:t>Teil 2: Die Anwendung</a:t>
            </a:r>
            <a:endParaRPr dirty="0">
              <a:solidFill>
                <a:srgbClr val="FFFFFF"/>
              </a:solidFill>
              <a:latin typeface="Oswald Medium"/>
              <a:ea typeface="Oswald Medium"/>
              <a:cs typeface="Oswald Medium"/>
              <a:sym typeface="Oswald Medium"/>
            </a:endParaRPr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swald Medium"/>
              <a:buAutoNum type="arabicPeriod"/>
            </a:pPr>
            <a:r>
              <a:rPr lang="de" dirty="0">
                <a:solidFill>
                  <a:srgbClr val="FFFFFF"/>
                </a:solidFill>
                <a:latin typeface="Oswald Medium"/>
                <a:ea typeface="Oswald Medium"/>
                <a:cs typeface="Oswald Medium"/>
                <a:sym typeface="Oswald Medium"/>
              </a:rPr>
              <a:t>Ordnerstruktur</a:t>
            </a:r>
            <a:endParaRPr dirty="0">
              <a:solidFill>
                <a:srgbClr val="FFFFFF"/>
              </a:solidFill>
              <a:latin typeface="Oswald Medium"/>
              <a:ea typeface="Oswald Medium"/>
              <a:cs typeface="Oswald Medium"/>
              <a:sym typeface="Oswald Medium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swald Medium"/>
              <a:buAutoNum type="arabicPeriod"/>
            </a:pPr>
            <a:r>
              <a:rPr lang="de" dirty="0">
                <a:solidFill>
                  <a:srgbClr val="FFFFFF"/>
                </a:solidFill>
                <a:latin typeface="Oswald Medium"/>
                <a:ea typeface="Oswald Medium"/>
                <a:cs typeface="Oswald Medium"/>
                <a:sym typeface="Oswald Medium"/>
              </a:rPr>
              <a:t>__init__.py</a:t>
            </a:r>
            <a:endParaRPr dirty="0">
              <a:solidFill>
                <a:srgbClr val="FFFFFF"/>
              </a:solidFill>
              <a:latin typeface="Oswald Medium"/>
              <a:ea typeface="Oswald Medium"/>
              <a:cs typeface="Oswald Medium"/>
              <a:sym typeface="Oswald Medium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swald Medium"/>
              <a:buAutoNum type="arabicPeriod"/>
            </a:pPr>
            <a:r>
              <a:rPr lang="de" dirty="0">
                <a:solidFill>
                  <a:srgbClr val="FFFFFF"/>
                </a:solidFill>
                <a:latin typeface="Oswald Medium"/>
                <a:ea typeface="Oswald Medium"/>
                <a:cs typeface="Oswald Medium"/>
                <a:sym typeface="Oswald Medium"/>
              </a:rPr>
              <a:t>Routing</a:t>
            </a:r>
            <a:endParaRPr dirty="0">
              <a:solidFill>
                <a:srgbClr val="FFFFFF"/>
              </a:solidFill>
              <a:latin typeface="Oswald Medium"/>
              <a:ea typeface="Oswald Medium"/>
              <a:cs typeface="Oswald Medium"/>
              <a:sym typeface="Oswald Medium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swald Medium"/>
              <a:buAutoNum type="arabicPeriod"/>
            </a:pPr>
            <a:r>
              <a:rPr lang="de" dirty="0">
                <a:solidFill>
                  <a:srgbClr val="FFFFFF"/>
                </a:solidFill>
                <a:latin typeface="Oswald Medium"/>
                <a:ea typeface="Oswald Medium"/>
                <a:cs typeface="Oswald Medium"/>
                <a:sym typeface="Oswald Medium"/>
              </a:rPr>
              <a:t>Startseite</a:t>
            </a:r>
            <a:endParaRPr dirty="0">
              <a:solidFill>
                <a:srgbClr val="FFFFFF"/>
              </a:solidFill>
              <a:latin typeface="Oswald Medium"/>
              <a:ea typeface="Oswald Medium"/>
              <a:cs typeface="Oswald Medium"/>
              <a:sym typeface="Oswald Medium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swald Medium"/>
              <a:buAutoNum type="arabicPeriod"/>
            </a:pPr>
            <a:r>
              <a:rPr lang="de" dirty="0">
                <a:solidFill>
                  <a:srgbClr val="FFFFFF"/>
                </a:solidFill>
                <a:latin typeface="Oswald Medium"/>
                <a:ea typeface="Oswald Medium"/>
                <a:cs typeface="Oswald Medium"/>
                <a:sym typeface="Oswald Medium"/>
              </a:rPr>
              <a:t>Event erstellen</a:t>
            </a:r>
            <a:endParaRPr dirty="0">
              <a:solidFill>
                <a:srgbClr val="FFFFFF"/>
              </a:solidFill>
              <a:latin typeface="Oswald Medium"/>
              <a:ea typeface="Oswald Medium"/>
              <a:cs typeface="Oswald Medium"/>
              <a:sym typeface="Oswald Medium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swald Medium"/>
              <a:buAutoNum type="arabicPeriod"/>
            </a:pPr>
            <a:r>
              <a:rPr lang="de" dirty="0">
                <a:solidFill>
                  <a:srgbClr val="FFFFFF"/>
                </a:solidFill>
                <a:latin typeface="Oswald Medium"/>
                <a:ea typeface="Oswald Medium"/>
                <a:cs typeface="Oswald Medium"/>
                <a:sym typeface="Oswald Medium"/>
              </a:rPr>
              <a:t>ics-Datei erstellen</a:t>
            </a:r>
            <a:endParaRPr dirty="0">
              <a:solidFill>
                <a:srgbClr val="FFFFFF"/>
              </a:solidFill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0" y="4820400"/>
            <a:ext cx="40752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900">
                <a:solidFill>
                  <a:srgbClr val="999999"/>
                </a:solidFill>
              </a:rPr>
              <a:t>Marten Alan Aldag, 28.02.22</a:t>
            </a:r>
            <a:endParaRPr sz="900"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FFFFFF"/>
                </a:solidFill>
              </a:rPr>
              <a:t>Teil 1: Die Vorbereitung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0" name="Google Shape;70;p15"/>
          <p:cNvSpPr txBox="1"/>
          <p:nvPr/>
        </p:nvSpPr>
        <p:spPr>
          <a:xfrm>
            <a:off x="0" y="4820400"/>
            <a:ext cx="40752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900">
                <a:solidFill>
                  <a:srgbClr val="999999"/>
                </a:solidFill>
              </a:rPr>
              <a:t>Marten Alan Aldag, 28.02.22</a:t>
            </a:r>
            <a:endParaRPr sz="900"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body" idx="4294967295"/>
          </p:nvPr>
        </p:nvSpPr>
        <p:spPr>
          <a:xfrm>
            <a:off x="2419525" y="1628775"/>
            <a:ext cx="6547200" cy="293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swald"/>
              <a:buChar char="●"/>
            </a:pPr>
            <a:r>
              <a:rPr lang="d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verschiedene Kalender</a:t>
            </a:r>
            <a:endParaRPr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swald"/>
              <a:buChar char="●"/>
            </a:pPr>
            <a:r>
              <a:rPr lang="d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Termine sind in der Datenbank gespeichert</a:t>
            </a:r>
            <a:endParaRPr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swald"/>
              <a:buChar char="●"/>
            </a:pPr>
            <a:r>
              <a:rPr lang="d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wiederholende Termine werden mit RRule gespeichert</a:t>
            </a:r>
            <a:endParaRPr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swald"/>
              <a:buChar char="●"/>
            </a:pPr>
            <a:r>
              <a:rPr lang="d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Kommando, um Termine als ics-Datei zu speichern</a:t>
            </a:r>
            <a:endParaRPr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swald"/>
              <a:buChar char="●"/>
            </a:pPr>
            <a:r>
              <a:rPr lang="d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Umsetzung als Web-Applikation oder Desktop-Applikation</a:t>
            </a:r>
            <a:endParaRPr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6" name="Google Shape;76;p16"/>
          <p:cNvSpPr txBox="1"/>
          <p:nvPr/>
        </p:nvSpPr>
        <p:spPr>
          <a:xfrm>
            <a:off x="-76200" y="0"/>
            <a:ext cx="2320500" cy="25242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>
                <a:solidFill>
                  <a:srgbClr val="999999"/>
                </a:solidFill>
                <a:latin typeface="Oswald"/>
                <a:ea typeface="Oswald"/>
                <a:cs typeface="Oswald"/>
                <a:sym typeface="Oswald"/>
              </a:rPr>
              <a:t>iCalendar</a:t>
            </a:r>
            <a:endParaRPr sz="1200">
              <a:solidFill>
                <a:srgbClr val="999999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Font typeface="Oswald"/>
              <a:buAutoNum type="arabicPeriod"/>
            </a:pPr>
            <a:r>
              <a:rPr lang="de" sz="1000">
                <a:solidFill>
                  <a:srgbClr val="F3F3F3"/>
                </a:solidFill>
                <a:latin typeface="Oswald"/>
                <a:ea typeface="Oswald"/>
                <a:cs typeface="Oswald"/>
                <a:sym typeface="Oswald"/>
              </a:rPr>
              <a:t>Die Vorbereitung</a:t>
            </a:r>
            <a:endParaRPr sz="1000">
              <a:solidFill>
                <a:srgbClr val="F3F3F3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914400" lvl="1" indent="-2921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Oswald"/>
              <a:buAutoNum type="arabicPeriod"/>
            </a:pPr>
            <a:r>
              <a:rPr lang="de" sz="1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Aufgabenstellung</a:t>
            </a:r>
            <a:endParaRPr sz="10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914400" lvl="1" indent="-292100" algn="l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000"/>
              <a:buFont typeface="Oswald"/>
              <a:buAutoNum type="arabicPeriod"/>
            </a:pPr>
            <a:r>
              <a:rPr lang="de" sz="1000">
                <a:solidFill>
                  <a:srgbClr val="999999"/>
                </a:solidFill>
                <a:latin typeface="Oswald"/>
                <a:ea typeface="Oswald"/>
                <a:cs typeface="Oswald"/>
                <a:sym typeface="Oswald"/>
              </a:rPr>
              <a:t>iCalendar-Format</a:t>
            </a:r>
            <a:endParaRPr sz="1000">
              <a:solidFill>
                <a:srgbClr val="999999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914400" lvl="1" indent="-292100" algn="l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000"/>
              <a:buFont typeface="Oswald"/>
              <a:buAutoNum type="arabicPeriod"/>
            </a:pPr>
            <a:r>
              <a:rPr lang="de" sz="1000">
                <a:solidFill>
                  <a:srgbClr val="999999"/>
                </a:solidFill>
                <a:latin typeface="Oswald"/>
                <a:ea typeface="Oswald"/>
                <a:cs typeface="Oswald"/>
                <a:sym typeface="Oswald"/>
              </a:rPr>
              <a:t>Datenbankmodell</a:t>
            </a:r>
            <a:endParaRPr sz="1000">
              <a:solidFill>
                <a:srgbClr val="999999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914400" lvl="1" indent="-292100" algn="l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000"/>
              <a:buFont typeface="Oswald"/>
              <a:buAutoNum type="arabicPeriod"/>
            </a:pPr>
            <a:r>
              <a:rPr lang="de" sz="1000">
                <a:solidFill>
                  <a:srgbClr val="999999"/>
                </a:solidFill>
                <a:latin typeface="Oswald"/>
                <a:ea typeface="Oswald"/>
                <a:cs typeface="Oswald"/>
                <a:sym typeface="Oswald"/>
              </a:rPr>
              <a:t>Auswahl des GUI-Frameworks</a:t>
            </a:r>
            <a:endParaRPr sz="1000">
              <a:solidFill>
                <a:srgbClr val="999999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000"/>
              <a:buFont typeface="Oswald"/>
              <a:buAutoNum type="arabicPeriod"/>
            </a:pPr>
            <a:r>
              <a:rPr lang="de" sz="1000">
                <a:solidFill>
                  <a:srgbClr val="999999"/>
                </a:solidFill>
                <a:latin typeface="Oswald"/>
                <a:ea typeface="Oswald"/>
                <a:cs typeface="Oswald"/>
                <a:sym typeface="Oswald"/>
              </a:rPr>
              <a:t>Die Anwendung</a:t>
            </a:r>
            <a:endParaRPr sz="1000">
              <a:solidFill>
                <a:srgbClr val="999999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914400" lvl="1" indent="-292100" algn="l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000"/>
              <a:buFont typeface="Oswald"/>
              <a:buAutoNum type="arabicPeriod"/>
            </a:pPr>
            <a:r>
              <a:rPr lang="de" sz="1000">
                <a:solidFill>
                  <a:srgbClr val="999999"/>
                </a:solidFill>
                <a:latin typeface="Oswald"/>
                <a:ea typeface="Oswald"/>
                <a:cs typeface="Oswald"/>
                <a:sym typeface="Oswald"/>
              </a:rPr>
              <a:t>Ordnerstruktur</a:t>
            </a:r>
            <a:endParaRPr sz="1000">
              <a:solidFill>
                <a:srgbClr val="999999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914400" lvl="1" indent="-292100" algn="l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000"/>
              <a:buFont typeface="Oswald"/>
              <a:buAutoNum type="arabicPeriod"/>
            </a:pPr>
            <a:r>
              <a:rPr lang="de" sz="1000">
                <a:solidFill>
                  <a:srgbClr val="999999"/>
                </a:solidFill>
                <a:latin typeface="Oswald"/>
                <a:ea typeface="Oswald"/>
                <a:cs typeface="Oswald"/>
                <a:sym typeface="Oswald"/>
              </a:rPr>
              <a:t>__init__.py</a:t>
            </a:r>
            <a:endParaRPr sz="1000">
              <a:solidFill>
                <a:srgbClr val="999999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914400" lvl="1" indent="-292100" algn="l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000"/>
              <a:buFont typeface="Oswald"/>
              <a:buAutoNum type="arabicPeriod"/>
            </a:pPr>
            <a:r>
              <a:rPr lang="de" sz="1000">
                <a:solidFill>
                  <a:srgbClr val="999999"/>
                </a:solidFill>
                <a:latin typeface="Oswald"/>
                <a:ea typeface="Oswald"/>
                <a:cs typeface="Oswald"/>
                <a:sym typeface="Oswald"/>
              </a:rPr>
              <a:t>Routing</a:t>
            </a:r>
            <a:endParaRPr sz="1000">
              <a:solidFill>
                <a:srgbClr val="999999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914400" lvl="1" indent="-292100" algn="l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000"/>
              <a:buFont typeface="Oswald"/>
              <a:buAutoNum type="arabicPeriod"/>
            </a:pPr>
            <a:r>
              <a:rPr lang="de" sz="1000">
                <a:solidFill>
                  <a:srgbClr val="999999"/>
                </a:solidFill>
                <a:latin typeface="Oswald"/>
                <a:ea typeface="Oswald"/>
                <a:cs typeface="Oswald"/>
                <a:sym typeface="Oswald"/>
              </a:rPr>
              <a:t>Homepage</a:t>
            </a:r>
            <a:endParaRPr sz="1000">
              <a:solidFill>
                <a:srgbClr val="999999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914400" lvl="1" indent="-292100" algn="l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000"/>
              <a:buFont typeface="Oswald"/>
              <a:buAutoNum type="arabicPeriod"/>
            </a:pPr>
            <a:r>
              <a:rPr lang="de" sz="1000">
                <a:solidFill>
                  <a:srgbClr val="999999"/>
                </a:solidFill>
                <a:latin typeface="Oswald"/>
                <a:ea typeface="Oswald"/>
                <a:cs typeface="Oswald"/>
                <a:sym typeface="Oswald"/>
              </a:rPr>
              <a:t>Erstellen von Events</a:t>
            </a:r>
            <a:endParaRPr sz="1000">
              <a:solidFill>
                <a:srgbClr val="999999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914400" lvl="1" indent="-292100" algn="l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000"/>
              <a:buFont typeface="Oswald"/>
              <a:buAutoNum type="arabicPeriod"/>
            </a:pPr>
            <a:r>
              <a:rPr lang="de" sz="1000">
                <a:solidFill>
                  <a:srgbClr val="999999"/>
                </a:solidFill>
                <a:latin typeface="Oswald"/>
                <a:ea typeface="Oswald"/>
                <a:cs typeface="Oswald"/>
                <a:sym typeface="Oswald"/>
              </a:rPr>
              <a:t>Erstellen von ICalendar-Dateien</a:t>
            </a:r>
            <a:endParaRPr sz="1000">
              <a:solidFill>
                <a:srgbClr val="999999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77" name="Google Shape;77;p16"/>
          <p:cNvCxnSpPr/>
          <p:nvPr/>
        </p:nvCxnSpPr>
        <p:spPr>
          <a:xfrm flipH="1">
            <a:off x="1945625" y="17700"/>
            <a:ext cx="424500" cy="51081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8" name="Google Shape;78;p16"/>
          <p:cNvSpPr txBox="1"/>
          <p:nvPr/>
        </p:nvSpPr>
        <p:spPr>
          <a:xfrm>
            <a:off x="0" y="4820400"/>
            <a:ext cx="40752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900">
                <a:solidFill>
                  <a:srgbClr val="999999"/>
                </a:solidFill>
              </a:rPr>
              <a:t>Marten Alan Aldag, 28.02.22</a:t>
            </a:r>
            <a:endParaRPr sz="900">
              <a:solidFill>
                <a:srgbClr val="999999"/>
              </a:solidFill>
            </a:endParaRPr>
          </a:p>
        </p:txBody>
      </p:sp>
      <p:sp>
        <p:nvSpPr>
          <p:cNvPr id="79" name="Google Shape;79;p16"/>
          <p:cNvSpPr txBox="1">
            <a:spLocks noGrp="1"/>
          </p:cNvSpPr>
          <p:nvPr>
            <p:ph type="title" idx="4294967295"/>
          </p:nvPr>
        </p:nvSpPr>
        <p:spPr>
          <a:xfrm>
            <a:off x="117400" y="2654613"/>
            <a:ext cx="203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>
                <a:solidFill>
                  <a:schemeClr val="lt1"/>
                </a:solidFill>
                <a:latin typeface="Oswald Medium"/>
                <a:ea typeface="Oswald Medium"/>
                <a:cs typeface="Oswald Medium"/>
                <a:sym typeface="Oswald Medium"/>
              </a:rPr>
              <a:t>Aufgabenstellung</a:t>
            </a:r>
            <a:endParaRPr sz="1800">
              <a:solidFill>
                <a:schemeClr val="lt1"/>
              </a:solidFill>
              <a:latin typeface="Oswald Medium"/>
              <a:ea typeface="Oswald Medium"/>
              <a:cs typeface="Oswald Medium"/>
              <a:sym typeface="Oswald Medium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>
            <a:spLocks noGrp="1"/>
          </p:cNvSpPr>
          <p:nvPr>
            <p:ph type="title"/>
          </p:nvPr>
        </p:nvSpPr>
        <p:spPr>
          <a:xfrm>
            <a:off x="117400" y="2654613"/>
            <a:ext cx="203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>
                <a:solidFill>
                  <a:schemeClr val="lt1"/>
                </a:solidFill>
                <a:latin typeface="Oswald Medium"/>
                <a:ea typeface="Oswald Medium"/>
                <a:cs typeface="Oswald Medium"/>
                <a:sym typeface="Oswald Medium"/>
              </a:rPr>
              <a:t>iCalendar - Format</a:t>
            </a:r>
            <a:endParaRPr sz="1800">
              <a:solidFill>
                <a:schemeClr val="lt1"/>
              </a:solidFill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pic>
        <p:nvPicPr>
          <p:cNvPr id="85" name="Google Shape;85;p17"/>
          <p:cNvPicPr preferRelativeResize="0"/>
          <p:nvPr/>
        </p:nvPicPr>
        <p:blipFill rotWithShape="1">
          <a:blip r:embed="rId3">
            <a:alphaModFix/>
          </a:blip>
          <a:srcRect r="39809"/>
          <a:stretch/>
        </p:blipFill>
        <p:spPr>
          <a:xfrm>
            <a:off x="3303075" y="294450"/>
            <a:ext cx="4831276" cy="4171949"/>
          </a:xfrm>
          <a:prstGeom prst="rect">
            <a:avLst/>
          </a:prstGeom>
          <a:noFill/>
          <a:ln w="2857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86" name="Google Shape;86;p17"/>
          <p:cNvSpPr/>
          <p:nvPr/>
        </p:nvSpPr>
        <p:spPr>
          <a:xfrm>
            <a:off x="807182" y="1034157"/>
            <a:ext cx="929400" cy="141000"/>
          </a:xfrm>
          <a:prstGeom prst="rect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7"/>
          <p:cNvSpPr/>
          <p:nvPr/>
        </p:nvSpPr>
        <p:spPr>
          <a:xfrm>
            <a:off x="807182" y="1822524"/>
            <a:ext cx="771900" cy="141000"/>
          </a:xfrm>
          <a:prstGeom prst="rect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7"/>
          <p:cNvSpPr txBox="1"/>
          <p:nvPr/>
        </p:nvSpPr>
        <p:spPr>
          <a:xfrm>
            <a:off x="3303075" y="4466400"/>
            <a:ext cx="42477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 u="sng">
                <a:solidFill>
                  <a:schemeClr val="hlink"/>
                </a:solidFill>
                <a:hlinkClick r:id="rId4"/>
              </a:rPr>
              <a:t>https://icalendar.org/RFC-Specifications/iCalendar-RFC-5545/</a:t>
            </a:r>
            <a:r>
              <a:rPr lang="de" sz="1100"/>
              <a:t> </a:t>
            </a:r>
            <a:endParaRPr/>
          </a:p>
        </p:txBody>
      </p:sp>
      <p:sp>
        <p:nvSpPr>
          <p:cNvPr id="89" name="Google Shape;89;p17"/>
          <p:cNvSpPr txBox="1"/>
          <p:nvPr/>
        </p:nvSpPr>
        <p:spPr>
          <a:xfrm>
            <a:off x="-76200" y="0"/>
            <a:ext cx="2320500" cy="25242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>
                <a:solidFill>
                  <a:srgbClr val="999999"/>
                </a:solidFill>
                <a:latin typeface="Oswald"/>
                <a:ea typeface="Oswald"/>
                <a:cs typeface="Oswald"/>
                <a:sym typeface="Oswald"/>
              </a:rPr>
              <a:t>iCalendar</a:t>
            </a:r>
            <a:endParaRPr sz="1200">
              <a:solidFill>
                <a:srgbClr val="999999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000"/>
              <a:buFont typeface="Oswald"/>
              <a:buAutoNum type="arabicPeriod"/>
            </a:pPr>
            <a:r>
              <a:rPr lang="de" sz="1000">
                <a:solidFill>
                  <a:srgbClr val="EFEFEF"/>
                </a:solidFill>
                <a:latin typeface="Oswald"/>
                <a:ea typeface="Oswald"/>
                <a:cs typeface="Oswald"/>
                <a:sym typeface="Oswald"/>
              </a:rPr>
              <a:t>Die Vorbereitung</a:t>
            </a:r>
            <a:endParaRPr sz="1000">
              <a:solidFill>
                <a:srgbClr val="EFEFE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914400" lvl="1" indent="-292100" algn="l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000"/>
              <a:buFont typeface="Oswald"/>
              <a:buAutoNum type="arabicPeriod"/>
            </a:pPr>
            <a:r>
              <a:rPr lang="de" sz="1000">
                <a:solidFill>
                  <a:srgbClr val="999999"/>
                </a:solidFill>
                <a:latin typeface="Oswald"/>
                <a:ea typeface="Oswald"/>
                <a:cs typeface="Oswald"/>
                <a:sym typeface="Oswald"/>
              </a:rPr>
              <a:t>Aufgabenstellung</a:t>
            </a:r>
            <a:endParaRPr sz="1000">
              <a:solidFill>
                <a:srgbClr val="999999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914400" lvl="1" indent="-2921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swald"/>
              <a:buAutoNum type="arabicPeriod"/>
            </a:pPr>
            <a:r>
              <a:rPr lang="de"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iCalendar-Format</a:t>
            </a: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914400" lvl="1" indent="-292100" algn="l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000"/>
              <a:buFont typeface="Oswald"/>
              <a:buAutoNum type="arabicPeriod"/>
            </a:pPr>
            <a:r>
              <a:rPr lang="de" sz="1000">
                <a:solidFill>
                  <a:srgbClr val="999999"/>
                </a:solidFill>
                <a:latin typeface="Oswald"/>
                <a:ea typeface="Oswald"/>
                <a:cs typeface="Oswald"/>
                <a:sym typeface="Oswald"/>
              </a:rPr>
              <a:t>Datenbankmodell</a:t>
            </a:r>
            <a:endParaRPr sz="1000">
              <a:solidFill>
                <a:srgbClr val="999999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914400" lvl="1" indent="-292100" algn="l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000"/>
              <a:buFont typeface="Oswald"/>
              <a:buAutoNum type="arabicPeriod"/>
            </a:pPr>
            <a:r>
              <a:rPr lang="de" sz="1000">
                <a:solidFill>
                  <a:srgbClr val="999999"/>
                </a:solidFill>
                <a:latin typeface="Oswald"/>
                <a:ea typeface="Oswald"/>
                <a:cs typeface="Oswald"/>
                <a:sym typeface="Oswald"/>
              </a:rPr>
              <a:t>Auswahl des GUI-Frameworks</a:t>
            </a:r>
            <a:endParaRPr sz="1000">
              <a:solidFill>
                <a:srgbClr val="999999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000"/>
              <a:buFont typeface="Oswald"/>
              <a:buAutoNum type="arabicPeriod"/>
            </a:pPr>
            <a:r>
              <a:rPr lang="de" sz="1000">
                <a:solidFill>
                  <a:srgbClr val="999999"/>
                </a:solidFill>
                <a:latin typeface="Oswald"/>
                <a:ea typeface="Oswald"/>
                <a:cs typeface="Oswald"/>
                <a:sym typeface="Oswald"/>
              </a:rPr>
              <a:t>Die Anwendung</a:t>
            </a:r>
            <a:endParaRPr sz="1000">
              <a:solidFill>
                <a:srgbClr val="999999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914400" lvl="1" indent="-292100" algn="l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000"/>
              <a:buFont typeface="Oswald"/>
              <a:buAutoNum type="arabicPeriod"/>
            </a:pPr>
            <a:r>
              <a:rPr lang="de" sz="1000">
                <a:solidFill>
                  <a:srgbClr val="999999"/>
                </a:solidFill>
                <a:latin typeface="Oswald"/>
                <a:ea typeface="Oswald"/>
                <a:cs typeface="Oswald"/>
                <a:sym typeface="Oswald"/>
              </a:rPr>
              <a:t>Ordnerstruktur</a:t>
            </a:r>
            <a:endParaRPr sz="1000">
              <a:solidFill>
                <a:srgbClr val="999999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914400" lvl="1" indent="-292100" algn="l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000"/>
              <a:buFont typeface="Oswald"/>
              <a:buAutoNum type="arabicPeriod"/>
            </a:pPr>
            <a:r>
              <a:rPr lang="de" sz="1000">
                <a:solidFill>
                  <a:srgbClr val="999999"/>
                </a:solidFill>
                <a:latin typeface="Oswald"/>
                <a:ea typeface="Oswald"/>
                <a:cs typeface="Oswald"/>
                <a:sym typeface="Oswald"/>
              </a:rPr>
              <a:t>__init__.py</a:t>
            </a:r>
            <a:endParaRPr sz="1000">
              <a:solidFill>
                <a:srgbClr val="999999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914400" lvl="1" indent="-292100" algn="l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000"/>
              <a:buFont typeface="Oswald"/>
              <a:buAutoNum type="arabicPeriod"/>
            </a:pPr>
            <a:r>
              <a:rPr lang="de" sz="1000">
                <a:solidFill>
                  <a:srgbClr val="999999"/>
                </a:solidFill>
                <a:latin typeface="Oswald"/>
                <a:ea typeface="Oswald"/>
                <a:cs typeface="Oswald"/>
                <a:sym typeface="Oswald"/>
              </a:rPr>
              <a:t>Routing</a:t>
            </a:r>
            <a:endParaRPr sz="1000">
              <a:solidFill>
                <a:srgbClr val="999999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914400" lvl="1" indent="-292100" algn="l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000"/>
              <a:buFont typeface="Oswald"/>
              <a:buAutoNum type="arabicPeriod"/>
            </a:pPr>
            <a:r>
              <a:rPr lang="de" sz="1000">
                <a:solidFill>
                  <a:srgbClr val="999999"/>
                </a:solidFill>
                <a:latin typeface="Oswald"/>
                <a:ea typeface="Oswald"/>
                <a:cs typeface="Oswald"/>
                <a:sym typeface="Oswald"/>
              </a:rPr>
              <a:t>Homepage</a:t>
            </a:r>
            <a:endParaRPr sz="1000">
              <a:solidFill>
                <a:srgbClr val="999999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914400" lvl="1" indent="-292100" algn="l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000"/>
              <a:buFont typeface="Oswald"/>
              <a:buAutoNum type="arabicPeriod"/>
            </a:pPr>
            <a:r>
              <a:rPr lang="de" sz="1000">
                <a:solidFill>
                  <a:srgbClr val="999999"/>
                </a:solidFill>
                <a:latin typeface="Oswald"/>
                <a:ea typeface="Oswald"/>
                <a:cs typeface="Oswald"/>
                <a:sym typeface="Oswald"/>
              </a:rPr>
              <a:t>Erstellen von Events</a:t>
            </a:r>
            <a:endParaRPr sz="1000">
              <a:solidFill>
                <a:srgbClr val="999999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914400" lvl="1" indent="-292100" algn="l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000"/>
              <a:buFont typeface="Oswald"/>
              <a:buAutoNum type="arabicPeriod"/>
            </a:pPr>
            <a:r>
              <a:rPr lang="de" sz="1000">
                <a:solidFill>
                  <a:srgbClr val="999999"/>
                </a:solidFill>
                <a:latin typeface="Oswald"/>
                <a:ea typeface="Oswald"/>
                <a:cs typeface="Oswald"/>
                <a:sym typeface="Oswald"/>
              </a:rPr>
              <a:t>Erstellen von ICalendar-Dateien</a:t>
            </a:r>
            <a:endParaRPr sz="1000">
              <a:solidFill>
                <a:srgbClr val="999999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90" name="Google Shape;90;p17"/>
          <p:cNvCxnSpPr/>
          <p:nvPr/>
        </p:nvCxnSpPr>
        <p:spPr>
          <a:xfrm flipH="1">
            <a:off x="1945625" y="17700"/>
            <a:ext cx="424500" cy="51081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1" name="Google Shape;91;p17"/>
          <p:cNvSpPr txBox="1"/>
          <p:nvPr/>
        </p:nvSpPr>
        <p:spPr>
          <a:xfrm>
            <a:off x="0" y="4820400"/>
            <a:ext cx="40752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900">
                <a:solidFill>
                  <a:srgbClr val="999999"/>
                </a:solidFill>
              </a:rPr>
              <a:t>Marten Alan Aldag, 28.02.22</a:t>
            </a:r>
            <a:endParaRPr sz="900">
              <a:solidFill>
                <a:srgbClr val="9999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/>
        </p:nvSpPr>
        <p:spPr>
          <a:xfrm>
            <a:off x="-76200" y="0"/>
            <a:ext cx="2320500" cy="25242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>
                <a:solidFill>
                  <a:srgbClr val="999999"/>
                </a:solidFill>
                <a:latin typeface="Oswald"/>
                <a:ea typeface="Oswald"/>
                <a:cs typeface="Oswald"/>
                <a:sym typeface="Oswald"/>
              </a:rPr>
              <a:t>iCalendar</a:t>
            </a:r>
            <a:endParaRPr sz="1200">
              <a:solidFill>
                <a:srgbClr val="999999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Font typeface="Oswald"/>
              <a:buAutoNum type="arabicPeriod"/>
            </a:pPr>
            <a:r>
              <a:rPr lang="de" sz="1000">
                <a:solidFill>
                  <a:srgbClr val="F3F3F3"/>
                </a:solidFill>
                <a:latin typeface="Oswald"/>
                <a:ea typeface="Oswald"/>
                <a:cs typeface="Oswald"/>
                <a:sym typeface="Oswald"/>
              </a:rPr>
              <a:t>Die Vorbereitung</a:t>
            </a:r>
            <a:endParaRPr sz="1000">
              <a:solidFill>
                <a:srgbClr val="F3F3F3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914400" lvl="1" indent="-292100" algn="l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000"/>
              <a:buFont typeface="Oswald"/>
              <a:buAutoNum type="arabicPeriod"/>
            </a:pPr>
            <a:r>
              <a:rPr lang="de" sz="1000">
                <a:solidFill>
                  <a:srgbClr val="999999"/>
                </a:solidFill>
                <a:latin typeface="Oswald"/>
                <a:ea typeface="Oswald"/>
                <a:cs typeface="Oswald"/>
                <a:sym typeface="Oswald"/>
              </a:rPr>
              <a:t>Aufgabenstellung</a:t>
            </a:r>
            <a:endParaRPr sz="1000">
              <a:solidFill>
                <a:srgbClr val="999999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914400" lvl="1" indent="-292100" algn="l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000"/>
              <a:buFont typeface="Oswald"/>
              <a:buAutoNum type="arabicPeriod"/>
            </a:pPr>
            <a:r>
              <a:rPr lang="de" sz="1000">
                <a:solidFill>
                  <a:srgbClr val="999999"/>
                </a:solidFill>
                <a:latin typeface="Oswald"/>
                <a:ea typeface="Oswald"/>
                <a:cs typeface="Oswald"/>
                <a:sym typeface="Oswald"/>
              </a:rPr>
              <a:t>iCalendar-Format</a:t>
            </a:r>
            <a:endParaRPr sz="1000">
              <a:solidFill>
                <a:srgbClr val="999999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914400" lvl="1" indent="-2921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swald"/>
              <a:buAutoNum type="arabicPeriod"/>
            </a:pPr>
            <a:r>
              <a:rPr lang="de"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Datenbankmodell</a:t>
            </a: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914400" lvl="1" indent="-292100" algn="l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000"/>
              <a:buFont typeface="Oswald"/>
              <a:buAutoNum type="arabicPeriod"/>
            </a:pPr>
            <a:r>
              <a:rPr lang="de" sz="1000">
                <a:solidFill>
                  <a:srgbClr val="999999"/>
                </a:solidFill>
                <a:latin typeface="Oswald"/>
                <a:ea typeface="Oswald"/>
                <a:cs typeface="Oswald"/>
                <a:sym typeface="Oswald"/>
              </a:rPr>
              <a:t>Auswahl des GUI-Frameworks</a:t>
            </a:r>
            <a:endParaRPr sz="1000">
              <a:solidFill>
                <a:srgbClr val="999999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000"/>
              <a:buFont typeface="Oswald"/>
              <a:buAutoNum type="arabicPeriod"/>
            </a:pPr>
            <a:r>
              <a:rPr lang="de" sz="1000">
                <a:solidFill>
                  <a:srgbClr val="999999"/>
                </a:solidFill>
                <a:latin typeface="Oswald"/>
                <a:ea typeface="Oswald"/>
                <a:cs typeface="Oswald"/>
                <a:sym typeface="Oswald"/>
              </a:rPr>
              <a:t>Die Anwendung</a:t>
            </a:r>
            <a:endParaRPr sz="1000">
              <a:solidFill>
                <a:srgbClr val="999999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914400" lvl="1" indent="-292100" algn="l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000"/>
              <a:buFont typeface="Oswald"/>
              <a:buAutoNum type="arabicPeriod"/>
            </a:pPr>
            <a:r>
              <a:rPr lang="de" sz="1000">
                <a:solidFill>
                  <a:srgbClr val="999999"/>
                </a:solidFill>
                <a:latin typeface="Oswald"/>
                <a:ea typeface="Oswald"/>
                <a:cs typeface="Oswald"/>
                <a:sym typeface="Oswald"/>
              </a:rPr>
              <a:t>Ordnerstruktur</a:t>
            </a:r>
            <a:endParaRPr sz="1000">
              <a:solidFill>
                <a:srgbClr val="999999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914400" lvl="1" indent="-292100" algn="l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000"/>
              <a:buFont typeface="Oswald"/>
              <a:buAutoNum type="arabicPeriod"/>
            </a:pPr>
            <a:r>
              <a:rPr lang="de" sz="1000">
                <a:solidFill>
                  <a:srgbClr val="999999"/>
                </a:solidFill>
                <a:latin typeface="Oswald"/>
                <a:ea typeface="Oswald"/>
                <a:cs typeface="Oswald"/>
                <a:sym typeface="Oswald"/>
              </a:rPr>
              <a:t>__init__.py</a:t>
            </a:r>
            <a:endParaRPr sz="1000">
              <a:solidFill>
                <a:srgbClr val="999999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914400" lvl="1" indent="-292100" algn="l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000"/>
              <a:buFont typeface="Oswald"/>
              <a:buAutoNum type="arabicPeriod"/>
            </a:pPr>
            <a:r>
              <a:rPr lang="de" sz="1000">
                <a:solidFill>
                  <a:srgbClr val="999999"/>
                </a:solidFill>
                <a:latin typeface="Oswald"/>
                <a:ea typeface="Oswald"/>
                <a:cs typeface="Oswald"/>
                <a:sym typeface="Oswald"/>
              </a:rPr>
              <a:t>Routing</a:t>
            </a:r>
            <a:endParaRPr sz="1000">
              <a:solidFill>
                <a:srgbClr val="999999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914400" lvl="1" indent="-292100" algn="l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000"/>
              <a:buFont typeface="Oswald"/>
              <a:buAutoNum type="arabicPeriod"/>
            </a:pPr>
            <a:r>
              <a:rPr lang="de" sz="1000">
                <a:solidFill>
                  <a:srgbClr val="999999"/>
                </a:solidFill>
                <a:latin typeface="Oswald"/>
                <a:ea typeface="Oswald"/>
                <a:cs typeface="Oswald"/>
                <a:sym typeface="Oswald"/>
              </a:rPr>
              <a:t>Homepage</a:t>
            </a:r>
            <a:endParaRPr sz="1000">
              <a:solidFill>
                <a:srgbClr val="999999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914400" lvl="1" indent="-292100" algn="l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000"/>
              <a:buFont typeface="Oswald"/>
              <a:buAutoNum type="arabicPeriod"/>
            </a:pPr>
            <a:r>
              <a:rPr lang="de" sz="1000">
                <a:solidFill>
                  <a:srgbClr val="999999"/>
                </a:solidFill>
                <a:latin typeface="Oswald"/>
                <a:ea typeface="Oswald"/>
                <a:cs typeface="Oswald"/>
                <a:sym typeface="Oswald"/>
              </a:rPr>
              <a:t>Erstellen von Events</a:t>
            </a:r>
            <a:endParaRPr sz="1000">
              <a:solidFill>
                <a:srgbClr val="999999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914400" lvl="1" indent="-292100" algn="l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000"/>
              <a:buFont typeface="Oswald"/>
              <a:buAutoNum type="arabicPeriod"/>
            </a:pPr>
            <a:r>
              <a:rPr lang="de" sz="1000">
                <a:solidFill>
                  <a:srgbClr val="999999"/>
                </a:solidFill>
                <a:latin typeface="Oswald"/>
                <a:ea typeface="Oswald"/>
                <a:cs typeface="Oswald"/>
                <a:sym typeface="Oswald"/>
              </a:rPr>
              <a:t>Erstellen von ICalendar-Dateien</a:t>
            </a:r>
            <a:endParaRPr sz="1000">
              <a:solidFill>
                <a:srgbClr val="999999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97" name="Google Shape;97;p18"/>
          <p:cNvCxnSpPr/>
          <p:nvPr/>
        </p:nvCxnSpPr>
        <p:spPr>
          <a:xfrm flipH="1">
            <a:off x="1945625" y="17700"/>
            <a:ext cx="424500" cy="51081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8" name="Google Shape;98;p18"/>
          <p:cNvSpPr txBox="1"/>
          <p:nvPr/>
        </p:nvSpPr>
        <p:spPr>
          <a:xfrm>
            <a:off x="0" y="4820400"/>
            <a:ext cx="40752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900">
                <a:solidFill>
                  <a:srgbClr val="999999"/>
                </a:solidFill>
              </a:rPr>
              <a:t>Marten Alan Aldag, 28.02.22</a:t>
            </a:r>
            <a:endParaRPr sz="900">
              <a:solidFill>
                <a:srgbClr val="999999"/>
              </a:solidFill>
            </a:endParaRPr>
          </a:p>
        </p:txBody>
      </p:sp>
      <p:sp>
        <p:nvSpPr>
          <p:cNvPr id="99" name="Google Shape;99;p18"/>
          <p:cNvSpPr txBox="1">
            <a:spLocks noGrp="1"/>
          </p:cNvSpPr>
          <p:nvPr>
            <p:ph type="title"/>
          </p:nvPr>
        </p:nvSpPr>
        <p:spPr>
          <a:xfrm>
            <a:off x="117400" y="2654613"/>
            <a:ext cx="203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>
                <a:solidFill>
                  <a:schemeClr val="lt1"/>
                </a:solidFill>
                <a:latin typeface="Oswald Medium"/>
                <a:ea typeface="Oswald Medium"/>
                <a:cs typeface="Oswald Medium"/>
                <a:sym typeface="Oswald Medium"/>
              </a:rPr>
              <a:t>Datenbankmodell</a:t>
            </a:r>
            <a:endParaRPr sz="1800">
              <a:solidFill>
                <a:schemeClr val="lt1"/>
              </a:solidFill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9875" y="313950"/>
            <a:ext cx="5537580" cy="4515599"/>
          </a:xfrm>
          <a:prstGeom prst="rect">
            <a:avLst/>
          </a:prstGeom>
          <a:noFill/>
          <a:ln w="2857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7723" y="361275"/>
            <a:ext cx="1385750" cy="1439750"/>
          </a:xfrm>
          <a:prstGeom prst="rect">
            <a:avLst/>
          </a:prstGeom>
          <a:noFill/>
          <a:ln w="38100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06" name="Google Shape;10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16903" y="361278"/>
            <a:ext cx="4803851" cy="3110875"/>
          </a:xfrm>
          <a:prstGeom prst="rect">
            <a:avLst/>
          </a:prstGeom>
          <a:noFill/>
          <a:ln w="38100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07" name="Google Shape;107;p19"/>
          <p:cNvSpPr txBox="1"/>
          <p:nvPr/>
        </p:nvSpPr>
        <p:spPr>
          <a:xfrm>
            <a:off x="-76200" y="0"/>
            <a:ext cx="2320500" cy="25242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>
                <a:solidFill>
                  <a:srgbClr val="999999"/>
                </a:solidFill>
                <a:latin typeface="Oswald"/>
                <a:ea typeface="Oswald"/>
                <a:cs typeface="Oswald"/>
                <a:sym typeface="Oswald"/>
              </a:rPr>
              <a:t>iCalendar</a:t>
            </a:r>
            <a:endParaRPr sz="1200">
              <a:solidFill>
                <a:srgbClr val="999999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Font typeface="Oswald"/>
              <a:buAutoNum type="arabicPeriod"/>
            </a:pPr>
            <a:r>
              <a:rPr lang="de" sz="1000">
                <a:solidFill>
                  <a:srgbClr val="F3F3F3"/>
                </a:solidFill>
                <a:latin typeface="Oswald"/>
                <a:ea typeface="Oswald"/>
                <a:cs typeface="Oswald"/>
                <a:sym typeface="Oswald"/>
              </a:rPr>
              <a:t>Die Vorbereitung</a:t>
            </a:r>
            <a:endParaRPr sz="1000">
              <a:solidFill>
                <a:srgbClr val="F3F3F3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914400" lvl="1" indent="-292100" algn="l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000"/>
              <a:buFont typeface="Oswald"/>
              <a:buAutoNum type="arabicPeriod"/>
            </a:pPr>
            <a:r>
              <a:rPr lang="de" sz="1000">
                <a:solidFill>
                  <a:srgbClr val="999999"/>
                </a:solidFill>
                <a:latin typeface="Oswald"/>
                <a:ea typeface="Oswald"/>
                <a:cs typeface="Oswald"/>
                <a:sym typeface="Oswald"/>
              </a:rPr>
              <a:t>Aufgabenstellung</a:t>
            </a:r>
            <a:endParaRPr sz="1000">
              <a:solidFill>
                <a:srgbClr val="999999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914400" lvl="1" indent="-292100" algn="l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000"/>
              <a:buFont typeface="Oswald"/>
              <a:buAutoNum type="arabicPeriod"/>
            </a:pPr>
            <a:r>
              <a:rPr lang="de" sz="1000">
                <a:solidFill>
                  <a:srgbClr val="999999"/>
                </a:solidFill>
                <a:latin typeface="Oswald"/>
                <a:ea typeface="Oswald"/>
                <a:cs typeface="Oswald"/>
                <a:sym typeface="Oswald"/>
              </a:rPr>
              <a:t>iCalendar-Format</a:t>
            </a:r>
            <a:endParaRPr sz="1000">
              <a:solidFill>
                <a:srgbClr val="999999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914400" lvl="1" indent="-2921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swald"/>
              <a:buAutoNum type="arabicPeriod"/>
            </a:pPr>
            <a:r>
              <a:rPr lang="de"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Datenbankmodell</a:t>
            </a: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914400" lvl="1" indent="-292100" algn="l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000"/>
              <a:buFont typeface="Oswald"/>
              <a:buAutoNum type="arabicPeriod"/>
            </a:pPr>
            <a:r>
              <a:rPr lang="de" sz="1000">
                <a:solidFill>
                  <a:srgbClr val="999999"/>
                </a:solidFill>
                <a:latin typeface="Oswald"/>
                <a:ea typeface="Oswald"/>
                <a:cs typeface="Oswald"/>
                <a:sym typeface="Oswald"/>
              </a:rPr>
              <a:t>Auswahl des GUI-Frameworks</a:t>
            </a:r>
            <a:endParaRPr sz="1000">
              <a:solidFill>
                <a:srgbClr val="999999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000"/>
              <a:buFont typeface="Oswald"/>
              <a:buAutoNum type="arabicPeriod"/>
            </a:pPr>
            <a:r>
              <a:rPr lang="de" sz="1000">
                <a:solidFill>
                  <a:srgbClr val="999999"/>
                </a:solidFill>
                <a:latin typeface="Oswald"/>
                <a:ea typeface="Oswald"/>
                <a:cs typeface="Oswald"/>
                <a:sym typeface="Oswald"/>
              </a:rPr>
              <a:t>Die Anwendung</a:t>
            </a:r>
            <a:endParaRPr sz="1000">
              <a:solidFill>
                <a:srgbClr val="999999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914400" lvl="1" indent="-292100" algn="l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000"/>
              <a:buFont typeface="Oswald"/>
              <a:buAutoNum type="arabicPeriod"/>
            </a:pPr>
            <a:r>
              <a:rPr lang="de" sz="1000">
                <a:solidFill>
                  <a:srgbClr val="999999"/>
                </a:solidFill>
                <a:latin typeface="Oswald"/>
                <a:ea typeface="Oswald"/>
                <a:cs typeface="Oswald"/>
                <a:sym typeface="Oswald"/>
              </a:rPr>
              <a:t>Ordnerstruktur</a:t>
            </a:r>
            <a:endParaRPr sz="1000">
              <a:solidFill>
                <a:srgbClr val="999999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914400" lvl="1" indent="-292100" algn="l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000"/>
              <a:buFont typeface="Oswald"/>
              <a:buAutoNum type="arabicPeriod"/>
            </a:pPr>
            <a:r>
              <a:rPr lang="de" sz="1000">
                <a:solidFill>
                  <a:srgbClr val="999999"/>
                </a:solidFill>
                <a:latin typeface="Oswald"/>
                <a:ea typeface="Oswald"/>
                <a:cs typeface="Oswald"/>
                <a:sym typeface="Oswald"/>
              </a:rPr>
              <a:t>__init__.py</a:t>
            </a:r>
            <a:endParaRPr sz="1000">
              <a:solidFill>
                <a:srgbClr val="999999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914400" lvl="1" indent="-292100" algn="l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000"/>
              <a:buFont typeface="Oswald"/>
              <a:buAutoNum type="arabicPeriod"/>
            </a:pPr>
            <a:r>
              <a:rPr lang="de" sz="1000">
                <a:solidFill>
                  <a:srgbClr val="999999"/>
                </a:solidFill>
                <a:latin typeface="Oswald"/>
                <a:ea typeface="Oswald"/>
                <a:cs typeface="Oswald"/>
                <a:sym typeface="Oswald"/>
              </a:rPr>
              <a:t>Routing</a:t>
            </a:r>
            <a:endParaRPr sz="1000">
              <a:solidFill>
                <a:srgbClr val="999999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914400" lvl="1" indent="-292100" algn="l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000"/>
              <a:buFont typeface="Oswald"/>
              <a:buAutoNum type="arabicPeriod"/>
            </a:pPr>
            <a:r>
              <a:rPr lang="de" sz="1000">
                <a:solidFill>
                  <a:srgbClr val="999999"/>
                </a:solidFill>
                <a:latin typeface="Oswald"/>
                <a:ea typeface="Oswald"/>
                <a:cs typeface="Oswald"/>
                <a:sym typeface="Oswald"/>
              </a:rPr>
              <a:t>Homepage</a:t>
            </a:r>
            <a:endParaRPr sz="1000">
              <a:solidFill>
                <a:srgbClr val="999999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914400" lvl="1" indent="-292100" algn="l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000"/>
              <a:buFont typeface="Oswald"/>
              <a:buAutoNum type="arabicPeriod"/>
            </a:pPr>
            <a:r>
              <a:rPr lang="de" sz="1000">
                <a:solidFill>
                  <a:srgbClr val="999999"/>
                </a:solidFill>
                <a:latin typeface="Oswald"/>
                <a:ea typeface="Oswald"/>
                <a:cs typeface="Oswald"/>
                <a:sym typeface="Oswald"/>
              </a:rPr>
              <a:t>Erstellen von Events</a:t>
            </a:r>
            <a:endParaRPr sz="1000">
              <a:solidFill>
                <a:srgbClr val="999999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914400" lvl="1" indent="-292100" algn="l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000"/>
              <a:buFont typeface="Oswald"/>
              <a:buAutoNum type="arabicPeriod"/>
            </a:pPr>
            <a:r>
              <a:rPr lang="de" sz="1000">
                <a:solidFill>
                  <a:srgbClr val="999999"/>
                </a:solidFill>
                <a:latin typeface="Oswald"/>
                <a:ea typeface="Oswald"/>
                <a:cs typeface="Oswald"/>
                <a:sym typeface="Oswald"/>
              </a:rPr>
              <a:t>Erstellen von ICalendar-Dateien</a:t>
            </a:r>
            <a:endParaRPr sz="1000">
              <a:solidFill>
                <a:srgbClr val="999999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108" name="Google Shape;108;p19"/>
          <p:cNvCxnSpPr/>
          <p:nvPr/>
        </p:nvCxnSpPr>
        <p:spPr>
          <a:xfrm flipH="1">
            <a:off x="1945625" y="17700"/>
            <a:ext cx="424500" cy="51081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9" name="Google Shape;109;p19"/>
          <p:cNvSpPr txBox="1"/>
          <p:nvPr/>
        </p:nvSpPr>
        <p:spPr>
          <a:xfrm>
            <a:off x="0" y="4820400"/>
            <a:ext cx="40752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900">
                <a:solidFill>
                  <a:srgbClr val="999999"/>
                </a:solidFill>
              </a:rPr>
              <a:t>Marten Alan Aldag, 28.02.22</a:t>
            </a:r>
            <a:endParaRPr sz="900">
              <a:solidFill>
                <a:srgbClr val="999999"/>
              </a:solidFill>
            </a:endParaRPr>
          </a:p>
        </p:txBody>
      </p:sp>
      <p:sp>
        <p:nvSpPr>
          <p:cNvPr id="110" name="Google Shape;110;p19"/>
          <p:cNvSpPr txBox="1">
            <a:spLocks noGrp="1"/>
          </p:cNvSpPr>
          <p:nvPr>
            <p:ph type="title"/>
          </p:nvPr>
        </p:nvSpPr>
        <p:spPr>
          <a:xfrm>
            <a:off x="117400" y="2654613"/>
            <a:ext cx="203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>
                <a:solidFill>
                  <a:schemeClr val="lt1"/>
                </a:solidFill>
                <a:latin typeface="Oswald Medium"/>
                <a:ea typeface="Oswald Medium"/>
                <a:cs typeface="Oswald Medium"/>
                <a:sym typeface="Oswald Medium"/>
              </a:rPr>
              <a:t>Datenbankmodell</a:t>
            </a:r>
            <a:endParaRPr sz="1800">
              <a:solidFill>
                <a:schemeClr val="lt1"/>
              </a:solidFill>
              <a:latin typeface="Oswald Medium"/>
              <a:ea typeface="Oswald Medium"/>
              <a:cs typeface="Oswald Medium"/>
              <a:sym typeface="Oswald Medium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16" name="Google Shape;11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1175" y="692674"/>
            <a:ext cx="2744001" cy="955825"/>
          </a:xfrm>
          <a:prstGeom prst="rect">
            <a:avLst/>
          </a:prstGeom>
          <a:noFill/>
          <a:ln w="2857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17" name="Google Shape;11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89125" y="2571747"/>
            <a:ext cx="2503051" cy="1087425"/>
          </a:xfrm>
          <a:prstGeom prst="rect">
            <a:avLst/>
          </a:prstGeom>
          <a:noFill/>
          <a:ln w="2857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18" name="Google Shape;118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64825" y="2524200"/>
            <a:ext cx="1939050" cy="1939050"/>
          </a:xfrm>
          <a:prstGeom prst="rect">
            <a:avLst/>
          </a:prstGeom>
          <a:noFill/>
          <a:ln w="2857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19" name="Google Shape;119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578601">
            <a:off x="7244775" y="1937425"/>
            <a:ext cx="9144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0"/>
          <p:cNvSpPr txBox="1"/>
          <p:nvPr/>
        </p:nvSpPr>
        <p:spPr>
          <a:xfrm>
            <a:off x="-76200" y="0"/>
            <a:ext cx="2320500" cy="25242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>
                <a:solidFill>
                  <a:srgbClr val="999999"/>
                </a:solidFill>
                <a:latin typeface="Oswald"/>
                <a:ea typeface="Oswald"/>
                <a:cs typeface="Oswald"/>
                <a:sym typeface="Oswald"/>
              </a:rPr>
              <a:t>iCalendar</a:t>
            </a:r>
            <a:endParaRPr sz="1200">
              <a:solidFill>
                <a:srgbClr val="999999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Font typeface="Oswald"/>
              <a:buAutoNum type="arabicPeriod"/>
            </a:pPr>
            <a:r>
              <a:rPr lang="de" sz="1000">
                <a:solidFill>
                  <a:srgbClr val="F3F3F3"/>
                </a:solidFill>
                <a:latin typeface="Oswald"/>
                <a:ea typeface="Oswald"/>
                <a:cs typeface="Oswald"/>
                <a:sym typeface="Oswald"/>
              </a:rPr>
              <a:t>Die Vorbereitung</a:t>
            </a:r>
            <a:endParaRPr sz="1000">
              <a:solidFill>
                <a:srgbClr val="F3F3F3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914400" lvl="1" indent="-292100" algn="l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000"/>
              <a:buFont typeface="Oswald"/>
              <a:buAutoNum type="arabicPeriod"/>
            </a:pPr>
            <a:r>
              <a:rPr lang="de" sz="1000">
                <a:solidFill>
                  <a:srgbClr val="999999"/>
                </a:solidFill>
                <a:latin typeface="Oswald"/>
                <a:ea typeface="Oswald"/>
                <a:cs typeface="Oswald"/>
                <a:sym typeface="Oswald"/>
              </a:rPr>
              <a:t>Aufgabenstellung</a:t>
            </a:r>
            <a:endParaRPr sz="1000">
              <a:solidFill>
                <a:srgbClr val="999999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914400" lvl="1" indent="-292100" algn="l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000"/>
              <a:buFont typeface="Oswald"/>
              <a:buAutoNum type="arabicPeriod"/>
            </a:pPr>
            <a:r>
              <a:rPr lang="de" sz="1000">
                <a:solidFill>
                  <a:srgbClr val="999999"/>
                </a:solidFill>
                <a:latin typeface="Oswald"/>
                <a:ea typeface="Oswald"/>
                <a:cs typeface="Oswald"/>
                <a:sym typeface="Oswald"/>
              </a:rPr>
              <a:t>iCalendar-Format</a:t>
            </a:r>
            <a:endParaRPr sz="1000">
              <a:solidFill>
                <a:srgbClr val="999999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914400" lvl="1" indent="-292100" algn="l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000"/>
              <a:buFont typeface="Oswald"/>
              <a:buAutoNum type="arabicPeriod"/>
            </a:pPr>
            <a:r>
              <a:rPr lang="de" sz="1000">
                <a:solidFill>
                  <a:srgbClr val="999999"/>
                </a:solidFill>
                <a:latin typeface="Oswald"/>
                <a:ea typeface="Oswald"/>
                <a:cs typeface="Oswald"/>
                <a:sym typeface="Oswald"/>
              </a:rPr>
              <a:t>Datenbankmodell</a:t>
            </a:r>
            <a:endParaRPr sz="1000">
              <a:solidFill>
                <a:srgbClr val="999999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914400" lvl="1" indent="-2921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swald"/>
              <a:buAutoNum type="arabicPeriod"/>
            </a:pPr>
            <a:r>
              <a:rPr lang="de"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Auswahl des GUI-Frameworks</a:t>
            </a: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000"/>
              <a:buFont typeface="Oswald"/>
              <a:buAutoNum type="arabicPeriod"/>
            </a:pPr>
            <a:r>
              <a:rPr lang="de" sz="1000">
                <a:solidFill>
                  <a:srgbClr val="999999"/>
                </a:solidFill>
                <a:latin typeface="Oswald"/>
                <a:ea typeface="Oswald"/>
                <a:cs typeface="Oswald"/>
                <a:sym typeface="Oswald"/>
              </a:rPr>
              <a:t>Die Anwendung</a:t>
            </a:r>
            <a:endParaRPr sz="1000">
              <a:solidFill>
                <a:srgbClr val="999999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914400" lvl="1" indent="-292100" algn="l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000"/>
              <a:buFont typeface="Oswald"/>
              <a:buAutoNum type="arabicPeriod"/>
            </a:pPr>
            <a:r>
              <a:rPr lang="de" sz="1000">
                <a:solidFill>
                  <a:srgbClr val="999999"/>
                </a:solidFill>
                <a:latin typeface="Oswald"/>
                <a:ea typeface="Oswald"/>
                <a:cs typeface="Oswald"/>
                <a:sym typeface="Oswald"/>
              </a:rPr>
              <a:t>Ordnerstruktur</a:t>
            </a:r>
            <a:endParaRPr sz="1000">
              <a:solidFill>
                <a:srgbClr val="999999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914400" lvl="1" indent="-292100" algn="l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000"/>
              <a:buFont typeface="Oswald"/>
              <a:buAutoNum type="arabicPeriod"/>
            </a:pPr>
            <a:r>
              <a:rPr lang="de" sz="1000">
                <a:solidFill>
                  <a:srgbClr val="999999"/>
                </a:solidFill>
                <a:latin typeface="Oswald"/>
                <a:ea typeface="Oswald"/>
                <a:cs typeface="Oswald"/>
                <a:sym typeface="Oswald"/>
              </a:rPr>
              <a:t>__init__.py</a:t>
            </a:r>
            <a:endParaRPr sz="1000">
              <a:solidFill>
                <a:srgbClr val="999999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914400" lvl="1" indent="-292100" algn="l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000"/>
              <a:buFont typeface="Oswald"/>
              <a:buAutoNum type="arabicPeriod"/>
            </a:pPr>
            <a:r>
              <a:rPr lang="de" sz="1000">
                <a:solidFill>
                  <a:srgbClr val="999999"/>
                </a:solidFill>
                <a:latin typeface="Oswald"/>
                <a:ea typeface="Oswald"/>
                <a:cs typeface="Oswald"/>
                <a:sym typeface="Oswald"/>
              </a:rPr>
              <a:t>Routing</a:t>
            </a:r>
            <a:endParaRPr sz="1000">
              <a:solidFill>
                <a:srgbClr val="999999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914400" lvl="1" indent="-292100" algn="l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000"/>
              <a:buFont typeface="Oswald"/>
              <a:buAutoNum type="arabicPeriod"/>
            </a:pPr>
            <a:r>
              <a:rPr lang="de" sz="1000">
                <a:solidFill>
                  <a:srgbClr val="999999"/>
                </a:solidFill>
                <a:latin typeface="Oswald"/>
                <a:ea typeface="Oswald"/>
                <a:cs typeface="Oswald"/>
                <a:sym typeface="Oswald"/>
              </a:rPr>
              <a:t>Homepage</a:t>
            </a:r>
            <a:endParaRPr sz="1000">
              <a:solidFill>
                <a:srgbClr val="999999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914400" lvl="1" indent="-292100" algn="l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000"/>
              <a:buFont typeface="Oswald"/>
              <a:buAutoNum type="arabicPeriod"/>
            </a:pPr>
            <a:r>
              <a:rPr lang="de" sz="1000">
                <a:solidFill>
                  <a:srgbClr val="999999"/>
                </a:solidFill>
                <a:latin typeface="Oswald"/>
                <a:ea typeface="Oswald"/>
                <a:cs typeface="Oswald"/>
                <a:sym typeface="Oswald"/>
              </a:rPr>
              <a:t>Erstellen von Events</a:t>
            </a:r>
            <a:endParaRPr sz="1000">
              <a:solidFill>
                <a:srgbClr val="999999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914400" lvl="1" indent="-292100" algn="l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000"/>
              <a:buFont typeface="Oswald"/>
              <a:buAutoNum type="arabicPeriod"/>
            </a:pPr>
            <a:r>
              <a:rPr lang="de" sz="1000">
                <a:solidFill>
                  <a:srgbClr val="999999"/>
                </a:solidFill>
                <a:latin typeface="Oswald"/>
                <a:ea typeface="Oswald"/>
                <a:cs typeface="Oswald"/>
                <a:sym typeface="Oswald"/>
              </a:rPr>
              <a:t>Erstellen von ICalendar-Dateien</a:t>
            </a:r>
            <a:endParaRPr sz="1000">
              <a:solidFill>
                <a:srgbClr val="999999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121" name="Google Shape;121;p20"/>
          <p:cNvCxnSpPr/>
          <p:nvPr/>
        </p:nvCxnSpPr>
        <p:spPr>
          <a:xfrm flipH="1">
            <a:off x="1945625" y="17700"/>
            <a:ext cx="424500" cy="51081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2" name="Google Shape;122;p20"/>
          <p:cNvSpPr txBox="1"/>
          <p:nvPr/>
        </p:nvSpPr>
        <p:spPr>
          <a:xfrm>
            <a:off x="0" y="4820400"/>
            <a:ext cx="40752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900">
                <a:solidFill>
                  <a:srgbClr val="999999"/>
                </a:solidFill>
              </a:rPr>
              <a:t>Marten Alan Aldag, 28.02.22</a:t>
            </a:r>
            <a:endParaRPr sz="900">
              <a:solidFill>
                <a:srgbClr val="999999"/>
              </a:solidFill>
            </a:endParaRPr>
          </a:p>
        </p:txBody>
      </p:sp>
      <p:sp>
        <p:nvSpPr>
          <p:cNvPr id="123" name="Google Shape;123;p20"/>
          <p:cNvSpPr txBox="1">
            <a:spLocks noGrp="1"/>
          </p:cNvSpPr>
          <p:nvPr>
            <p:ph type="title"/>
          </p:nvPr>
        </p:nvSpPr>
        <p:spPr>
          <a:xfrm>
            <a:off x="117400" y="2654613"/>
            <a:ext cx="203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>
                <a:solidFill>
                  <a:schemeClr val="lt1"/>
                </a:solidFill>
                <a:latin typeface="Oswald Medium"/>
                <a:ea typeface="Oswald Medium"/>
                <a:cs typeface="Oswald Medium"/>
                <a:sym typeface="Oswald Medium"/>
              </a:rPr>
              <a:t>Auswahl des GUI-Frameworks</a:t>
            </a:r>
            <a:endParaRPr sz="1800">
              <a:solidFill>
                <a:schemeClr val="lt1"/>
              </a:solidFill>
              <a:latin typeface="Oswald Medium"/>
              <a:ea typeface="Oswald Medium"/>
              <a:cs typeface="Oswald Medium"/>
              <a:sym typeface="Oswald Medium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>
                <a:solidFill>
                  <a:srgbClr val="FFFFFF"/>
                </a:solidFill>
              </a:rPr>
              <a:t>Teil 2: Die Anwendung</a:t>
            </a:r>
            <a:endParaRPr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700</Words>
  <Application>Microsoft Office PowerPoint</Application>
  <PresentationFormat>Bildschirmpräsentation (16:9)</PresentationFormat>
  <Paragraphs>272</Paragraphs>
  <Slides>19</Slides>
  <Notes>19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4" baseType="lpstr">
      <vt:lpstr>Oswald Medium</vt:lpstr>
      <vt:lpstr>Arial</vt:lpstr>
      <vt:lpstr>Oswald</vt:lpstr>
      <vt:lpstr>Oswald SemiBold</vt:lpstr>
      <vt:lpstr>Simple Light</vt:lpstr>
      <vt:lpstr> iCalendar - Projekt</vt:lpstr>
      <vt:lpstr>Inhaltsverzeichnis</vt:lpstr>
      <vt:lpstr>Teil 1: Die Vorbereitung</vt:lpstr>
      <vt:lpstr>Aufgabenstellung</vt:lpstr>
      <vt:lpstr>iCalendar - Format</vt:lpstr>
      <vt:lpstr>Datenbankmodell</vt:lpstr>
      <vt:lpstr>Datenbankmodell</vt:lpstr>
      <vt:lpstr>Auswahl des GUI-Frameworks</vt:lpstr>
      <vt:lpstr>Teil 2: Die Anwendung</vt:lpstr>
      <vt:lpstr>Ordnerstruktur</vt:lpstr>
      <vt:lpstr>__init__.py</vt:lpstr>
      <vt:lpstr>Routing</vt:lpstr>
      <vt:lpstr>Homepage - Code</vt:lpstr>
      <vt:lpstr>Homepage - Jinja Template</vt:lpstr>
      <vt:lpstr>Homepage - User Interface</vt:lpstr>
      <vt:lpstr>Erstellen von Events - User Interface</vt:lpstr>
      <vt:lpstr>Erstellen von Events - Code</vt:lpstr>
      <vt:lpstr>Erstellen von ICalendar-Dateien - Code</vt:lpstr>
      <vt:lpstr>Erstellen von ICalendar-Dateien - Ausgabe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iCalendar - Projekt</dc:title>
  <cp:lastModifiedBy>Marten Aldag</cp:lastModifiedBy>
  <cp:revision>2</cp:revision>
  <dcterms:modified xsi:type="dcterms:W3CDTF">2022-02-28T14:15:51Z</dcterms:modified>
</cp:coreProperties>
</file>