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5" r:id="rId6"/>
    <p:sldId id="258" r:id="rId7"/>
    <p:sldId id="266" r:id="rId8"/>
    <p:sldId id="267" r:id="rId9"/>
    <p:sldId id="268" r:id="rId10"/>
    <p:sldId id="259" r:id="rId11"/>
    <p:sldId id="270" r:id="rId12"/>
    <p:sldId id="269" r:id="rId13"/>
    <p:sldId id="260" r:id="rId14"/>
    <p:sldId id="261" r:id="rId15"/>
    <p:sldId id="271" r:id="rId16"/>
    <p:sldId id="263" r:id="rId17"/>
    <p:sldId id="273" r:id="rId18"/>
    <p:sldId id="272" r:id="rId19"/>
    <p:sldId id="274" r:id="rId20"/>
    <p:sldId id="275" r:id="rId21"/>
    <p:sldId id="276" r:id="rId22"/>
    <p:sldId id="262" r:id="rId23"/>
    <p:sldId id="27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905" userDrawn="1">
          <p15:clr>
            <a:srgbClr val="A4A3A4"/>
          </p15:clr>
        </p15:guide>
        <p15:guide id="2" pos="190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905"/>
        <p:guide pos="190"/>
        <p:guide orient="horz" pos="1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GB"/>
              <a:t>I just take the entire code at one place please dont consider the red lines in the code</a:t>
            </a:r>
            <a:endParaRPr lang="en-IN" alt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51586" y="3429000"/>
            <a:ext cx="68708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Predicting Solar Power Output Using Linear Regression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5078730" y="5007610"/>
            <a:ext cx="5943600" cy="788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b="1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Presented by:</a:t>
            </a:r>
            <a:r>
              <a:rPr lang="en-IN" altLang="en-US" b="1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IN" altLang="en-GB" b="1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Sunkeswaram Venkata Lakshman</a:t>
            </a:r>
            <a:endParaRPr lang="en-IN" altLang="en-GB" b="1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GB" b="1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Under the Guidance of : M S Raghunandan Sir</a:t>
            </a:r>
            <a:endParaRPr lang="en-IN" altLang="en-GB" b="1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714375" y="1349375"/>
          <a:ext cx="10190480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610"/>
                <a:gridCol w="6198870"/>
              </a:tblGrid>
              <a:tr h="381000">
                <a:tc>
                  <a:txBody>
                    <a:bodyPr/>
                    <a:p>
                      <a:r>
                        <a:rPr lang="en-IN" altLang="en-US" sz="2000" b="0"/>
                        <a:t> </a:t>
                      </a:r>
                      <a:r>
                        <a:rPr lang="en-US" altLang="zh-CN" sz="2000" b="0"/>
                        <a:t>Step</a:t>
                      </a:r>
                      <a:endParaRPr lang="en-US" altLang="zh-CN" sz="2000" b="0"/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Process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1. Data Collection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Load dataset using Pandas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2. Data Preprocessing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Handle missing values, remove duplicates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3. Exploratory Data Analysis</a:t>
                      </a:r>
                      <a:endParaRPr lang="en-US" altLang="en-GB"/>
                    </a:p>
                    <a:p>
                      <a:pPr>
                        <a:buNone/>
                      </a:pPr>
                      <a:r>
                        <a:rPr lang="en-US" altLang="en-GB"/>
                        <a:t> </a:t>
                      </a:r>
                      <a:r>
                        <a:rPr lang="en-IN" altLang="en-US"/>
                        <a:t>   </a:t>
                      </a:r>
                      <a:r>
                        <a:rPr lang="en-US" altLang="en-GB"/>
                        <a:t>(EDA)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Analyze distributions, visualize correlations, detect outliers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4. Feature Engineering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Select relevant features, scale data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5. Data Splitting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Train-test split (80%-20%)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6. Model Training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Apply Linear Regression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7. Model Evaluation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Use Mean Absolute Error (MAE) to assess performance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8. Future Improvements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/>
                        <a:t>Consider advanced ML techniques &amp; real-time data integration</a:t>
                      </a:r>
                      <a:endParaRPr lang="en-US" altLang="en-GB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28955" y="822643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2000" b="1">
                <a:solidFill>
                  <a:srgbClr val="0070C0"/>
                </a:solidFill>
              </a:rPr>
              <a:t>🔹</a:t>
            </a:r>
            <a:r>
              <a:rPr lang="zh-CN" altLang="en-US" sz="2000" b="1"/>
              <a:t> </a:t>
            </a:r>
            <a:r>
              <a:rPr lang="en-US" altLang="zh-CN" sz="2000" b="1"/>
              <a:t>Summary of the Methodology</a:t>
            </a:r>
            <a:endParaRPr lang="en-US" altLang="zh-CN" sz="2000" b="1"/>
          </a:p>
        </p:txBody>
      </p:sp>
      <p:sp>
        <p:nvSpPr>
          <p:cNvPr id="17" name="Text Box 16"/>
          <p:cNvSpPr txBox="1"/>
          <p:nvPr/>
        </p:nvSpPr>
        <p:spPr>
          <a:xfrm>
            <a:off x="539750" y="5536565"/>
            <a:ext cx="11358245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800" b="1">
                <a:solidFill>
                  <a:srgbClr val="0070C0"/>
                </a:solidFill>
              </a:rPr>
              <a:t>🔹</a:t>
            </a:r>
            <a:r>
              <a:rPr lang="zh-CN" altLang="en-US" sz="1800"/>
              <a:t> </a:t>
            </a:r>
            <a:r>
              <a:rPr lang="en-US" altLang="zh-CN" sz="1800"/>
              <a:t>This methodology follows a structured approach from data cleaning to model evaluation.</a:t>
            </a:r>
            <a:endParaRPr lang="en-US" altLang="zh-CN" sz="1800"/>
          </a:p>
          <a:p>
            <a:r>
              <a:rPr lang="zh-CN" altLang="en-US" sz="1800" b="1">
                <a:solidFill>
                  <a:srgbClr val="0070C0"/>
                </a:solidFill>
              </a:rPr>
              <a:t>🔹</a:t>
            </a:r>
            <a:r>
              <a:rPr lang="zh-CN" altLang="en-US" sz="1800"/>
              <a:t> </a:t>
            </a:r>
            <a:r>
              <a:rPr lang="en-US" altLang="zh-CN" sz="1800"/>
              <a:t>The Linear Regression model provides a simple yet effective way to predict solar power generation.</a:t>
            </a:r>
            <a:endParaRPr lang="en-US" altLang="zh-CN" sz="1800"/>
          </a:p>
          <a:p>
            <a:r>
              <a:rPr lang="zh-CN" altLang="en-US" sz="1800" b="1">
                <a:solidFill>
                  <a:srgbClr val="0070C0"/>
                </a:solidFill>
              </a:rPr>
              <a:t>🔹 </a:t>
            </a:r>
            <a:r>
              <a:rPr lang="en-US" altLang="zh-CN" sz="1800"/>
              <a:t>Future enhancements can involve more complex ML algorithms for improved accuracy.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354" y="1038537"/>
            <a:ext cx="610262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Statement:  </a:t>
            </a:r>
            <a:endParaRPr lang="en-US" sz="2400" b="1" dirty="0">
              <a:solidFill>
                <a:srgbClr val="21316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8760" y="1639570"/>
            <a:ext cx="11937365" cy="4846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00B0F0"/>
                </a:solidFill>
                <a:sym typeface="+mn-ea"/>
              </a:rPr>
              <a:t>🔹</a:t>
            </a:r>
            <a:r>
              <a:rPr lang="en-US" altLang="en-GB" sz="2000" b="1"/>
              <a:t>The goal of this project is to develop a machine learning model that can predict solar powe</a:t>
            </a:r>
            <a:r>
              <a:rPr lang="en-IN" altLang="en-US" sz="2000" b="1"/>
              <a:t>r </a:t>
            </a:r>
            <a:r>
              <a:rPr lang="en-US" altLang="en-GB" sz="2000" b="1"/>
              <a:t>generation based on historical environmental data.</a:t>
            </a:r>
            <a:endParaRPr lang="en-US" altLang="en-GB" sz="2000"/>
          </a:p>
          <a:p>
            <a:r>
              <a:rPr lang="en-IN" altLang="en-US" b="1">
                <a:solidFill>
                  <a:srgbClr val="00B050"/>
                </a:solidFill>
              </a:rPr>
              <a:t>  </a:t>
            </a:r>
            <a:r>
              <a:rPr lang="en-US" altLang="en-US" b="1">
                <a:solidFill>
                  <a:srgbClr val="00B050"/>
                </a:solidFill>
              </a:rPr>
              <a:t>✔</a:t>
            </a:r>
            <a:r>
              <a:rPr lang="en-US" altLang="en-GB"/>
              <a:t> The dataset contains multiple input features related to weather conditions.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</a:rPr>
              <a:t>  </a:t>
            </a:r>
            <a:r>
              <a:rPr lang="en-US" altLang="en-US" b="1">
                <a:solidFill>
                  <a:srgbClr val="00B050"/>
                </a:solidFill>
              </a:rPr>
              <a:t>✔</a:t>
            </a:r>
            <a:r>
              <a:rPr lang="en-US" altLang="en-GB" b="1">
                <a:solidFill>
                  <a:srgbClr val="00B050"/>
                </a:solidFill>
              </a:rPr>
              <a:t> </a:t>
            </a:r>
            <a:r>
              <a:rPr lang="en-US" altLang="en-GB"/>
              <a:t>The target variable is "generated_power_kw" (amount of solar power generated).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</a:rPr>
              <a:t>  </a:t>
            </a:r>
            <a:r>
              <a:rPr lang="en-US" altLang="en-US" b="1">
                <a:solidFill>
                  <a:srgbClr val="00B050"/>
                </a:solidFill>
              </a:rPr>
              <a:t>✔</a:t>
            </a:r>
            <a:r>
              <a:rPr lang="en-US" altLang="en-GB"/>
              <a:t> A Linear Regression model is used to learn from past data and predict future power output.</a:t>
            </a:r>
            <a:endParaRPr lang="en-US" altLang="en-GB"/>
          </a:p>
          <a:p>
            <a:r>
              <a:rPr lang="zh-CN" altLang="en-US" b="1">
                <a:solidFill>
                  <a:srgbClr val="00B0F0"/>
                </a:solidFill>
              </a:rPr>
              <a:t>🔹</a:t>
            </a:r>
            <a:r>
              <a:rPr lang="en-US" altLang="en-GB"/>
              <a:t> </a:t>
            </a:r>
            <a:r>
              <a:rPr lang="en-US" altLang="en-GB" sz="2000" b="1"/>
              <a:t>Challenges in Solar Power Prediction</a:t>
            </a:r>
            <a:endParaRPr lang="en-US" altLang="en-GB" sz="2000" b="1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Variability in Weather Conditions </a:t>
            </a:r>
            <a:r>
              <a:rPr lang="en-US" altLang="en-US"/>
              <a:t>→</a:t>
            </a:r>
            <a:r>
              <a:rPr lang="en-US" altLang="en-GB"/>
              <a:t> Sudden changes in sunlight or temperature impact power generation.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Data Preprocessing Requirements </a:t>
            </a:r>
            <a:r>
              <a:rPr lang="en-US" altLang="en-US"/>
              <a:t>→</a:t>
            </a:r>
            <a:r>
              <a:rPr lang="en-US" altLang="en-GB"/>
              <a:t> The dataset may contain missing values,duplicate records,or</a:t>
            </a:r>
            <a:r>
              <a:rPr lang="en-IN" altLang="en-US"/>
              <a:t> </a:t>
            </a:r>
            <a:r>
              <a:rPr lang="en-US" altLang="en-GB"/>
              <a:t>outliers.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Feature Selection Complexity </a:t>
            </a:r>
            <a:r>
              <a:rPr lang="en-US" altLang="en-US"/>
              <a:t>→</a:t>
            </a:r>
            <a:r>
              <a:rPr lang="en-US" altLang="en-GB"/>
              <a:t> Identifying which environmental factors are most important for predictions.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Model Accuracy &amp; Evaluation </a:t>
            </a:r>
            <a:r>
              <a:rPr lang="en-US" altLang="en-US"/>
              <a:t>→</a:t>
            </a:r>
            <a:r>
              <a:rPr lang="en-US" altLang="en-GB"/>
              <a:t> Ensuring that the model provides reliable predictions.</a:t>
            </a:r>
            <a:endParaRPr lang="en-US" altLang="en-GB"/>
          </a:p>
          <a:p>
            <a:r>
              <a:rPr lang="zh-CN" altLang="en-US" b="1">
                <a:solidFill>
                  <a:srgbClr val="00B0F0"/>
                </a:solidFill>
              </a:rPr>
              <a:t>🔹</a:t>
            </a:r>
            <a:r>
              <a:rPr lang="en-US" altLang="en-GB" sz="2000" b="1"/>
              <a:t> How the Code Solves the Problem</a:t>
            </a:r>
            <a:endParaRPr lang="en-US" altLang="en-GB" sz="2000" b="1"/>
          </a:p>
          <a:p>
            <a:r>
              <a:rPr lang="en-US" altLang="en-GB"/>
              <a:t> </a:t>
            </a:r>
            <a:r>
              <a:rPr lang="en-IN" altLang="en-US" b="1"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Loads the dataset and performs data cleaning (handling missing values, duplicates).</a:t>
            </a:r>
            <a:endParaRPr lang="en-US" altLang="en-GB"/>
          </a:p>
          <a:p>
            <a:r>
              <a:rPr lang="en-IN" altLang="en-US"/>
              <a:t> </a:t>
            </a:r>
            <a:r>
              <a:rPr lang="en-IN" altLang="en-US" b="1"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 Explores data relationships using histograms, scatter plots, and correlation heatmaps.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 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Trains a Linear Regression model to predict solar power output based on environmental factors.</a:t>
            </a:r>
            <a:endParaRPr lang="en-US" altLang="en-GB"/>
          </a:p>
          <a:p>
            <a:r>
              <a:rPr lang="en-IN" altLang="en-US"/>
              <a:t> </a:t>
            </a:r>
            <a:r>
              <a:rPr lang="en-IN" altLang="en-US" b="1"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 Evaluates model performance using Mean Absolute Error (MAE) to measure prediction accuracy.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895" y="1054100"/>
            <a:ext cx="846074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r>
              <a:rPr lang="en-US" altLang="en-GB" sz="2000" b="1">
                <a:sym typeface="+mn-ea"/>
              </a:rPr>
              <a:t>Step-by-Step Solution Implemented in the Code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1925" y="1637665"/>
            <a:ext cx="5981065" cy="1815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Font typeface="Wingdings" panose="05000000000000000000" charset="0"/>
              <a:buNone/>
            </a:pPr>
            <a:r>
              <a:rPr lang="en-IN" altLang="en-US" b="1"/>
              <a:t>1.</a:t>
            </a:r>
            <a:r>
              <a:rPr lang="en-US" altLang="en-GB" b="1"/>
              <a:t>Data Collection &amp; Preprocessing</a:t>
            </a:r>
            <a:endParaRPr lang="en-US" altLang="en-GB" b="1"/>
          </a:p>
          <a:p>
            <a:r>
              <a:rPr lang="en-US" altLang="en-GB"/>
              <a:t> </a:t>
            </a:r>
            <a:r>
              <a:rPr lang="en-IN" altLang="en-US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Load the dataset using pandas from a CSV file.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Check for missing values and handle duplicates to </a:t>
            </a:r>
            <a:endParaRPr lang="en-US" altLang="en-GB"/>
          </a:p>
          <a:p>
            <a:r>
              <a:rPr lang="en-IN" altLang="en-US"/>
              <a:t>      </a:t>
            </a:r>
            <a:r>
              <a:rPr lang="en-US" altLang="en-GB">
                <a:sym typeface="+mn-ea"/>
              </a:rPr>
              <a:t>ensure clean data.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279515" y="1621790"/>
            <a:ext cx="58807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2</a:t>
            </a:r>
            <a:r>
              <a:rPr lang="en-IN" altLang="en-US" b="1"/>
              <a:t>.</a:t>
            </a:r>
            <a:r>
              <a:rPr lang="en-US" altLang="en-GB" b="1"/>
              <a:t> Exploratory Data Analysis (EDA)</a:t>
            </a:r>
            <a:endParaRPr lang="en-US" altLang="en-GB" b="1"/>
          </a:p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Understand data distribution using histograms and KDE plots.</a:t>
            </a:r>
            <a:endParaRPr lang="en-US" altLang="en-GB"/>
          </a:p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Analyze relationships between features using scatter plots and correlation heatmaps.</a:t>
            </a:r>
            <a:endParaRPr lang="en-US" altLang="en-GB"/>
          </a:p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Detect outliers using box plots.</a:t>
            </a:r>
            <a:endParaRPr lang="en-US" altLang="en-GB"/>
          </a:p>
        </p:txBody>
      </p:sp>
      <p:pic>
        <p:nvPicPr>
          <p:cNvPr id="6" name="Picture 5" descr="Screenshot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3500120"/>
            <a:ext cx="10601325" cy="3230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3380" y="762635"/>
            <a:ext cx="10342245" cy="2633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3.</a:t>
            </a:r>
            <a:r>
              <a:rPr lang="en-US" altLang="en-GB" b="1"/>
              <a:t>Train-Test Split &amp; Feature Scaling</a:t>
            </a:r>
            <a:endParaRPr lang="en-US" altLang="en-GB" b="1"/>
          </a:p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Split the dataset into 80% training and 20% testing sets.</a:t>
            </a:r>
            <a:endParaRPr lang="en-US" altLang="en-GB"/>
          </a:p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Normalize the input data using StandardScaler to ensure consistent feature scaling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IN" altLang="en-US" b="1">
                <a:sym typeface="+mn-ea"/>
              </a:rPr>
              <a:t>4.</a:t>
            </a:r>
            <a:r>
              <a:rPr lang="en-US" altLang="en-GB" b="1">
                <a:sym typeface="+mn-ea"/>
              </a:rPr>
              <a:t>Machine Learning Model Training (Linear Regression)</a:t>
            </a:r>
            <a:endParaRPr lang="en-US" altLang="en-GB" b="1"/>
          </a:p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>
                <a:sym typeface="+mn-ea"/>
              </a:rPr>
              <a:t>Train a Linear Regression model on the training dataset.</a:t>
            </a:r>
            <a:endParaRPr lang="en-US" altLang="en-GB"/>
          </a:p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>
                <a:sym typeface="+mn-ea"/>
              </a:rPr>
              <a:t>Fit the model to learn the relationship between input features and power generation.</a:t>
            </a:r>
            <a:endParaRPr lang="en-US" altLang="en-GB"/>
          </a:p>
          <a:p>
            <a:r>
              <a:rPr lang="en-IN" altLang="en-US" b="1">
                <a:sym typeface="+mn-ea"/>
              </a:rPr>
              <a:t>5.</a:t>
            </a:r>
            <a:r>
              <a:rPr lang="en-US" altLang="en-GB" b="1">
                <a:sym typeface="+mn-ea"/>
              </a:rPr>
              <a:t>Model Evaluation &amp; Performance Metrics</a:t>
            </a:r>
            <a:endParaRPr lang="en-US" altLang="en-GB" b="1"/>
          </a:p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>
                <a:sym typeface="+mn-ea"/>
              </a:rPr>
              <a:t>Predict solar power generation on test data.</a:t>
            </a:r>
            <a:endParaRPr lang="en-US" altLang="en-GB"/>
          </a:p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>
                <a:sym typeface="+mn-ea"/>
              </a:rPr>
              <a:t>Evaluate model accuracy using Mean Absolute Error (MAE).</a:t>
            </a:r>
            <a:endParaRPr lang="en-US" altLang="en-GB"/>
          </a:p>
          <a:p>
            <a:endParaRPr lang="en-IN" altLang="en-US"/>
          </a:p>
        </p:txBody>
      </p:sp>
      <p:pic>
        <p:nvPicPr>
          <p:cNvPr id="4" name="Picture 3" descr="Screenshot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3429000"/>
            <a:ext cx="11076940" cy="3355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064" y="82327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Screenshot (1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" y="1379220"/>
            <a:ext cx="7277735" cy="2019300"/>
          </a:xfrm>
          <a:prstGeom prst="rect">
            <a:avLst/>
          </a:prstGeom>
        </p:spPr>
      </p:pic>
      <p:pic>
        <p:nvPicPr>
          <p:cNvPr id="4" name="Picture 3" descr="Screenshot (1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3504565"/>
            <a:ext cx="7258050" cy="3257550"/>
          </a:xfrm>
          <a:prstGeom prst="rect">
            <a:avLst/>
          </a:prstGeom>
        </p:spPr>
      </p:pic>
      <p:pic>
        <p:nvPicPr>
          <p:cNvPr id="5" name="Picture 4" descr="Screenshot (1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830" y="1362075"/>
            <a:ext cx="4263390" cy="536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838835"/>
            <a:ext cx="7526655" cy="2781300"/>
          </a:xfrm>
          <a:prstGeom prst="rect">
            <a:avLst/>
          </a:prstGeom>
        </p:spPr>
      </p:pic>
      <p:pic>
        <p:nvPicPr>
          <p:cNvPr id="3" name="Picture 2" descr="Screenshot (3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70" y="838835"/>
            <a:ext cx="3705225" cy="5671820"/>
          </a:xfrm>
          <a:prstGeom prst="rect">
            <a:avLst/>
          </a:prstGeom>
        </p:spPr>
      </p:pic>
      <p:pic>
        <p:nvPicPr>
          <p:cNvPr id="4" name="Picture 3" descr="Screenshot (3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3777615"/>
            <a:ext cx="7527290" cy="273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3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791210"/>
            <a:ext cx="5601970" cy="2995295"/>
          </a:xfrm>
          <a:prstGeom prst="rect">
            <a:avLst/>
          </a:prstGeom>
        </p:spPr>
      </p:pic>
      <p:pic>
        <p:nvPicPr>
          <p:cNvPr id="3" name="Picture 2" descr="Screenshot (3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65" y="824230"/>
            <a:ext cx="5753735" cy="2962910"/>
          </a:xfrm>
          <a:prstGeom prst="rect">
            <a:avLst/>
          </a:prstGeom>
        </p:spPr>
      </p:pic>
      <p:pic>
        <p:nvPicPr>
          <p:cNvPr id="4" name="Picture 3" descr="Screenshot (3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4086225"/>
            <a:ext cx="5584825" cy="2589530"/>
          </a:xfrm>
          <a:prstGeom prst="rect">
            <a:avLst/>
          </a:prstGeom>
        </p:spPr>
      </p:pic>
      <p:pic>
        <p:nvPicPr>
          <p:cNvPr id="5" name="Picture 4" descr="Screenshot (37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95" y="4086225"/>
            <a:ext cx="5753735" cy="2588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3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873760"/>
            <a:ext cx="5337810" cy="3025140"/>
          </a:xfrm>
          <a:prstGeom prst="rect">
            <a:avLst/>
          </a:prstGeom>
        </p:spPr>
      </p:pic>
      <p:pic>
        <p:nvPicPr>
          <p:cNvPr id="6" name="Picture 5" descr="Screenshot (3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5" y="873760"/>
            <a:ext cx="5958840" cy="3157220"/>
          </a:xfrm>
          <a:prstGeom prst="rect">
            <a:avLst/>
          </a:prstGeom>
        </p:spPr>
      </p:pic>
      <p:pic>
        <p:nvPicPr>
          <p:cNvPr id="7" name="Picture 6" descr="Screenshot (3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35" y="4131310"/>
            <a:ext cx="5810250" cy="2726690"/>
          </a:xfrm>
          <a:prstGeom prst="rect">
            <a:avLst/>
          </a:prstGeom>
        </p:spPr>
      </p:pic>
      <p:pic>
        <p:nvPicPr>
          <p:cNvPr id="8" name="Picture 7" descr="Screenshot (3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4031615"/>
            <a:ext cx="5337810" cy="272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979805"/>
            <a:ext cx="5169535" cy="2771775"/>
          </a:xfrm>
          <a:prstGeom prst="rect">
            <a:avLst/>
          </a:prstGeom>
        </p:spPr>
      </p:pic>
      <p:pic>
        <p:nvPicPr>
          <p:cNvPr id="3" name="Picture 2" descr="Screenshot (3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85" y="979805"/>
            <a:ext cx="6390640" cy="5496560"/>
          </a:xfrm>
          <a:prstGeom prst="rect">
            <a:avLst/>
          </a:prstGeom>
        </p:spPr>
      </p:pic>
      <p:pic>
        <p:nvPicPr>
          <p:cNvPr id="7" name="Picture 6" descr="Screenshot (3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" y="3911600"/>
            <a:ext cx="5170170" cy="2767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3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862330"/>
            <a:ext cx="5313045" cy="2835275"/>
          </a:xfrm>
          <a:prstGeom prst="rect">
            <a:avLst/>
          </a:prstGeom>
        </p:spPr>
      </p:pic>
      <p:pic>
        <p:nvPicPr>
          <p:cNvPr id="5" name="Picture 4" descr="Screenshot (3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005" y="862330"/>
            <a:ext cx="6009640" cy="2834640"/>
          </a:xfrm>
          <a:prstGeom prst="rect">
            <a:avLst/>
          </a:prstGeom>
        </p:spPr>
      </p:pic>
      <p:pic>
        <p:nvPicPr>
          <p:cNvPr id="6" name="Picture 5" descr="Screenshot (3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" y="3858895"/>
            <a:ext cx="5313045" cy="2792730"/>
          </a:xfrm>
          <a:prstGeom prst="rect">
            <a:avLst/>
          </a:prstGeom>
        </p:spPr>
      </p:pic>
      <p:pic>
        <p:nvPicPr>
          <p:cNvPr id="8" name="Picture 7" descr="Screenshot (4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370" y="3858895"/>
            <a:ext cx="6010275" cy="2792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5350" y="6135370"/>
            <a:ext cx="3526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en-GB" sz="1200" dirty="0">
                <a:solidFill>
                  <a:srgbClr val="0000FF"/>
                </a:solidFill>
                <a:latin typeface="+mn-lt"/>
              </a:rPr>
              <a:t>https://github.com/SVLakshman287/Week1.git</a:t>
            </a:r>
            <a:endParaRPr lang="en-US" altLang="en-GB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7165" y="1520190"/>
            <a:ext cx="7346315" cy="413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2000" b="1"/>
              <a:t>1. Understanding and Preparing the Dataset</a:t>
            </a:r>
            <a:endParaRPr lang="en-US" altLang="en-GB" sz="2000" b="1"/>
          </a:p>
          <a:p>
            <a:r>
              <a:rPr lang="en-IN" altLang="en-US" sz="20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2000"/>
              <a:t> Learn how to load a dataset using pandas and inspect its </a:t>
            </a:r>
            <a:r>
              <a:rPr lang="en-US" altLang="en-GB" sz="2000"/>
              <a:t>structure using:</a:t>
            </a:r>
            <a:endParaRPr lang="en-US" altLang="en-GB" sz="2000"/>
          </a:p>
          <a:p>
            <a:r>
              <a:rPr lang="en-US" altLang="en-GB" sz="2000"/>
              <a:t>df.head(), df.tail(), df.shape, df.describe(), df.info()</a:t>
            </a:r>
            <a:endParaRPr lang="en-US" altLang="en-GB" sz="2000"/>
          </a:p>
          <a:p>
            <a:r>
              <a:rPr lang="en-IN" altLang="en-US" sz="20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2000"/>
              <a:t> Identify missing values using df.isnull().sum() and handle them appropriately.</a:t>
            </a:r>
            <a:endParaRPr lang="en-US" altLang="en-GB" sz="2000"/>
          </a:p>
          <a:p>
            <a:r>
              <a:rPr lang="en-IN" altLang="en-US" sz="20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2000"/>
              <a:t> Detect duplicate values using df.duplicated().sum().</a:t>
            </a:r>
            <a:endParaRPr lang="en-US" altLang="en-GB" sz="2000"/>
          </a:p>
          <a:p>
            <a:r>
              <a:rPr lang="en-IN" altLang="en-US" sz="20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2000"/>
              <a:t> Understand dataset features using df.columns.</a:t>
            </a:r>
            <a:endParaRPr lang="en-US" altLang="en-GB" sz="2000"/>
          </a:p>
          <a:p>
            <a:r>
              <a:rPr lang="en-IN" altLang="en-US" sz="2000" b="1"/>
              <a:t>2</a:t>
            </a:r>
            <a:r>
              <a:rPr lang="en-US" altLang="en-GB" sz="2000" b="1"/>
              <a:t>. Feature Engineering &amp; Preprocessing</a:t>
            </a:r>
            <a:endParaRPr lang="en-US" altLang="en-GB" sz="2000" b="1"/>
          </a:p>
          <a:p>
            <a:r>
              <a:rPr lang="en-IN" altLang="en-US" sz="20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2000"/>
              <a:t> Understand feature selection by identifying relevant independent variables (X = df.drop('generated_power_kw', axis=1)).</a:t>
            </a:r>
            <a:endParaRPr lang="en-US" altLang="en-GB" sz="2000"/>
          </a:p>
          <a:p>
            <a:r>
              <a:rPr lang="en-IN" altLang="en-US" sz="20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2000"/>
              <a:t> Use data normalization (StandardScaler()) to scale numerical features.</a:t>
            </a:r>
            <a:endParaRPr lang="en-US" altLang="en-GB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2211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160" y="1355090"/>
            <a:ext cx="11482705" cy="526542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2400"/>
              <a:t>The project successfully builds a machine learning model to predict solar power generation based on historical environmental data.</a:t>
            </a:r>
            <a:r>
              <a:rPr lang="en-US" altLang="en-GB" sz="2400"/>
              <a:t> The linear regression model was trained on a dataset containing various input features, and its performance was evaluated using metrics such as Mean Absolute Error (MAE).</a:t>
            </a:r>
            <a:r>
              <a:rPr lang="en-US" altLang="zh-CN" sz="2400"/>
              <a:t>The implementation follows a structured approach, from data preprocessing to model training and evaluation.</a:t>
            </a:r>
            <a:endParaRPr lang="en-US" altLang="zh-CN" sz="2400"/>
          </a:p>
          <a:p>
            <a:r>
              <a:rPr lang="zh-CN" altLang="en-US" sz="2400" b="1">
                <a:solidFill>
                  <a:srgbClr val="0070C0"/>
                </a:solidFill>
              </a:rPr>
              <a:t>🔹</a:t>
            </a:r>
            <a:r>
              <a:rPr lang="en-US" altLang="en-GB" sz="2400" b="1">
                <a:solidFill>
                  <a:srgbClr val="0070C0"/>
                </a:solidFill>
              </a:rPr>
              <a:t> </a:t>
            </a:r>
            <a:r>
              <a:rPr lang="en-US" altLang="en-GB" sz="2400" b="1"/>
              <a:t>Final Insights</a:t>
            </a:r>
            <a:endParaRPr lang="en-US" altLang="en-GB" sz="2400"/>
          </a:p>
          <a:p>
            <a:r>
              <a:rPr lang="en-US" altLang="en-US" sz="2400" b="1">
                <a:solidFill>
                  <a:srgbClr val="00B050"/>
                </a:solidFill>
              </a:rPr>
              <a:t>✔</a:t>
            </a:r>
            <a:r>
              <a:rPr lang="en-US" altLang="en-GB" sz="2400"/>
              <a:t> The model provides valuable insights into solar energy trends, helping optimize energy production.</a:t>
            </a:r>
            <a:endParaRPr lang="en-US" altLang="en-GB" sz="2400"/>
          </a:p>
          <a:p>
            <a:r>
              <a:rPr lang="en-US" altLang="en-US" sz="2400" b="1">
                <a:solidFill>
                  <a:srgbClr val="00B050"/>
                </a:solidFill>
              </a:rPr>
              <a:t>✔</a:t>
            </a:r>
            <a:r>
              <a:rPr lang="en-US" altLang="en-GB" sz="2400"/>
              <a:t> The Linear Regression model works well for this datase</a:t>
            </a:r>
            <a:r>
              <a:rPr lang="en-IN" altLang="en-US" sz="2400"/>
              <a:t>t.</a:t>
            </a:r>
            <a:endParaRPr lang="en-US" altLang="en-GB" sz="2400"/>
          </a:p>
          <a:p>
            <a:r>
              <a:rPr lang="en-US" altLang="en-US" sz="2400" b="1">
                <a:solidFill>
                  <a:srgbClr val="00B050"/>
                </a:solidFill>
              </a:rPr>
              <a:t>✔</a:t>
            </a:r>
            <a:r>
              <a:rPr lang="en-US" altLang="en-GB" sz="2400"/>
              <a:t> Incorporating real-time weather data could enhance predictions and make the model more robust.</a:t>
            </a:r>
            <a:endParaRPr lang="en-US" altLang="en-GB" sz="2400"/>
          </a:p>
          <a:p>
            <a:r>
              <a:rPr lang="en-US" altLang="en-US" sz="2400" b="1">
                <a:solidFill>
                  <a:srgbClr val="00B050"/>
                </a:solidFill>
              </a:rPr>
              <a:t>✔</a:t>
            </a:r>
            <a:r>
              <a:rPr lang="en-US" altLang="en-GB" sz="2400"/>
              <a:t> The project demonstrates how machine learning can be used for sustainable energy planning an</a:t>
            </a:r>
            <a:r>
              <a:rPr lang="en-IN" altLang="en-US" sz="2400"/>
              <a:t>d </a:t>
            </a:r>
            <a:r>
              <a:rPr lang="en-US" altLang="en-GB" sz="2400"/>
              <a:t>better solar power management.</a:t>
            </a:r>
            <a:endParaRPr lang="en-US" altLang="en-GB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2943-thank-you-ppt-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1625" y="887730"/>
            <a:ext cx="11555095" cy="5749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3</a:t>
            </a:r>
            <a:r>
              <a:rPr lang="en-US" altLang="en-GB" b="1"/>
              <a:t>. Exploratory Data Analysis (EDA) &amp; Visualization</a:t>
            </a:r>
            <a:endParaRPr lang="en-US" altLang="en-GB" b="1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 Learn how to visualize data distributions using:</a:t>
            </a:r>
            <a:endParaRPr lang="en-US" altLang="en-GB"/>
          </a:p>
          <a:p>
            <a:r>
              <a:rPr lang="en-US" altLang="en-GB" b="1"/>
              <a:t>Histogra</a:t>
            </a:r>
            <a:r>
              <a:rPr lang="en-US" altLang="en-GB" b="1"/>
              <a:t>ms:</a:t>
            </a:r>
            <a:r>
              <a:rPr lang="en-US" altLang="en-GB"/>
              <a:t> sns.histplot() for visualizing the distribution of generated_power_kw.</a:t>
            </a:r>
            <a:endParaRPr lang="en-US" altLang="en-GB"/>
          </a:p>
          <a:p>
            <a:r>
              <a:rPr lang="en-US" altLang="en-GB" b="1"/>
              <a:t>Scatter plo</a:t>
            </a:r>
            <a:r>
              <a:rPr lang="en-US" altLang="en-GB" b="1"/>
              <a:t>ts:</a:t>
            </a:r>
            <a:r>
              <a:rPr lang="en-US" altLang="en-GB"/>
              <a:t> plt.scatter() to analyze the relationship between each feature and power generation.</a:t>
            </a:r>
            <a:endParaRPr lang="en-US" altLang="en-GB"/>
          </a:p>
          <a:p>
            <a:r>
              <a:rPr lang="en-US" altLang="en-GB" b="1"/>
              <a:t>Box plots:</a:t>
            </a:r>
            <a:r>
              <a:rPr lang="en-US" altLang="en-GB"/>
              <a:t> sns.boxplot() to detect outliers in the dataset.</a:t>
            </a:r>
            <a:endParaRPr lang="en-US" altLang="en-GB"/>
          </a:p>
          <a:p>
            <a:r>
              <a:rPr lang="en-US" altLang="en-GB" b="1"/>
              <a:t>4. Machine Learning Model Training</a:t>
            </a:r>
            <a:endParaRPr lang="en-US" altLang="en-GB" b="1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Learn how to split data into training and testing sets using train_test_split().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Implement Linear Regression using LinearRegression() from sklearn.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Train the model on scaled features and fit it to the dataset using model.fit().</a:t>
            </a:r>
            <a:endParaRPr lang="en-US" altLang="en-GB"/>
          </a:p>
          <a:p>
            <a:r>
              <a:rPr lang="en-US" altLang="en-GB" b="1"/>
              <a:t>5. Model Evaluation &amp; Performance Metrics</a:t>
            </a:r>
            <a:endParaRPr lang="en-US" altLang="en-GB" b="1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 Make predictions using model.predict(X_test_scaled).</a:t>
            </a:r>
            <a:endParaRPr lang="en-US" altLang="en-GB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 Evaluate the model using:</a:t>
            </a:r>
            <a:endParaRPr lang="en-US" altLang="en-GB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/>
              <a:t>Mean Absolute Error (MAE): Measures how far predictions are from actual values.</a:t>
            </a:r>
            <a:endParaRPr lang="en-US" altLang="en-GB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/>
              <a:t>Compare training vs. testing performance to check for overfitting.</a:t>
            </a:r>
            <a:endParaRPr lang="en-US" altLang="en-GB"/>
          </a:p>
          <a:p>
            <a:r>
              <a:rPr lang="en-US" altLang="en-GB" b="1"/>
              <a:t>6. Practical Applications</a:t>
            </a:r>
            <a:endParaRPr lang="en-US" altLang="en-GB" b="1"/>
          </a:p>
          <a:p>
            <a:r>
              <a:rPr lang="en-IN" altLang="en-US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/>
              <a:t> Learn how solar power prediction models can help in:</a:t>
            </a:r>
            <a:endParaRPr lang="en-US" altLang="en-GB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/>
              <a:t>Optimizing energy production.</a:t>
            </a:r>
            <a:endParaRPr lang="en-US" altLang="en-GB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/>
              <a:t>Improving solar panel efficiency.</a:t>
            </a:r>
            <a:endParaRPr lang="en-US" altLang="en-GB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/>
              <a:t>Managing electricity grids effectively.</a:t>
            </a:r>
            <a:endParaRPr lang="en-US" alt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834" y="1035914"/>
            <a:ext cx="610262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634365" y="1938020"/>
          <a:ext cx="10891520" cy="375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70"/>
                <a:gridCol w="6673850"/>
              </a:tblGrid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Category</a:t>
                      </a:r>
                      <a:endParaRPr lang="en-US" altLang="en-GB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Technology Used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Programming Language</a:t>
                      </a:r>
                      <a:endParaRPr lang="en-US" altLang="en-GB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Python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Data Handling</a:t>
                      </a:r>
                      <a:endParaRPr lang="en-US" altLang="en-GB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Pandas, NumPy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Visualization</a:t>
                      </a:r>
                      <a:endParaRPr lang="en-US" altLang="en-GB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Matplotlib, Seaborn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68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Machine Learning</a:t>
                      </a:r>
                      <a:endParaRPr lang="en-US" altLang="en-GB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Scikit-Learn (Linear Regression, Train-Test Split, StandardScaler)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Model Evaluation</a:t>
                      </a:r>
                      <a:endParaRPr lang="en-US" altLang="en-GB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GB" sz="2400"/>
                        <a:t>M</a:t>
                      </a:r>
                      <a:r>
                        <a:rPr lang="en-US" altLang="en-GB" sz="2400"/>
                        <a:t>ean Absolute Error (MAE)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594360" y="1212215"/>
            <a:ext cx="4335145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2800" b="1">
                <a:solidFill>
                  <a:schemeClr val="accent3">
                    <a:lumMod val="50000"/>
                  </a:schemeClr>
                </a:solidFill>
              </a:rPr>
              <a:t>Why These Tools?</a:t>
            </a:r>
            <a:endParaRPr lang="en-US" altLang="en-GB" sz="2800" b="1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GB" sz="2800" b="1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28" name="Table 27"/>
          <p:cNvGraphicFramePr/>
          <p:nvPr>
            <p:custDataLst>
              <p:tags r:id="rId1"/>
            </p:custDataLst>
          </p:nvPr>
        </p:nvGraphicFramePr>
        <p:xfrm>
          <a:off x="713105" y="1937385"/>
          <a:ext cx="1105281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475"/>
                <a:gridCol w="6744335"/>
              </a:tblGrid>
              <a:tr h="614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Tool/Metric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Why It’s Used?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Python &amp; Pandas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Efficient for data handling, processing large datasets, and performing transformations.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58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Seaborn &amp; Matplotlib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Helps in data visualization (distributions, correlations, scatter plots).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Scikit-Learn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Provides train-test split, feature scaling, ML models, and evaluation metrics.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58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Mean Absolute Error (MAE)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400"/>
                        <a:t>Measures how far predictions are from actual values, used to evaluate model accuracy.</a:t>
                      </a:r>
                      <a:endParaRPr lang="en-US" altLang="en-GB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78560" y="1350010"/>
            <a:ext cx="4366895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56540" y="936625"/>
            <a:ext cx="11330305" cy="289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2000" b="1"/>
              <a:t>1. Programming Language &amp; Environment</a:t>
            </a:r>
            <a:endParaRPr lang="en-US" altLang="en-GB" sz="2000" b="1"/>
          </a:p>
          <a:p>
            <a:r>
              <a:rPr lang="en-IN" altLang="en-US" sz="20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2000"/>
              <a:t> Python </a:t>
            </a:r>
            <a:r>
              <a:rPr lang="en-US" altLang="en-US" sz="2000"/>
              <a:t>→</a:t>
            </a:r>
            <a:r>
              <a:rPr lang="en-US" altLang="en-GB" sz="2000"/>
              <a:t> Used for data manipulation, visualization, and machine learning.</a:t>
            </a:r>
            <a:endParaRPr lang="en-US" altLang="en-GB" sz="2000"/>
          </a:p>
          <a:p>
            <a:r>
              <a:rPr lang="en-IN" altLang="en-US" sz="20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2000"/>
              <a:t> Jupyter Notebook / IDEs (VS Code, PyCharm, etc.) </a:t>
            </a:r>
            <a:r>
              <a:rPr lang="en-US" altLang="en-US" sz="2000"/>
              <a:t>→</a:t>
            </a:r>
            <a:r>
              <a:rPr lang="en-US" altLang="en-GB" sz="2000"/>
              <a:t> Used for writing and running the code.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 b="1"/>
              <a:t>2. Libraries &amp; Packages Used</a:t>
            </a:r>
            <a:endParaRPr lang="en-US" altLang="en-GB" sz="2000" b="1"/>
          </a:p>
          <a:p>
            <a:r>
              <a:rPr lang="zh-CN" altLang="en-US" sz="2000" b="1">
                <a:solidFill>
                  <a:srgbClr val="FF0000"/>
                </a:solidFill>
              </a:rPr>
              <a:t>📌</a:t>
            </a:r>
            <a:r>
              <a:rPr lang="en-US" altLang="en-GB" sz="2000"/>
              <a:t> </a:t>
            </a:r>
            <a:r>
              <a:rPr lang="en-IN" altLang="en-US" sz="2000"/>
              <a:t> </a:t>
            </a:r>
            <a:r>
              <a:rPr lang="en-US" altLang="en-GB" sz="2000"/>
              <a:t>Data Handling &amp; Processing</a:t>
            </a:r>
            <a:endParaRPr lang="en-US" altLang="en-GB" sz="2000"/>
          </a:p>
          <a:p>
            <a:r>
              <a:rPr lang="zh-CN" altLang="en-US" sz="2000" b="1">
                <a:solidFill>
                  <a:srgbClr val="0070C0"/>
                </a:solidFill>
              </a:rPr>
              <a:t>🔹</a:t>
            </a:r>
            <a:r>
              <a:rPr lang="en-IN" altLang="zh-CN" sz="2000" b="1">
                <a:solidFill>
                  <a:srgbClr val="0070C0"/>
                </a:solidFill>
              </a:rPr>
              <a:t> </a:t>
            </a:r>
            <a:r>
              <a:rPr lang="en-US" altLang="en-GB" sz="2000"/>
              <a:t> pandas </a:t>
            </a:r>
            <a:r>
              <a:rPr lang="en-US" altLang="en-US" sz="2000"/>
              <a:t>→</a:t>
            </a:r>
            <a:r>
              <a:rPr lang="en-US" altLang="en-GB" sz="2000"/>
              <a:t> For data loading, cleaning, and manipulation.</a:t>
            </a:r>
            <a:endParaRPr lang="en-US" altLang="en-GB" sz="2000"/>
          </a:p>
          <a:p>
            <a:r>
              <a:rPr lang="zh-CN" altLang="en-US" sz="2000" b="1">
                <a:solidFill>
                  <a:srgbClr val="0070C0"/>
                </a:solidFill>
              </a:rPr>
              <a:t>🔹</a:t>
            </a:r>
            <a:r>
              <a:rPr lang="en-US" altLang="en-GB" sz="2000"/>
              <a:t> numpy </a:t>
            </a:r>
            <a:r>
              <a:rPr lang="en-US" altLang="en-US" sz="2000"/>
              <a:t>→</a:t>
            </a:r>
            <a:r>
              <a:rPr lang="en-US" altLang="en-GB" sz="2000"/>
              <a:t> For numerical computations and handling arrays.</a:t>
            </a:r>
            <a:endParaRPr lang="en-US" altLang="en-GB" sz="2000"/>
          </a:p>
          <a:p>
            <a:r>
              <a:rPr lang="zh-CN" altLang="en-US" sz="2000" b="1">
                <a:solidFill>
                  <a:srgbClr val="0070C0"/>
                </a:solidFill>
              </a:rPr>
              <a:t>🔹</a:t>
            </a:r>
            <a:r>
              <a:rPr lang="en-US" altLang="en-GB" sz="2000" b="1">
                <a:solidFill>
                  <a:srgbClr val="0070C0"/>
                </a:solidFill>
              </a:rPr>
              <a:t> </a:t>
            </a:r>
            <a:r>
              <a:rPr lang="en-US" altLang="en-GB" sz="2000"/>
              <a:t>seaborn </a:t>
            </a:r>
            <a:r>
              <a:rPr lang="en-US" altLang="en-US" sz="2000"/>
              <a:t>→</a:t>
            </a:r>
            <a:r>
              <a:rPr lang="en-US" altLang="en-GB" sz="2000"/>
              <a:t> For statistical data visualization (histograms, heatmaps, etc.).</a:t>
            </a:r>
            <a:endParaRPr lang="en-US" altLang="en-GB" sz="2000"/>
          </a:p>
          <a:p>
            <a:endParaRPr lang="en-US" altLang="en-GB" sz="2000"/>
          </a:p>
        </p:txBody>
      </p:sp>
      <p:pic>
        <p:nvPicPr>
          <p:cNvPr id="4" name="Picture 3" descr="Screenshot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4088765"/>
            <a:ext cx="9848850" cy="2218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49300" y="781050"/>
            <a:ext cx="10689590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</a:pPr>
            <a:r>
              <a:rPr lang="zh-CN" altLang="en-US" sz="1600" b="1">
                <a:solidFill>
                  <a:srgbClr val="0070C0"/>
                </a:solidFill>
                <a:sym typeface="+mn-ea"/>
              </a:rPr>
              <a:t>📌</a:t>
            </a:r>
            <a:r>
              <a:rPr lang="en-US" altLang="zh-CN" sz="1600" b="1">
                <a:solidFill>
                  <a:srgbClr val="FF0000"/>
                </a:solidFill>
              </a:rPr>
              <a:t> </a:t>
            </a:r>
            <a:r>
              <a:rPr lang="en-IN" altLang="en-US" sz="1600" b="1">
                <a:solidFill>
                  <a:srgbClr val="FF0000"/>
                </a:solidFill>
              </a:rPr>
              <a:t> </a:t>
            </a:r>
            <a:r>
              <a:rPr lang="en-US" altLang="zh-CN" sz="1600" b="1"/>
              <a:t>Why Matplotlib?</a:t>
            </a:r>
            <a:endParaRPr lang="en-US" altLang="zh-CN" sz="1600" b="1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The most widely used library for plotting graphs and charts in Python.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Supports customization of plots with labels, colors, and grid options.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Example used in your code:</a:t>
            </a:r>
            <a:endParaRPr lang="en-US" altLang="zh-CN" sz="1600"/>
          </a:p>
        </p:txBody>
      </p:sp>
      <p:pic>
        <p:nvPicPr>
          <p:cNvPr id="3" name="Picture 2" descr="Screenshot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1952625"/>
            <a:ext cx="8253730" cy="22663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00100" y="4314190"/>
            <a:ext cx="1055941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</a:pPr>
            <a:r>
              <a:rPr lang="zh-CN" altLang="en-US" sz="1600" b="1">
                <a:solidFill>
                  <a:srgbClr val="0070C0"/>
                </a:solidFill>
                <a:sym typeface="+mn-ea"/>
              </a:rPr>
              <a:t>📌</a:t>
            </a:r>
            <a:r>
              <a:rPr lang="en-IN" altLang="zh-CN" sz="1600" b="1">
                <a:solidFill>
                  <a:srgbClr val="0070C0"/>
                </a:solidFill>
                <a:sym typeface="+mn-ea"/>
              </a:rPr>
              <a:t>  </a:t>
            </a:r>
            <a:r>
              <a:rPr lang="en-US" altLang="zh-CN" sz="1600" b="1"/>
              <a:t>Why Scikit-Learn?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One of the most popular machine learning libraries in Python.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Provides pre-built ML models, data preprocessing tools, and evaluation metrics.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Supports train-test splitting, scaling, and regression/classification models.</a:t>
            </a:r>
            <a:endParaRPr lang="en-US" altLang="zh-CN" sz="1600"/>
          </a:p>
        </p:txBody>
      </p:sp>
      <p:pic>
        <p:nvPicPr>
          <p:cNvPr id="5" name="Picture 4" descr="Screenshot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457825"/>
            <a:ext cx="8251190" cy="12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25425" y="1467485"/>
            <a:ext cx="10610215" cy="8375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2000"/>
              <a:t> </a:t>
            </a:r>
            <a:r>
              <a:rPr lang="en-IN" altLang="en-US" sz="2000"/>
              <a:t>M</a:t>
            </a:r>
            <a:r>
              <a:rPr lang="en-US" altLang="zh-CN" sz="2000"/>
              <a:t>ethodology for Solar Power Prediction using a Linear Regression Model.</a:t>
            </a:r>
            <a:endParaRPr lang="en-US" altLang="zh-CN" sz="2000"/>
          </a:p>
          <a:p>
            <a:r>
              <a:rPr lang="en-US" altLang="zh-CN" sz="2000"/>
              <a:t> Below is the step-by-step breakdown of how the project is implemented:</a:t>
            </a:r>
            <a:endParaRPr lang="en-US" altLang="zh-CN" sz="2000"/>
          </a:p>
        </p:txBody>
      </p:sp>
      <p:sp>
        <p:nvSpPr>
          <p:cNvPr id="5" name="Text Box 4"/>
          <p:cNvSpPr txBox="1"/>
          <p:nvPr/>
        </p:nvSpPr>
        <p:spPr>
          <a:xfrm>
            <a:off x="268605" y="2241550"/>
            <a:ext cx="10226040" cy="437769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1600" b="1">
                <a:solidFill>
                  <a:srgbClr val="0070C0"/>
                </a:solidFill>
              </a:rPr>
              <a:t>📌</a:t>
            </a:r>
            <a:r>
              <a:rPr lang="en-US" altLang="en-GB" sz="1600" b="1"/>
              <a:t> </a:t>
            </a:r>
            <a:r>
              <a:rPr lang="en-US" altLang="en-GB" sz="1800" b="1"/>
              <a:t>Step 1: Data Collection &amp; Loading</a:t>
            </a:r>
            <a:endParaRPr lang="en-US" altLang="en-GB" sz="1800" b="1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The dataset is loaded using Pandas from a CSV file.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The first few rows and dataset structure are displayed to understand the data.</a:t>
            </a:r>
            <a:endParaRPr lang="en-US" altLang="en-GB" sz="1800"/>
          </a:p>
          <a:p>
            <a:endParaRPr lang="en-US" altLang="en-GB" sz="1800"/>
          </a:p>
          <a:p>
            <a:r>
              <a:rPr lang="zh-CN" altLang="en-US" sz="1800" b="1">
                <a:solidFill>
                  <a:srgbClr val="0070C0"/>
                </a:solidFill>
              </a:rPr>
              <a:t>📌</a:t>
            </a:r>
            <a:r>
              <a:rPr lang="en-US" altLang="en-GB" sz="1800" b="1"/>
              <a:t> Step 2: Data Preprocessing (Cleaning &amp; Preparation)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Check for missing values and handle them.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Identify and remove duplicate values.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Extract column names and structure of the dataset.</a:t>
            </a:r>
            <a:endParaRPr lang="en-US" altLang="en-GB" sz="1800"/>
          </a:p>
          <a:p>
            <a:endParaRPr lang="en-US" altLang="en-GB" sz="1800"/>
          </a:p>
          <a:p>
            <a:r>
              <a:rPr lang="zh-CN" altLang="en-US" sz="1800" b="1">
                <a:solidFill>
                  <a:srgbClr val="0070C0"/>
                </a:solidFill>
              </a:rPr>
              <a:t>📌</a:t>
            </a:r>
            <a:r>
              <a:rPr lang="en-US" altLang="en-GB" sz="1800"/>
              <a:t> </a:t>
            </a:r>
            <a:r>
              <a:rPr lang="en-US" altLang="en-GB" sz="1800" b="1"/>
              <a:t>Step 3: Exploratory Data Analysis (EDA)</a:t>
            </a:r>
            <a:endParaRPr lang="en-US" altLang="en-GB" sz="1800" b="1"/>
          </a:p>
          <a:p>
            <a:r>
              <a:rPr lang="en-US" altLang="en-GB" sz="1800"/>
              <a:t>EDA helps understand the distribution of data and relationships between features.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 b="1">
                <a:solidFill>
                  <a:srgbClr val="FF0000"/>
                </a:solidFill>
              </a:rPr>
              <a:t> </a:t>
            </a:r>
            <a:r>
              <a:rPr lang="en-US" altLang="en-GB" sz="1800"/>
              <a:t>Univariate Analysis (Single Variable Distribution)</a:t>
            </a:r>
            <a:endParaRPr lang="en-US" altLang="en-GB" sz="1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 sz="1800"/>
              <a:t>Histograms and KDE plots visualize the distribution of solar power generation.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Multivariate Analysis (Relationships Between Features)</a:t>
            </a:r>
            <a:endParaRPr lang="en-US" altLang="en-GB" sz="1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 sz="1800"/>
              <a:t>Scatter plots help identify correlations between input features and target values.</a:t>
            </a:r>
            <a:endParaRPr lang="en-US" altLang="en-GB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41300" y="950595"/>
            <a:ext cx="11215370" cy="57651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1800" b="1">
                <a:solidFill>
                  <a:srgbClr val="0070C0"/>
                </a:solidFill>
              </a:rPr>
              <a:t>📌</a:t>
            </a:r>
            <a:r>
              <a:rPr lang="en-US" altLang="en-GB" sz="1800" b="1"/>
              <a:t> Step 4: Feature Engineering &amp; Selection</a:t>
            </a:r>
            <a:endParaRPr lang="en-US" altLang="en-GB" sz="1800" b="1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Identify relevant features that affect power generation.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Remove unnecessary columns to improve model efficiency.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Feature Scaling</a:t>
            </a:r>
            <a:endParaRPr lang="en-US" altLang="en-GB" sz="1800"/>
          </a:p>
          <a:p>
            <a:r>
              <a:rPr lang="zh-CN" altLang="en-US" sz="1800" b="1">
                <a:solidFill>
                  <a:srgbClr val="0070C0"/>
                </a:solidFill>
              </a:rPr>
              <a:t>📌</a:t>
            </a:r>
            <a:r>
              <a:rPr lang="en-US" altLang="en-GB" sz="1800" b="1">
                <a:solidFill>
                  <a:srgbClr val="0070C0"/>
                </a:solidFill>
              </a:rPr>
              <a:t> </a:t>
            </a:r>
            <a:r>
              <a:rPr lang="en-US" altLang="en-GB" sz="1800" b="1"/>
              <a:t>Step 5: Splitting the Data for Training &amp; Testing</a:t>
            </a:r>
            <a:endParaRPr lang="en-US" altLang="en-GB" sz="1800" b="1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Divide the dataset into 80% training data and 20% test data to evaluate model performance.</a:t>
            </a:r>
            <a:endParaRPr lang="en-US" altLang="en-GB" sz="1800"/>
          </a:p>
          <a:p>
            <a:r>
              <a:rPr lang="zh-CN" altLang="en-US" sz="1800" b="1">
                <a:solidFill>
                  <a:srgbClr val="0070C0"/>
                </a:solidFill>
              </a:rPr>
              <a:t>📌</a:t>
            </a:r>
            <a:r>
              <a:rPr lang="en-US" altLang="en-GB" sz="1800" b="1"/>
              <a:t> Step 6: Machine Learning Model Training (Linear Regression)</a:t>
            </a:r>
            <a:endParaRPr lang="en-US" altLang="en-GB" sz="1800" b="1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Train a Linear Regression model using Scikit-Learn.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Fit the model on scaled training data.</a:t>
            </a:r>
            <a:endParaRPr lang="en-US" altLang="en-GB" sz="1800"/>
          </a:p>
          <a:p>
            <a:r>
              <a:rPr lang="zh-CN" altLang="en-US" sz="1800" b="1">
                <a:solidFill>
                  <a:srgbClr val="0070C0"/>
                </a:solidFill>
              </a:rPr>
              <a:t>📌</a:t>
            </a:r>
            <a:r>
              <a:rPr lang="en-US" altLang="en-GB" sz="1800" b="1">
                <a:solidFill>
                  <a:srgbClr val="0070C0"/>
                </a:solidFill>
              </a:rPr>
              <a:t> </a:t>
            </a:r>
            <a:r>
              <a:rPr lang="en-US" altLang="en-GB" sz="1800" b="1"/>
              <a:t>Step 7: Model Evaluation &amp; Performance Metrics</a:t>
            </a:r>
            <a:endParaRPr lang="en-US" altLang="en-GB" sz="1800" b="1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Predict solar power generation on test data.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Evaluate model accuracy using Mean Absolute Error (MAE).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Compare performance on the training set to check for overfitting.</a:t>
            </a:r>
            <a:endParaRPr lang="en-US" altLang="en-GB" sz="1800"/>
          </a:p>
          <a:p>
            <a:r>
              <a:rPr lang="zh-CN" altLang="en-US" sz="1800" b="1">
                <a:solidFill>
                  <a:srgbClr val="0070C0"/>
                </a:solidFill>
              </a:rPr>
              <a:t>📌</a:t>
            </a:r>
            <a:r>
              <a:rPr lang="en-US" altLang="en-GB" sz="1800" b="1">
                <a:solidFill>
                  <a:srgbClr val="0070C0"/>
                </a:solidFill>
              </a:rPr>
              <a:t> </a:t>
            </a:r>
            <a:r>
              <a:rPr lang="en-US" altLang="en-GB" sz="1800" b="1"/>
              <a:t>Step 8: Interpretation &amp; Future Improvements</a:t>
            </a:r>
            <a:endParaRPr lang="en-US" altLang="en-GB" sz="1800" b="1"/>
          </a:p>
          <a:p>
            <a:pPr marL="0" indent="0">
              <a:buNone/>
            </a:pPr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If MAE is low, the model is performing well.</a:t>
            </a:r>
            <a:endParaRPr lang="en-US" altLang="en-GB" sz="1800"/>
          </a:p>
          <a:p>
            <a:pPr marL="0" indent="0">
              <a:buNone/>
            </a:pPr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If the test error is much higher than training error, the model might be overfitting.</a:t>
            </a:r>
            <a:endParaRPr lang="en-US" altLang="en-GB" sz="1800"/>
          </a:p>
          <a:p>
            <a:pPr marL="0" indent="0">
              <a:buNone/>
            </a:pPr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Possible improvements include: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Using more advanced models like Random Forest, XGBoost, Neural Networks.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 b="1">
                <a:solidFill>
                  <a:srgbClr val="FF0000"/>
                </a:solidFill>
              </a:rPr>
              <a:t> </a:t>
            </a:r>
            <a:r>
              <a:rPr lang="en-US" altLang="en-GB" sz="1800"/>
              <a:t>Adding real-time weather data to improve predictions.</a:t>
            </a:r>
            <a:endParaRPr lang="en-US" altLang="en-GB" sz="1800"/>
          </a:p>
          <a:p>
            <a:r>
              <a:rPr lang="en-IN" altLang="en-US" sz="1800" b="1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 sz="1800" b="1">
                <a:solidFill>
                  <a:srgbClr val="00B050"/>
                </a:solidFill>
                <a:sym typeface="+mn-ea"/>
              </a:rPr>
              <a:t>✔</a:t>
            </a:r>
            <a:r>
              <a:rPr lang="en-US" altLang="en-GB" sz="1800"/>
              <a:t> Using time-series forecasting techniques.</a:t>
            </a:r>
            <a:endParaRPr lang="en-US" altLang="en-GB" sz="1800"/>
          </a:p>
          <a:p>
            <a:endParaRPr lang="en-US" altLang="en-GB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857*296"/>
  <p:tag name="TABLE_ENDDRAG_RECT" val="43*151*857*296"/>
</p:tagLst>
</file>

<file path=ppt/tags/tag2.xml><?xml version="1.0" encoding="utf-8"?>
<p:tagLst xmlns:p="http://schemas.openxmlformats.org/presentationml/2006/main">
  <p:tag name="TABLE_ENDDRAG_ORIGIN_RECT" val="870*350"/>
  <p:tag name="TABLE_ENDDRAG_RECT" val="58*160*870*350"/>
</p:tagLst>
</file>

<file path=ppt/tags/tag3.xml><?xml version="1.0" encoding="utf-8"?>
<p:tagLst xmlns:p="http://schemas.openxmlformats.org/presentationml/2006/main">
  <p:tag name="TABLE_ENDDRAG_ORIGIN_RECT" val="802*314"/>
  <p:tag name="TABLE_ENDDRAG_RECT" val="78*123*802*314"/>
</p:tagLst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9297</Words>
  <Application>WPS Presentation</Application>
  <PresentationFormat>Widescreen</PresentationFormat>
  <Paragraphs>252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Arial</vt:lpstr>
      <vt:lpstr>Calibri</vt:lpstr>
      <vt:lpstr>Times New Roman</vt:lpstr>
      <vt:lpstr>Wingdings</vt:lpstr>
      <vt:lpstr>Microsoft YaHei</vt:lpstr>
      <vt:lpstr>Arial Unicode MS</vt:lpstr>
      <vt:lpstr>Bahnschrift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Ashok</cp:lastModifiedBy>
  <cp:revision>18</cp:revision>
  <dcterms:created xsi:type="dcterms:W3CDTF">2024-12-31T09:40:00Z</dcterms:created>
  <dcterms:modified xsi:type="dcterms:W3CDTF">2025-02-09T14:59:56Z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ECC5F824C6B64AADBB033A18E2290EE5_13</vt:lpwstr>
  </property>
  <property fmtid="{D5CDD505-2E9C-101B-9397-08002B2CF9AE}" pid="3" name="KSOProductBuildVer">
    <vt:lpwstr>2057-12.2.0.19805</vt:lpwstr>
  </property>
</Properties>
</file>