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319" r:id="rId3"/>
    <p:sldId id="436" r:id="rId5"/>
    <p:sldId id="416" r:id="rId6"/>
    <p:sldId id="421" r:id="rId7"/>
    <p:sldId id="422" r:id="rId8"/>
    <p:sldId id="428" r:id="rId9"/>
    <p:sldId id="429" r:id="rId10"/>
    <p:sldId id="430" r:id="rId11"/>
    <p:sldId id="431" r:id="rId12"/>
    <p:sldId id="432" r:id="rId13"/>
    <p:sldId id="433" r:id="rId14"/>
    <p:sldId id="437" r:id="rId15"/>
    <p:sldId id="438" r:id="rId16"/>
    <p:sldId id="439" r:id="rId17"/>
    <p:sldId id="440" r:id="rId18"/>
    <p:sldId id="442" r:id="rId19"/>
    <p:sldId id="441" r:id="rId20"/>
    <p:sldId id="443" r:id="rId21"/>
    <p:sldId id="444" r:id="rId22"/>
    <p:sldId id="435" r:id="rId23"/>
    <p:sldId id="44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291" autoAdjust="0"/>
  </p:normalViewPr>
  <p:slideViewPr>
    <p:cSldViewPr showGuides="1">
      <p:cViewPr varScale="1">
        <p:scale>
          <a:sx n="63" d="100"/>
          <a:sy n="63" d="100"/>
        </p:scale>
        <p:origin x="53" y="485"/>
      </p:cViewPr>
      <p:guideLst>
        <p:guide orient="horz" pos="2160"/>
        <p:guide pos="2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</a:fld>
            <a:endParaRPr lang="en-US" altLang="zh-CN"/>
          </a:p>
        </p:txBody>
      </p:sp>
      <p:sp>
        <p:nvSpPr>
          <p:cNvPr id="7" name="Text Box 21"/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SimSun" panose="02010600030101010101" pitchFamily="2" charset="-122"/>
              </a:rPr>
              <a:t>Outline</a:t>
            </a:r>
            <a:endParaRPr lang="en-US" altLang="zh-CN" sz="2000" u="sng">
              <a:latin typeface="AvantGarde" pitchFamily="34" charset="0"/>
              <a:ea typeface="SimSun" panose="02010600030101010101" pitchFamily="2" charset="-122"/>
            </a:endParaRPr>
          </a:p>
        </p:txBody>
      </p:sp>
      <p:sp>
        <p:nvSpPr>
          <p:cNvPr id="8" name="AutoShape 2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pPr>
              <a:defRPr/>
            </a:pPr>
            <a:endParaRPr lang="en-US"/>
          </a:p>
        </p:txBody>
      </p:sp>
      <p:sp>
        <p:nvSpPr>
          <p:cNvPr id="10" name="AutoShape 2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pPr>
              <a:defRPr/>
            </a:pPr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SimSun" panose="02010600030101010101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SimSun" panose="02010600030101010101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EE1A3FC-59CE-474D-9569-50AD22CC8E28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4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3095" algn="l"/>
                <a:tab pos="1080770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Compiler for Chemistry Reaction Simulation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								Research Scholar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G.Michael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     </a:t>
            </a:r>
            <a:r>
              <a:rPr lang="en-IN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S.V.N.Sreedevi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								      </a:t>
            </a:r>
            <a:r>
              <a:rPr lang="en-I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192311218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		      </a:t>
            </a:r>
            <a:r>
              <a:rPr lang="en-I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Saveetha School of Engineering		      Saveetha School of Engineering 											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6524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68048" y="1496803"/>
            <a:ext cx="8148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Reaction Compiler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16" y="2045349"/>
            <a:ext cx="598408" cy="59840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16" y="3361587"/>
            <a:ext cx="598408" cy="598408"/>
          </a:xfrm>
          <a:prstGeom prst="rect">
            <a:avLst/>
          </a:prstGeom>
        </p:spPr>
      </p:pic>
      <p:pic>
        <p:nvPicPr>
          <p:cNvPr id="8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08" y="4495580"/>
            <a:ext cx="598408" cy="598408"/>
          </a:xfrm>
          <a:prstGeom prst="rect">
            <a:avLst/>
          </a:prstGeom>
        </p:spPr>
      </p:pic>
      <p:pic>
        <p:nvPicPr>
          <p:cNvPr id="10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92" y="5561412"/>
            <a:ext cx="598408" cy="59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6206" y="2001791"/>
            <a:ext cx="45720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620" y="2459355"/>
            <a:ext cx="559054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reactions, rate constants, environmental conditions.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3625" y="3276600"/>
            <a:ext cx="514540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Representation (IR):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representation of reaction pathways.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3000" y="4343400"/>
            <a:ext cx="5920105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Parallelization, vectorization, memory management.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600" y="5410200"/>
            <a:ext cx="586422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into C++, CUDA, OpenCL for efficient execution.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602105"/>
            <a:ext cx="9144000" cy="144589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Optimization Techniques in the Compiler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6524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08" y="2593337"/>
            <a:ext cx="826770" cy="761646"/>
          </a:xfrm>
          <a:prstGeom prst="rect">
            <a:avLst/>
          </a:prstGeom>
        </p:spPr>
      </p:pic>
      <p:pic>
        <p:nvPicPr>
          <p:cNvPr id="11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6" y="3894934"/>
            <a:ext cx="826770" cy="761645"/>
          </a:xfrm>
          <a:prstGeom prst="rect">
            <a:avLst/>
          </a:prstGeom>
        </p:spPr>
      </p:pic>
      <p:pic>
        <p:nvPicPr>
          <p:cNvPr id="12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56" y="5255895"/>
            <a:ext cx="826770" cy="761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36242" y="2853981"/>
            <a:ext cx="4572000" cy="617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Heebo Light" pitchFamily="34" charset="-122"/>
                <a:cs typeface="Times New Roman" panose="02020603050405020304" pitchFamily="18" charset="0"/>
              </a:rPr>
              <a:t>Distributes computations across multiple processors.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ebo Light" pitchFamily="34" charset="-122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Heebo Light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7578" y="2570899"/>
            <a:ext cx="4572000" cy="347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Parallel Computing:</a:t>
            </a:r>
            <a:endParaRPr lang="en-US" sz="2000" b="1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2818" y="3884382"/>
            <a:ext cx="4572000" cy="347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Vectorization:</a:t>
            </a:r>
            <a:endParaRPr lang="en-US" sz="2000" b="1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8914" y="4195115"/>
            <a:ext cx="4572000" cy="617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ebo Light" pitchFamily="34" charset="-122"/>
                <a:cs typeface="Times New Roman" panose="02020603050405020304" pitchFamily="18" charset="0"/>
              </a:rPr>
              <a:t>Uses SIMD (Single Instruction, Multiple Data) to enhance computational speed.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Heebo Light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8830" y="5061269"/>
            <a:ext cx="4572000" cy="347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Adaptive Time-Stepping:</a:t>
            </a:r>
            <a:endParaRPr lang="en-US" sz="2000" b="1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8914" y="5427203"/>
            <a:ext cx="45720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Heebo Light" pitchFamily="34" charset="-122"/>
                <a:cs typeface="Times New Roman" panose="02020603050405020304" pitchFamily="18" charset="0"/>
              </a:rPr>
              <a:t>Adjusts simulation resolution based on reaction dynamics.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04" y="415530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752808"/>
            <a:ext cx="9144000" cy="80687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Advantages of Using the Reaction Compiler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2819400"/>
            <a:ext cx="7218045" cy="4343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manual translation of chemical reactions into code.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Achieves up to 10x speedup compared to traditional molecular dynamics packages.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accuracy with less than 5% error in reaction rate predictions.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simulate reaction networks with over 1000 species.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905208"/>
            <a:ext cx="8839200" cy="80687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Implementation – Code Generation Process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72" y="31533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01822" y="2797357"/>
            <a:ext cx="7730950" cy="4343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chemical equations and parameters.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reactions into an intermediate representation (graph format).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optimization techniques (parallelization, vectorization).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machine-optimized code in C++/CUDA/OpenCL.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simulation and analyze results.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72" y="31533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707723"/>
            <a:ext cx="8991600" cy="80687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Performance Benchmarks – Speed Improvement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3276600"/>
            <a:ext cx="7640955" cy="4343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 faster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traditional simulation methods like LAMMPS.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handling of complex reaction networks.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utilization of modern computing resources (GPUs, HPC clusters).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72" y="31533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3060" y="2438400"/>
            <a:ext cx="8991600" cy="8953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Performance Benchmarks –</a:t>
            </a:r>
            <a:b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Validation </a:t>
            </a:r>
            <a:br>
              <a:rPr lang="en-US" sz="355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endParaRPr lang="en-US" sz="3555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3717" y="3429000"/>
            <a:ext cx="8089778" cy="2438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5% deviation in reaction rate predictions compared to experimental data.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across multiple chemical reaction case studies.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reproducibility and precision in simulations.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72" y="31533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124968" y="1746036"/>
            <a:ext cx="8991600" cy="11096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Future Enhancements – Machine Learning Integration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03910" y="3429000"/>
            <a:ext cx="7621905" cy="3429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AI/ML to predict reaction rates and optimize simulations dynamically.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compiler* that improves over time.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computational cost while maintaining accuracy.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72" y="31533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1053465" y="3733800"/>
            <a:ext cx="7582535" cy="3429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quantum mechanics/molecular mechanics (QM/MM) support.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modeling of catalytic reactions and protein-ligand interactions.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24968" y="1746036"/>
            <a:ext cx="8991600" cy="11096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Future Enhancements – Support for QM/MM Models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72" y="31533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304800" y="2024568"/>
            <a:ext cx="8991600" cy="11096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Future Enhancements –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User-Friendly Interface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219200" y="3733800"/>
            <a:ext cx="741662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graphical user interface (GUI) to make the compiler accessible to chemists without coding experience.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Simplifying reaction input and result visualization.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compiler-based chemistry simulations to non-experts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72" y="31533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838200" y="1905188"/>
            <a:ext cx="8991600" cy="11096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Applications of the Compiler in Industry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 Box 10"/>
          <p:cNvSpPr txBox="1"/>
          <p:nvPr/>
        </p:nvSpPr>
        <p:spPr>
          <a:xfrm>
            <a:off x="685800" y="2819400"/>
            <a:ext cx="6779260" cy="32435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71500" indent="-342900" algn="just" defTabSz="2667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Pharmaceuticals:</a:t>
            </a:r>
            <a:endParaRPr lang="en-US" sz="2000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228600" algn="just" defTabSz="26670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Drug discovery and molecular interaction modeling. </a:t>
            </a:r>
            <a:endParaRPr lang="en-US" sz="2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571500" indent="-342900" algn="just" defTabSz="2667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Energy sector:</a:t>
            </a:r>
            <a:endParaRPr lang="en-US" sz="2000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228600" algn="just" defTabSz="26670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Optimization of fuel cells and battery materials. </a:t>
            </a:r>
            <a:endParaRPr lang="en-US" sz="2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571500" indent="-342900" algn="just" defTabSz="2667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Environmental science:</a:t>
            </a:r>
            <a:endParaRPr lang="en-US" sz="2000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228600" algn="just" defTabSz="26670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Predicting air pollution and climate effects. </a:t>
            </a:r>
            <a:endParaRPr sz="2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3285" y="1452895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72" y="232968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61093" y="2281632"/>
            <a:ext cx="7086600" cy="4343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EXISTING MODEL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HANCEMENTS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835" y="1466215"/>
            <a:ext cx="7499350" cy="80073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I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Conclusion &amp; Queries</a:t>
            </a:r>
            <a:endParaRPr lang="en-I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6524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0"/>
          <p:cNvSpPr txBox="1"/>
          <p:nvPr/>
        </p:nvSpPr>
        <p:spPr>
          <a:xfrm>
            <a:off x="838835" y="2326005"/>
            <a:ext cx="7676515" cy="36810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71500" indent="-342900" algn="just" defTabSz="2667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Key Takeaways: </a:t>
            </a:r>
            <a:endParaRPr lang="en-US" sz="2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571500" indent="-342900" algn="just" defTabSz="2667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Reaction Compiler automates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optimizes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chemical reaction simulations.    </a:t>
            </a:r>
            <a:endParaRPr lang="en-US" sz="2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571500" indent="-342900" algn="just" defTabSz="2667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Achieves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higher speed, accuracy, and scalability than traditional methods.   </a:t>
            </a:r>
            <a:endParaRPr lang="en-US" sz="2000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571500" indent="-342900" algn="just" defTabSz="2667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Future enhancements include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AI integration and GUI development</a:t>
            </a:r>
            <a:endParaRPr sz="2000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6524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2514600" y="2895600"/>
            <a:ext cx="3836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85" y="1452895"/>
            <a:ext cx="7499350" cy="79216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Chemistry Reaction Simulation</a:t>
            </a:r>
            <a:endParaRPr lang="en-US" sz="3555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4500" y="2586990"/>
            <a:ext cx="85471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reaction simulation?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Chemical reactions are governed by quantum mechanics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Simulations help predict reaction outcomes, energy changes, and mechanisms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an efficient compiler needed?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are slow, computationally expensive, and error-prone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705" y="1470819"/>
            <a:ext cx="7499350" cy="977488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Chemistry Reaction Simulation</a:t>
            </a:r>
            <a:endParaRPr lang="en-US" sz="3555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822" y="2514600"/>
            <a:ext cx="7086600" cy="4343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reaction simulation in various fields: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Discovery: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Predicting drug interactions and molecular stability.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Science: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Designing new materials and optimizing catalysts.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Research: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 battery performance and fuel cell efficiency.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Science: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Modeling atmospheric reactions and pollutant dispersion.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1068705" y="32715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0"/>
            <a:ext cx="7499350" cy="79216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in Reaction Simulation</a:t>
            </a:r>
            <a:endParaRPr lang="en-US" sz="3555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</a:fld>
            <a:endParaRPr lang="en-US" altLang="zh-CN"/>
          </a:p>
        </p:txBody>
      </p:sp>
      <p:sp>
        <p:nvSpPr>
          <p:cNvPr id="9" name="Content Placeholder 2"/>
          <p:cNvSpPr txBox="1"/>
          <p:nvPr/>
        </p:nvSpPr>
        <p:spPr>
          <a:xfrm>
            <a:off x="152400" y="2700020"/>
            <a:ext cx="8237855" cy="4161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simulation methods used in computational chemistry: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Functional Theory (DFT):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electronic structures of molecules but is computationally expensive.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Dynamics (MD):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molecular motion but lacks accuracy for complex chemical reactions.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Mechanics/Molecular Mechanics (QM/MM):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combining quantum and classical methods but requires high computational power.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5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Heebo Light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2400" dirty="0">
              <a:latin typeface="Heebo Light" pitchFamily="34" charset="0"/>
              <a:ea typeface="Heebo Light" pitchFamily="34" charset="-122"/>
              <a:cs typeface="Heebo Light" pitchFamily="34" charset="-120"/>
              <a:sym typeface="+mn-ea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33"/>
            <a:ext cx="7499350" cy="137096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Existing Models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</a:fld>
            <a:endParaRPr lang="en-US" altLang="zh-CN"/>
          </a:p>
        </p:txBody>
      </p:sp>
      <p:sp>
        <p:nvSpPr>
          <p:cNvPr id="9" name="Content Placeholder 2"/>
          <p:cNvSpPr txBox="1"/>
          <p:nvPr/>
        </p:nvSpPr>
        <p:spPr>
          <a:xfrm>
            <a:off x="906145" y="3352800"/>
            <a:ext cx="75565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0">
              <a:lnSpc>
                <a:spcPct val="150000"/>
              </a:lnSpc>
              <a:spcBef>
                <a:spcPts val="0"/>
              </a:spcBef>
              <a:buFont typeface="Wingdings 2" panose="05020102010507070707"/>
              <a:buNone/>
              <a:defRPr/>
            </a:pPr>
            <a:endParaRPr lang="en-IN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58800" y="2692400"/>
            <a:ext cx="8665845" cy="352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Cost: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chemistry calculations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time-intensive and resource-heavy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 Simulation Speeds: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reaction networks take days or weeks to simulate accurately.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Translation of Reactions into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Chemists must manually input reaction data, leading to errors.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7800" y="1447800"/>
            <a:ext cx="5638800" cy="116963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Existing Models – Computational Bottleneck</a:t>
            </a:r>
            <a:endParaRPr lang="en-US" sz="3555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27"/>
          <p:cNvSpPr txBox="1"/>
          <p:nvPr/>
        </p:nvSpPr>
        <p:spPr>
          <a:xfrm>
            <a:off x="4710242" y="2771740"/>
            <a:ext cx="3805641" cy="53455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C000"/>
              </a:solidFill>
              <a:latin typeface="Times New Roman" panose="02020603050405020304" pitchFamily="18" charset="0"/>
              <a:ea typeface="Heebo Light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2000" dirty="0">
              <a:solidFill>
                <a:srgbClr val="FFC000"/>
              </a:solidFill>
              <a:latin typeface="Times New Roman" panose="02020603050405020304" pitchFamily="18" charset="0"/>
              <a:ea typeface="Heebo Light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Shape 1"/>
          <p:cNvSpPr/>
          <p:nvPr/>
        </p:nvSpPr>
        <p:spPr>
          <a:xfrm>
            <a:off x="1687830" y="2556193"/>
            <a:ext cx="30480" cy="3991928"/>
          </a:xfrm>
          <a:prstGeom prst="roundRect">
            <a:avLst>
              <a:gd name="adj" fmla="val 312558"/>
            </a:avLst>
          </a:prstGeom>
          <a:solidFill>
            <a:srgbClr val="4A2C85"/>
          </a:solidFill>
        </p:spPr>
      </p:sp>
      <p:sp>
        <p:nvSpPr>
          <p:cNvPr id="6" name="Shape 3"/>
          <p:cNvSpPr/>
          <p:nvPr/>
        </p:nvSpPr>
        <p:spPr>
          <a:xfrm>
            <a:off x="1447919" y="30709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2D050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447919" y="42978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2D050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11"/>
          <p:cNvSpPr/>
          <p:nvPr/>
        </p:nvSpPr>
        <p:spPr>
          <a:xfrm>
            <a:off x="1447919" y="54864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2D050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2"/>
          <p:cNvSpPr/>
          <p:nvPr/>
        </p:nvSpPr>
        <p:spPr>
          <a:xfrm>
            <a:off x="1958221" y="5737689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A2C85"/>
          </a:solidFill>
        </p:spPr>
      </p:sp>
      <p:sp>
        <p:nvSpPr>
          <p:cNvPr id="12" name="Shape 6"/>
          <p:cNvSpPr/>
          <p:nvPr/>
        </p:nvSpPr>
        <p:spPr>
          <a:xfrm>
            <a:off x="1958249" y="333728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A2C85"/>
          </a:solidFill>
        </p:spPr>
      </p:sp>
      <p:sp>
        <p:nvSpPr>
          <p:cNvPr id="13" name="Shape 6"/>
          <p:cNvSpPr/>
          <p:nvPr/>
        </p:nvSpPr>
        <p:spPr>
          <a:xfrm>
            <a:off x="1958221" y="455304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A2C85"/>
          </a:solidFill>
        </p:spPr>
      </p:sp>
      <p:sp>
        <p:nvSpPr>
          <p:cNvPr id="17" name="TextBox 16"/>
          <p:cNvSpPr txBox="1"/>
          <p:nvPr/>
        </p:nvSpPr>
        <p:spPr>
          <a:xfrm>
            <a:off x="2819121" y="2900273"/>
            <a:ext cx="4205594" cy="322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chemistry calculations are computationally expensive.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time 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Simulating large reaction networks is impractical.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high-performance computing resources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4" descr="A conceptual illustration of computational bottlenecks in existing chemistry reaction simulation models. The image should depict an overwhelmed scientist in front of a supercomputer struggling to process complex molecular simulations. The screens should display overloaded processors, error messages, and slow progress bars. A visual contrast should highlight the excessive computational demand, such as overheating computer chips, tangled data streams, and an exhausted researcher. The environment should emphasize high resource consumption and inefficiency."/>
          <p:cNvSpPr>
            <a:spLocks noChangeAspect="1" noChangeArrowheads="1"/>
          </p:cNvSpPr>
          <p:nvPr/>
        </p:nvSpPr>
        <p:spPr bwMode="auto">
          <a:xfrm>
            <a:off x="2057400" y="32518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32968"/>
            <a:ext cx="73914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495458"/>
            <a:ext cx="7499350" cy="137096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Limitations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01822" y="2514600"/>
            <a:ext cx="7086600" cy="4343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and Molecular Dynamics use approximations that introduce errors.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issues: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Struggles with dispersion forces and electron correlation.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accurately simulate quantum effects in chemical reactions.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predictions of reaction rates and molecular stability.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reproducibility across different simulations.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33334" y="1497832"/>
            <a:ext cx="7499350" cy="792162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Proposed Model – Compiler-Based Simulation</a:t>
            </a:r>
            <a:endParaRPr lang="en-US" sz="3555" b="1" dirty="0">
              <a:solidFill>
                <a:srgbClr val="C0000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6735" y="3088640"/>
            <a:ext cx="4253230" cy="27305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specialized compiler that automates reaction translation into optimized simulation code.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3055280"/>
            <a:ext cx="4267200" cy="4137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Compiler: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chemical equations into machine-readable code.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reaction simulations for speed and accuracy.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parallelized code for efficient execution on GPUs and HPC clusters.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Heebo Light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5867</Words>
  <Application>WPS Presentation</Application>
  <PresentationFormat>On-screen Show (4:3)</PresentationFormat>
  <Paragraphs>268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SimSun</vt:lpstr>
      <vt:lpstr>Wingdings</vt:lpstr>
      <vt:lpstr>Wingdings 3</vt:lpstr>
      <vt:lpstr>AvantGarde</vt:lpstr>
      <vt:lpstr>Segoe Print</vt:lpstr>
      <vt:lpstr>Arial</vt:lpstr>
      <vt:lpstr>Times New Roman</vt:lpstr>
      <vt:lpstr>Droid Sans Fallback</vt:lpstr>
      <vt:lpstr>Calibri</vt:lpstr>
      <vt:lpstr>Montserrat</vt:lpstr>
      <vt:lpstr>Heebo Light</vt:lpstr>
      <vt:lpstr>Heebo Light</vt:lpstr>
      <vt:lpstr>Heebo Light</vt:lpstr>
      <vt:lpstr>Wingdings 2</vt:lpstr>
      <vt:lpstr>Century Gothic</vt:lpstr>
      <vt:lpstr>Arial Unicode MS</vt:lpstr>
      <vt:lpstr>Times New Roman</vt:lpstr>
      <vt:lpstr>Microsoft YaHei</vt:lpstr>
      <vt:lpstr>MingLiU-ExtB</vt:lpstr>
      <vt:lpstr>Cooper Black</vt:lpstr>
      <vt:lpstr>Default Design</vt:lpstr>
      <vt:lpstr>PowerPoint 演示文稿</vt:lpstr>
      <vt:lpstr>AGENDA</vt:lpstr>
      <vt:lpstr>Introduction to Chemistry Reaction Simulation</vt:lpstr>
      <vt:lpstr>Importance of Chemistry Reaction Simulation</vt:lpstr>
      <vt:lpstr>Existing Models in Reaction Simulation</vt:lpstr>
      <vt:lpstr>Challenges with Existing Models</vt:lpstr>
      <vt:lpstr>Flaws in Existing Models – Computational Bottleneck</vt:lpstr>
      <vt:lpstr>Accuracy Limitations</vt:lpstr>
      <vt:lpstr>Introduction to the Proposed Model – Compiler-Based Simulation</vt:lpstr>
      <vt:lpstr>PowerPoint 演示文稿</vt:lpstr>
      <vt:lpstr>Optimization Techniques in the Compiler </vt:lpstr>
      <vt:lpstr>Advantages of Using the Reaction Compiler </vt:lpstr>
      <vt:lpstr>Implementation – Code Generation Process </vt:lpstr>
      <vt:lpstr>Performance Benchmarks – Speed Improvement </vt:lpstr>
      <vt:lpstr>Performance Benchmarks – Accuracy Validation   </vt:lpstr>
      <vt:lpstr>PowerPoint 演示文稿</vt:lpstr>
      <vt:lpstr>PowerPoint 演示文稿</vt:lpstr>
      <vt:lpstr>PowerPoint 演示文稿</vt:lpstr>
      <vt:lpstr>PowerPoint 演示文稿</vt:lpstr>
      <vt:lpstr>Conclusion &amp; Queries</vt:lpstr>
      <vt:lpstr>PowerPoint 演示文稿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1218 Sreedevi</cp:lastModifiedBy>
  <cp:revision>415</cp:revision>
  <dcterms:created xsi:type="dcterms:W3CDTF">2000-07-06T15:05:00Z</dcterms:created>
  <dcterms:modified xsi:type="dcterms:W3CDTF">2025-03-20T03:51:21Z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A6D631B140274CB7B206BC000F57BE71_12</vt:lpwstr>
  </property>
  <property fmtid="{D5CDD505-2E9C-101B-9397-08002B2CF9AE}" pid="3" name="KSOProductBuildVer">
    <vt:lpwstr>1033-12.2.0.20326</vt:lpwstr>
  </property>
</Properties>
</file>