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7" r:id="rId10"/>
    <p:sldId id="269" r:id="rId11"/>
    <p:sldId id="270" r:id="rId12"/>
    <p:sldId id="272" r:id="rId13"/>
    <p:sldId id="274" r:id="rId14"/>
    <p:sldId id="275" r:id="rId15"/>
    <p:sldId id="266" r:id="rId16"/>
    <p:sldId id="27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853"/>
  </p:normalViewPr>
  <p:slideViewPr>
    <p:cSldViewPr snapToGrid="0" snapToObjects="1">
      <p:cViewPr varScale="1">
        <p:scale>
          <a:sx n="90" d="100"/>
          <a:sy n="90" d="100"/>
        </p:scale>
        <p:origin x="232" y="10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458CF7-6B27-CA47-8B07-2BFEFA35EDBB}" type="datetimeFigureOut">
              <a:rPr lang="fr-FR" smtClean="0"/>
              <a:t>30/09/2021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44C0F5-94E4-1E40-B189-15267C02BF3D}" type="slidenum">
              <a:rPr lang="fr-FR" smtClean="0"/>
              <a:t>‹N°›</a:t>
            </a:fld>
            <a:endParaRPr lang="fr-FR"/>
          </a:p>
        </p:txBody>
      </p:sp>
    </p:spTree>
    <p:extLst>
      <p:ext uri="{BB962C8B-B14F-4D97-AF65-F5344CB8AC3E}">
        <p14:creationId xmlns:p14="http://schemas.microsoft.com/office/powerpoint/2010/main" val="1981292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7BC0CE0D-3CEC-C846-8A76-1BC82AC21331}"/>
              </a:ext>
            </a:extLst>
          </p:cNvPr>
          <p:cNvSpPr txBox="1">
            <a:spLocks noGrp="1"/>
          </p:cNvSpPr>
          <p:nvPr>
            <p:ph type="sldNum" sz="quarter" idx="5"/>
          </p:nvPr>
        </p:nvSpPr>
        <p:spPr>
          <a:ln/>
        </p:spPr>
        <p:txBody>
          <a:bodyPr vert="horz" lIns="0" tIns="0" rIns="0" bIns="0" anchor="b" anchorCtr="0">
            <a:noAutofit/>
          </a:bodyPr>
          <a:lstStyle/>
          <a:p>
            <a:pPr lvl="0"/>
            <a:fld id="{2CBD7402-7140-E444-B5D2-0D3E358597BD}" type="slidenum">
              <a:t>4</a:t>
            </a:fld>
            <a:endParaRPr lang="fr-FR"/>
          </a:p>
        </p:txBody>
      </p:sp>
      <p:sp>
        <p:nvSpPr>
          <p:cNvPr id="2" name="Espace réservé de l'image des diapositives 1">
            <a:extLst>
              <a:ext uri="{FF2B5EF4-FFF2-40B4-BE49-F238E27FC236}">
                <a16:creationId xmlns:a16="http://schemas.microsoft.com/office/drawing/2014/main" id="{E219BAF4-443D-D542-86FE-7EF25737FE40}"/>
              </a:ext>
            </a:extLst>
          </p:cNvPr>
          <p:cNvSpPr>
            <a:spLocks noGrp="1" noRot="1" noChangeAspect="1" noResize="1"/>
          </p:cNvSpPr>
          <p:nvPr>
            <p:ph type="sldImg"/>
          </p:nvPr>
        </p:nvSpPr>
        <p:spPr>
          <a:xfrm>
            <a:off x="217488" y="812800"/>
            <a:ext cx="7123112" cy="4008438"/>
          </a:xfrm>
          <a:solidFill>
            <a:srgbClr val="729FCF"/>
          </a:solidFill>
          <a:ln w="25400">
            <a:solidFill>
              <a:srgbClr val="3465AF"/>
            </a:solidFill>
            <a:prstDash val="solid"/>
          </a:ln>
        </p:spPr>
      </p:sp>
      <p:sp>
        <p:nvSpPr>
          <p:cNvPr id="3" name="Espace réservé des notes 2">
            <a:extLst>
              <a:ext uri="{FF2B5EF4-FFF2-40B4-BE49-F238E27FC236}">
                <a16:creationId xmlns:a16="http://schemas.microsoft.com/office/drawing/2014/main" id="{901A8E78-1853-1D42-8924-295FC5F0EDD6}"/>
              </a:ext>
            </a:extLst>
          </p:cNvPr>
          <p:cNvSpPr txBox="1">
            <a:spLocks noGrp="1"/>
          </p:cNvSpPr>
          <p:nvPr>
            <p:ph type="body" sz="quarter" idx="1"/>
          </p:nvPr>
        </p:nvSpPr>
        <p:spPr/>
        <p:txBody>
          <a:bodyPr vert="horz">
            <a:spAutoFit/>
          </a:bodyPr>
          <a:lstStyle/>
          <a:p>
            <a:endParaRPr lang="fr-FR" sz="20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1FBC33FB-7595-4E4D-A2D1-B5B91A90ACC9}"/>
              </a:ext>
            </a:extLst>
          </p:cNvPr>
          <p:cNvSpPr txBox="1">
            <a:spLocks noGrp="1"/>
          </p:cNvSpPr>
          <p:nvPr>
            <p:ph type="sldNum" sz="quarter" idx="5"/>
          </p:nvPr>
        </p:nvSpPr>
        <p:spPr>
          <a:ln/>
        </p:spPr>
        <p:txBody>
          <a:bodyPr vert="horz" lIns="0" tIns="0" rIns="0" bIns="0" anchor="b" anchorCtr="0">
            <a:noAutofit/>
          </a:bodyPr>
          <a:lstStyle/>
          <a:p>
            <a:pPr lvl="0"/>
            <a:fld id="{DEC0A607-298B-2A4D-910E-E5337BDFDCC2}" type="slidenum">
              <a:t>15</a:t>
            </a:fld>
            <a:endParaRPr lang="fr-FR"/>
          </a:p>
        </p:txBody>
      </p:sp>
      <p:sp>
        <p:nvSpPr>
          <p:cNvPr id="2" name="Espace réservé de l'image des diapositives 1">
            <a:extLst>
              <a:ext uri="{FF2B5EF4-FFF2-40B4-BE49-F238E27FC236}">
                <a16:creationId xmlns:a16="http://schemas.microsoft.com/office/drawing/2014/main" id="{58B12C5B-A2CD-8C49-8DB5-D9FC9C4A08DC}"/>
              </a:ext>
            </a:extLst>
          </p:cNvPr>
          <p:cNvSpPr>
            <a:spLocks noGrp="1" noRot="1" noChangeAspect="1" noResize="1"/>
          </p:cNvSpPr>
          <p:nvPr>
            <p:ph type="sldImg"/>
          </p:nvPr>
        </p:nvSpPr>
        <p:spPr>
          <a:xfrm>
            <a:off x="217488" y="812800"/>
            <a:ext cx="7123112" cy="4008438"/>
          </a:xfrm>
          <a:solidFill>
            <a:srgbClr val="729FCF"/>
          </a:solidFill>
          <a:ln w="25400">
            <a:solidFill>
              <a:srgbClr val="3465AF"/>
            </a:solidFill>
            <a:prstDash val="solid"/>
          </a:ln>
        </p:spPr>
      </p:sp>
      <p:sp>
        <p:nvSpPr>
          <p:cNvPr id="3" name="Espace réservé des notes 2">
            <a:extLst>
              <a:ext uri="{FF2B5EF4-FFF2-40B4-BE49-F238E27FC236}">
                <a16:creationId xmlns:a16="http://schemas.microsoft.com/office/drawing/2014/main" id="{B4EF92D9-241F-A544-A12C-C38D6EA74755}"/>
              </a:ext>
            </a:extLst>
          </p:cNvPr>
          <p:cNvSpPr txBox="1">
            <a:spLocks noGrp="1"/>
          </p:cNvSpPr>
          <p:nvPr>
            <p:ph type="body" sz="quarter" idx="1"/>
          </p:nvPr>
        </p:nvSpPr>
        <p:spPr/>
        <p:txBody>
          <a:bodyPr vert="horz">
            <a:spAutoFit/>
          </a:bodyPr>
          <a:lstStyle/>
          <a:p>
            <a:endParaRPr lang="fr-FR" sz="20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E2FE8BC4-4F39-184E-A868-E21962017C6E}"/>
              </a:ext>
            </a:extLst>
          </p:cNvPr>
          <p:cNvSpPr txBox="1">
            <a:spLocks noGrp="1"/>
          </p:cNvSpPr>
          <p:nvPr>
            <p:ph type="sldNum" sz="quarter" idx="5"/>
          </p:nvPr>
        </p:nvSpPr>
        <p:spPr>
          <a:ln/>
        </p:spPr>
        <p:txBody>
          <a:bodyPr vert="horz" lIns="0" tIns="0" rIns="0" bIns="0" anchor="b" anchorCtr="0">
            <a:noAutofit/>
          </a:bodyPr>
          <a:lstStyle/>
          <a:p>
            <a:pPr lvl="0"/>
            <a:fld id="{097C7519-DA8E-5B40-AB59-D61D7621AC48}" type="slidenum">
              <a:t>5</a:t>
            </a:fld>
            <a:endParaRPr lang="fr-FR"/>
          </a:p>
        </p:txBody>
      </p:sp>
      <p:sp>
        <p:nvSpPr>
          <p:cNvPr id="2" name="Espace réservé de l'image des diapositives 1">
            <a:extLst>
              <a:ext uri="{FF2B5EF4-FFF2-40B4-BE49-F238E27FC236}">
                <a16:creationId xmlns:a16="http://schemas.microsoft.com/office/drawing/2014/main" id="{87DC99CA-5E41-9D4B-829E-88B542DAF8A8}"/>
              </a:ext>
            </a:extLst>
          </p:cNvPr>
          <p:cNvSpPr>
            <a:spLocks noGrp="1" noRot="1" noChangeAspect="1" noResize="1"/>
          </p:cNvSpPr>
          <p:nvPr>
            <p:ph type="sldImg"/>
          </p:nvPr>
        </p:nvSpPr>
        <p:spPr>
          <a:xfrm>
            <a:off x="217488" y="812800"/>
            <a:ext cx="7123112" cy="4008438"/>
          </a:xfrm>
          <a:solidFill>
            <a:srgbClr val="729FCF"/>
          </a:solidFill>
          <a:ln w="25400">
            <a:solidFill>
              <a:srgbClr val="3465AF"/>
            </a:solidFill>
            <a:prstDash val="solid"/>
          </a:ln>
        </p:spPr>
      </p:sp>
      <p:sp>
        <p:nvSpPr>
          <p:cNvPr id="3" name="Espace réservé des notes 2">
            <a:extLst>
              <a:ext uri="{FF2B5EF4-FFF2-40B4-BE49-F238E27FC236}">
                <a16:creationId xmlns:a16="http://schemas.microsoft.com/office/drawing/2014/main" id="{006AAABE-DBDD-3D41-BDA3-D444BA091B7B}"/>
              </a:ext>
            </a:extLst>
          </p:cNvPr>
          <p:cNvSpPr txBox="1">
            <a:spLocks noGrp="1"/>
          </p:cNvSpPr>
          <p:nvPr>
            <p:ph type="body" sz="quarter" idx="1"/>
          </p:nvPr>
        </p:nvSpPr>
        <p:spPr/>
        <p:txBody>
          <a:bodyPr vert="horz">
            <a:spAutoFit/>
          </a:bodyPr>
          <a:lstStyle/>
          <a:p>
            <a:endParaRPr lang="fr-FR" sz="20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8D4FC754-D2FF-1A4A-91CD-0BAD07EE007D}"/>
              </a:ext>
            </a:extLst>
          </p:cNvPr>
          <p:cNvSpPr txBox="1">
            <a:spLocks noGrp="1"/>
          </p:cNvSpPr>
          <p:nvPr>
            <p:ph type="sldNum" sz="quarter" idx="5"/>
          </p:nvPr>
        </p:nvSpPr>
        <p:spPr>
          <a:ln/>
        </p:spPr>
        <p:txBody>
          <a:bodyPr vert="horz" lIns="0" tIns="0" rIns="0" bIns="0" anchor="b" anchorCtr="0">
            <a:noAutofit/>
          </a:bodyPr>
          <a:lstStyle/>
          <a:p>
            <a:pPr lvl="0"/>
            <a:fld id="{D2A9A617-FBF7-9445-914A-7DEF327B8D7E}" type="slidenum">
              <a:t>6</a:t>
            </a:fld>
            <a:endParaRPr lang="fr-FR"/>
          </a:p>
        </p:txBody>
      </p:sp>
      <p:sp>
        <p:nvSpPr>
          <p:cNvPr id="2" name="Espace réservé de l'image des diapositives 1">
            <a:extLst>
              <a:ext uri="{FF2B5EF4-FFF2-40B4-BE49-F238E27FC236}">
                <a16:creationId xmlns:a16="http://schemas.microsoft.com/office/drawing/2014/main" id="{F7270778-7399-FD4A-AD7B-CBBCE06D201E}"/>
              </a:ext>
            </a:extLst>
          </p:cNvPr>
          <p:cNvSpPr>
            <a:spLocks noGrp="1" noRot="1" noChangeAspect="1" noResize="1"/>
          </p:cNvSpPr>
          <p:nvPr>
            <p:ph type="sldImg"/>
          </p:nvPr>
        </p:nvSpPr>
        <p:spPr>
          <a:xfrm>
            <a:off x="217488" y="812800"/>
            <a:ext cx="7123112" cy="4008438"/>
          </a:xfrm>
          <a:solidFill>
            <a:srgbClr val="729FCF"/>
          </a:solidFill>
          <a:ln w="25400">
            <a:solidFill>
              <a:srgbClr val="3465AF"/>
            </a:solidFill>
            <a:prstDash val="solid"/>
          </a:ln>
        </p:spPr>
      </p:sp>
      <p:sp>
        <p:nvSpPr>
          <p:cNvPr id="3" name="Espace réservé des notes 2">
            <a:extLst>
              <a:ext uri="{FF2B5EF4-FFF2-40B4-BE49-F238E27FC236}">
                <a16:creationId xmlns:a16="http://schemas.microsoft.com/office/drawing/2014/main" id="{D885C185-92CD-3544-9AAF-6A8D2B4770AE}"/>
              </a:ext>
            </a:extLst>
          </p:cNvPr>
          <p:cNvSpPr txBox="1">
            <a:spLocks noGrp="1"/>
          </p:cNvSpPr>
          <p:nvPr>
            <p:ph type="body" sz="quarter" idx="1"/>
          </p:nvPr>
        </p:nvSpPr>
        <p:spPr/>
        <p:txBody>
          <a:bodyPr vert="horz">
            <a:spAutoFit/>
          </a:bodyPr>
          <a:lstStyle/>
          <a:p>
            <a:endParaRPr lang="fr-FR" sz="20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BC22EE10-C163-F946-BA56-AF57C6739067}"/>
              </a:ext>
            </a:extLst>
          </p:cNvPr>
          <p:cNvSpPr txBox="1">
            <a:spLocks noGrp="1"/>
          </p:cNvSpPr>
          <p:nvPr>
            <p:ph type="sldNum" sz="quarter" idx="5"/>
          </p:nvPr>
        </p:nvSpPr>
        <p:spPr>
          <a:ln/>
        </p:spPr>
        <p:txBody>
          <a:bodyPr vert="horz" lIns="0" tIns="0" rIns="0" bIns="0" anchor="b" anchorCtr="0">
            <a:noAutofit/>
          </a:bodyPr>
          <a:lstStyle/>
          <a:p>
            <a:pPr lvl="0"/>
            <a:fld id="{2D945762-0133-3745-BBCC-A23A1ADEEF51}" type="slidenum">
              <a:t>7</a:t>
            </a:fld>
            <a:endParaRPr lang="fr-FR"/>
          </a:p>
        </p:txBody>
      </p:sp>
      <p:sp>
        <p:nvSpPr>
          <p:cNvPr id="2" name="Espace réservé de l'image des diapositives 1">
            <a:extLst>
              <a:ext uri="{FF2B5EF4-FFF2-40B4-BE49-F238E27FC236}">
                <a16:creationId xmlns:a16="http://schemas.microsoft.com/office/drawing/2014/main" id="{2FFB9807-C20A-5040-836B-8EB8277F404A}"/>
              </a:ext>
            </a:extLst>
          </p:cNvPr>
          <p:cNvSpPr>
            <a:spLocks noGrp="1" noRot="1" noChangeAspect="1" noResize="1"/>
          </p:cNvSpPr>
          <p:nvPr>
            <p:ph type="sldImg"/>
          </p:nvPr>
        </p:nvSpPr>
        <p:spPr>
          <a:xfrm>
            <a:off x="217488" y="812800"/>
            <a:ext cx="7123112" cy="4008438"/>
          </a:xfrm>
          <a:solidFill>
            <a:srgbClr val="729FCF"/>
          </a:solidFill>
          <a:ln w="25400">
            <a:solidFill>
              <a:srgbClr val="3465AF"/>
            </a:solidFill>
            <a:prstDash val="solid"/>
          </a:ln>
        </p:spPr>
      </p:sp>
      <p:sp>
        <p:nvSpPr>
          <p:cNvPr id="3" name="Espace réservé des notes 2">
            <a:extLst>
              <a:ext uri="{FF2B5EF4-FFF2-40B4-BE49-F238E27FC236}">
                <a16:creationId xmlns:a16="http://schemas.microsoft.com/office/drawing/2014/main" id="{E872C3E5-C438-8940-8FDB-8127FFA7DEFB}"/>
              </a:ext>
            </a:extLst>
          </p:cNvPr>
          <p:cNvSpPr txBox="1">
            <a:spLocks noGrp="1"/>
          </p:cNvSpPr>
          <p:nvPr>
            <p:ph type="body" sz="quarter" idx="1"/>
          </p:nvPr>
        </p:nvSpPr>
        <p:spPr/>
        <p:txBody>
          <a:bodyPr vert="horz">
            <a:spAutoFit/>
          </a:bodyPr>
          <a:lstStyle/>
          <a:p>
            <a:endParaRPr lang="fr-FR" sz="20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778F5C12-97AB-9B4C-84F7-6BD1A25EEDA9}"/>
              </a:ext>
            </a:extLst>
          </p:cNvPr>
          <p:cNvSpPr txBox="1">
            <a:spLocks noGrp="1"/>
          </p:cNvSpPr>
          <p:nvPr>
            <p:ph type="sldNum" sz="quarter" idx="5"/>
          </p:nvPr>
        </p:nvSpPr>
        <p:spPr>
          <a:ln/>
        </p:spPr>
        <p:txBody>
          <a:bodyPr vert="horz" lIns="0" tIns="0" rIns="0" bIns="0" anchor="b" anchorCtr="0">
            <a:noAutofit/>
          </a:bodyPr>
          <a:lstStyle/>
          <a:p>
            <a:pPr lvl="0"/>
            <a:fld id="{001EDE2B-1B96-504A-9954-FD67486E7DA8}" type="slidenum">
              <a:t>8</a:t>
            </a:fld>
            <a:endParaRPr lang="fr-FR"/>
          </a:p>
        </p:txBody>
      </p:sp>
      <p:sp>
        <p:nvSpPr>
          <p:cNvPr id="2" name="Espace réservé de l'image des diapositives 1">
            <a:extLst>
              <a:ext uri="{FF2B5EF4-FFF2-40B4-BE49-F238E27FC236}">
                <a16:creationId xmlns:a16="http://schemas.microsoft.com/office/drawing/2014/main" id="{6F23F167-574F-AC4F-996C-C8318529C1FB}"/>
              </a:ext>
            </a:extLst>
          </p:cNvPr>
          <p:cNvSpPr>
            <a:spLocks noGrp="1" noRot="1" noChangeAspect="1" noResize="1"/>
          </p:cNvSpPr>
          <p:nvPr>
            <p:ph type="sldImg"/>
          </p:nvPr>
        </p:nvSpPr>
        <p:spPr>
          <a:xfrm>
            <a:off x="217488" y="812800"/>
            <a:ext cx="7123112" cy="4008438"/>
          </a:xfrm>
          <a:solidFill>
            <a:srgbClr val="729FCF"/>
          </a:solidFill>
          <a:ln w="25400">
            <a:solidFill>
              <a:srgbClr val="3465AF"/>
            </a:solidFill>
            <a:prstDash val="solid"/>
          </a:ln>
        </p:spPr>
      </p:sp>
      <p:sp>
        <p:nvSpPr>
          <p:cNvPr id="3" name="Espace réservé des notes 2">
            <a:extLst>
              <a:ext uri="{FF2B5EF4-FFF2-40B4-BE49-F238E27FC236}">
                <a16:creationId xmlns:a16="http://schemas.microsoft.com/office/drawing/2014/main" id="{AC117E71-19AA-5842-9E1F-E9A1FC82DE55}"/>
              </a:ext>
            </a:extLst>
          </p:cNvPr>
          <p:cNvSpPr txBox="1">
            <a:spLocks noGrp="1"/>
          </p:cNvSpPr>
          <p:nvPr>
            <p:ph type="body" sz="quarter" idx="1"/>
          </p:nvPr>
        </p:nvSpPr>
        <p:spPr/>
        <p:txBody>
          <a:bodyPr vert="horz">
            <a:spAutoFit/>
          </a:bodyPr>
          <a:lstStyle/>
          <a:p>
            <a:endParaRPr lang="fr-FR" sz="20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AEC66DF9-07E9-3942-A66F-0B9BA2A5D811}"/>
              </a:ext>
            </a:extLst>
          </p:cNvPr>
          <p:cNvSpPr txBox="1">
            <a:spLocks noGrp="1"/>
          </p:cNvSpPr>
          <p:nvPr>
            <p:ph type="sldNum" sz="quarter" idx="5"/>
          </p:nvPr>
        </p:nvSpPr>
        <p:spPr>
          <a:ln/>
        </p:spPr>
        <p:txBody>
          <a:bodyPr vert="horz" lIns="0" tIns="0" rIns="0" bIns="0" anchor="b" anchorCtr="0">
            <a:noAutofit/>
          </a:bodyPr>
          <a:lstStyle/>
          <a:p>
            <a:pPr lvl="0"/>
            <a:fld id="{942A4246-6B72-DA48-82C9-2D7F26ACE952}" type="slidenum">
              <a:t>9</a:t>
            </a:fld>
            <a:endParaRPr lang="fr-FR"/>
          </a:p>
        </p:txBody>
      </p:sp>
      <p:sp>
        <p:nvSpPr>
          <p:cNvPr id="2" name="Espace réservé de l'image des diapositives 1">
            <a:extLst>
              <a:ext uri="{FF2B5EF4-FFF2-40B4-BE49-F238E27FC236}">
                <a16:creationId xmlns:a16="http://schemas.microsoft.com/office/drawing/2014/main" id="{6069DE13-11CB-5441-91A8-470BF11A57D0}"/>
              </a:ext>
            </a:extLst>
          </p:cNvPr>
          <p:cNvSpPr>
            <a:spLocks noGrp="1" noRot="1" noChangeAspect="1" noResize="1"/>
          </p:cNvSpPr>
          <p:nvPr>
            <p:ph type="sldImg"/>
          </p:nvPr>
        </p:nvSpPr>
        <p:spPr>
          <a:xfrm>
            <a:off x="217488" y="812800"/>
            <a:ext cx="7123112" cy="4008438"/>
          </a:xfrm>
          <a:solidFill>
            <a:srgbClr val="729FCF"/>
          </a:solidFill>
          <a:ln w="25400">
            <a:solidFill>
              <a:srgbClr val="3465AF"/>
            </a:solidFill>
            <a:prstDash val="solid"/>
          </a:ln>
        </p:spPr>
      </p:sp>
      <p:sp>
        <p:nvSpPr>
          <p:cNvPr id="3" name="Espace réservé des notes 2">
            <a:extLst>
              <a:ext uri="{FF2B5EF4-FFF2-40B4-BE49-F238E27FC236}">
                <a16:creationId xmlns:a16="http://schemas.microsoft.com/office/drawing/2014/main" id="{97B4C5C5-303D-2D49-A2BE-F8BD440DB46A}"/>
              </a:ext>
            </a:extLst>
          </p:cNvPr>
          <p:cNvSpPr txBox="1">
            <a:spLocks noGrp="1"/>
          </p:cNvSpPr>
          <p:nvPr>
            <p:ph type="body" sz="quarter" idx="1"/>
          </p:nvPr>
        </p:nvSpPr>
        <p:spPr/>
        <p:txBody>
          <a:bodyPr vert="horz">
            <a:spAutoFit/>
          </a:bodyPr>
          <a:lstStyle/>
          <a:p>
            <a:endParaRPr lang="fr-FR" sz="20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2397AEE8-AB95-F740-8812-9F5F6A733AE8}"/>
              </a:ext>
            </a:extLst>
          </p:cNvPr>
          <p:cNvSpPr txBox="1">
            <a:spLocks noGrp="1"/>
          </p:cNvSpPr>
          <p:nvPr>
            <p:ph type="sldNum" sz="quarter" idx="5"/>
          </p:nvPr>
        </p:nvSpPr>
        <p:spPr>
          <a:ln/>
        </p:spPr>
        <p:txBody>
          <a:bodyPr vert="horz" lIns="0" tIns="0" rIns="0" bIns="0" anchor="b" anchorCtr="0">
            <a:noAutofit/>
          </a:bodyPr>
          <a:lstStyle/>
          <a:p>
            <a:pPr lvl="0"/>
            <a:fld id="{655679E9-9E53-F246-950D-41AA246FE639}" type="slidenum">
              <a:t>10</a:t>
            </a:fld>
            <a:endParaRPr lang="fr-FR"/>
          </a:p>
        </p:txBody>
      </p:sp>
      <p:sp>
        <p:nvSpPr>
          <p:cNvPr id="2" name="Espace réservé de l'image des diapositives 1">
            <a:extLst>
              <a:ext uri="{FF2B5EF4-FFF2-40B4-BE49-F238E27FC236}">
                <a16:creationId xmlns:a16="http://schemas.microsoft.com/office/drawing/2014/main" id="{D1927DCA-1AE2-0747-93A7-F5F7EA446171}"/>
              </a:ext>
            </a:extLst>
          </p:cNvPr>
          <p:cNvSpPr>
            <a:spLocks noGrp="1" noRot="1" noChangeAspect="1" noResize="1"/>
          </p:cNvSpPr>
          <p:nvPr>
            <p:ph type="sldImg"/>
          </p:nvPr>
        </p:nvSpPr>
        <p:spPr>
          <a:xfrm>
            <a:off x="217488" y="812800"/>
            <a:ext cx="7123112" cy="4008438"/>
          </a:xfrm>
          <a:solidFill>
            <a:srgbClr val="729FCF"/>
          </a:solidFill>
          <a:ln w="25400">
            <a:solidFill>
              <a:srgbClr val="3465AF"/>
            </a:solidFill>
            <a:prstDash val="solid"/>
          </a:ln>
        </p:spPr>
      </p:sp>
      <p:sp>
        <p:nvSpPr>
          <p:cNvPr id="3" name="Espace réservé des notes 2">
            <a:extLst>
              <a:ext uri="{FF2B5EF4-FFF2-40B4-BE49-F238E27FC236}">
                <a16:creationId xmlns:a16="http://schemas.microsoft.com/office/drawing/2014/main" id="{8E05EB0A-3853-DA42-81AE-F359329B4648}"/>
              </a:ext>
            </a:extLst>
          </p:cNvPr>
          <p:cNvSpPr txBox="1">
            <a:spLocks noGrp="1"/>
          </p:cNvSpPr>
          <p:nvPr>
            <p:ph type="body" sz="quarter" idx="1"/>
          </p:nvPr>
        </p:nvSpPr>
        <p:spPr/>
        <p:txBody>
          <a:bodyPr vert="horz">
            <a:spAutoFit/>
          </a:bodyPr>
          <a:lstStyle/>
          <a:p>
            <a:endParaRPr lang="fr-FR" sz="20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C8166A3D-A620-2D41-BE66-2329B3694697}"/>
              </a:ext>
            </a:extLst>
          </p:cNvPr>
          <p:cNvSpPr txBox="1">
            <a:spLocks noGrp="1"/>
          </p:cNvSpPr>
          <p:nvPr>
            <p:ph type="sldNum" sz="quarter" idx="5"/>
          </p:nvPr>
        </p:nvSpPr>
        <p:spPr>
          <a:ln/>
        </p:spPr>
        <p:txBody>
          <a:bodyPr vert="horz" lIns="0" tIns="0" rIns="0" bIns="0" anchor="b" anchorCtr="0">
            <a:noAutofit/>
          </a:bodyPr>
          <a:lstStyle/>
          <a:p>
            <a:pPr lvl="0"/>
            <a:fld id="{C8350CA9-E9B2-FD47-A2A0-BCA17A3283FE}" type="slidenum">
              <a:t>11</a:t>
            </a:fld>
            <a:endParaRPr lang="fr-FR"/>
          </a:p>
        </p:txBody>
      </p:sp>
      <p:sp>
        <p:nvSpPr>
          <p:cNvPr id="2" name="Espace réservé de l'image des diapositives 1">
            <a:extLst>
              <a:ext uri="{FF2B5EF4-FFF2-40B4-BE49-F238E27FC236}">
                <a16:creationId xmlns:a16="http://schemas.microsoft.com/office/drawing/2014/main" id="{8BAC11F1-A520-ED47-BCDA-E53229AE5AB0}"/>
              </a:ext>
            </a:extLst>
          </p:cNvPr>
          <p:cNvSpPr>
            <a:spLocks noGrp="1" noRot="1" noChangeAspect="1" noResize="1"/>
          </p:cNvSpPr>
          <p:nvPr>
            <p:ph type="sldImg"/>
          </p:nvPr>
        </p:nvSpPr>
        <p:spPr>
          <a:xfrm>
            <a:off x="217488" y="812800"/>
            <a:ext cx="7123112" cy="4008438"/>
          </a:xfrm>
          <a:solidFill>
            <a:srgbClr val="729FCF"/>
          </a:solidFill>
          <a:ln w="25400">
            <a:solidFill>
              <a:srgbClr val="3465AF"/>
            </a:solidFill>
            <a:prstDash val="solid"/>
          </a:ln>
        </p:spPr>
      </p:sp>
      <p:sp>
        <p:nvSpPr>
          <p:cNvPr id="3" name="Espace réservé des notes 2">
            <a:extLst>
              <a:ext uri="{FF2B5EF4-FFF2-40B4-BE49-F238E27FC236}">
                <a16:creationId xmlns:a16="http://schemas.microsoft.com/office/drawing/2014/main" id="{EB325AE2-0061-E847-A373-E9C2B175DDAE}"/>
              </a:ext>
            </a:extLst>
          </p:cNvPr>
          <p:cNvSpPr txBox="1">
            <a:spLocks noGrp="1"/>
          </p:cNvSpPr>
          <p:nvPr>
            <p:ph type="body" sz="quarter" idx="1"/>
          </p:nvPr>
        </p:nvSpPr>
        <p:spPr/>
        <p:txBody>
          <a:bodyPr vert="horz">
            <a:spAutoFit/>
          </a:bodyPr>
          <a:lstStyle/>
          <a:p>
            <a:endParaRPr lang="fr-FR" sz="20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465B59F5-8795-D046-96CB-76EE9A4902CF}"/>
              </a:ext>
            </a:extLst>
          </p:cNvPr>
          <p:cNvSpPr txBox="1">
            <a:spLocks noGrp="1"/>
          </p:cNvSpPr>
          <p:nvPr>
            <p:ph type="sldNum" sz="quarter" idx="5"/>
          </p:nvPr>
        </p:nvSpPr>
        <p:spPr>
          <a:ln/>
        </p:spPr>
        <p:txBody>
          <a:bodyPr vert="horz" lIns="0" tIns="0" rIns="0" bIns="0" anchor="b" anchorCtr="0">
            <a:noAutofit/>
          </a:bodyPr>
          <a:lstStyle/>
          <a:p>
            <a:pPr lvl="0"/>
            <a:fld id="{17EC3538-8643-DB4E-A80D-51C2ECB90525}" type="slidenum">
              <a:t>12</a:t>
            </a:fld>
            <a:endParaRPr lang="fr-FR"/>
          </a:p>
        </p:txBody>
      </p:sp>
      <p:sp>
        <p:nvSpPr>
          <p:cNvPr id="2" name="Espace réservé de l'image des diapositives 1">
            <a:extLst>
              <a:ext uri="{FF2B5EF4-FFF2-40B4-BE49-F238E27FC236}">
                <a16:creationId xmlns:a16="http://schemas.microsoft.com/office/drawing/2014/main" id="{5A3908AD-EB6B-AA45-86D6-65CD56D580B9}"/>
              </a:ext>
            </a:extLst>
          </p:cNvPr>
          <p:cNvSpPr>
            <a:spLocks noGrp="1" noRot="1" noChangeAspect="1" noResize="1"/>
          </p:cNvSpPr>
          <p:nvPr>
            <p:ph type="sldImg"/>
          </p:nvPr>
        </p:nvSpPr>
        <p:spPr>
          <a:xfrm>
            <a:off x="217488" y="812800"/>
            <a:ext cx="7123112" cy="4008438"/>
          </a:xfrm>
          <a:solidFill>
            <a:srgbClr val="729FCF"/>
          </a:solidFill>
          <a:ln w="25400">
            <a:solidFill>
              <a:srgbClr val="3465AF"/>
            </a:solidFill>
            <a:prstDash val="solid"/>
          </a:ln>
        </p:spPr>
      </p:sp>
      <p:sp>
        <p:nvSpPr>
          <p:cNvPr id="3" name="Espace réservé des notes 2">
            <a:extLst>
              <a:ext uri="{FF2B5EF4-FFF2-40B4-BE49-F238E27FC236}">
                <a16:creationId xmlns:a16="http://schemas.microsoft.com/office/drawing/2014/main" id="{194A2253-F57C-1A4F-BE93-3E45D95156F6}"/>
              </a:ext>
            </a:extLst>
          </p:cNvPr>
          <p:cNvSpPr txBox="1">
            <a:spLocks noGrp="1"/>
          </p:cNvSpPr>
          <p:nvPr>
            <p:ph type="body" sz="quarter" idx="1"/>
          </p:nvPr>
        </p:nvSpPr>
        <p:spPr/>
        <p:txBody>
          <a:bodyPr vert="horz">
            <a:spAutoFit/>
          </a:bodyPr>
          <a:lstStyle/>
          <a:p>
            <a:endParaRPr lang="fr-FR" sz="20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fr-FR"/>
              <a:t>Modifiez le style du titre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9/29/21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fr-FR"/>
              <a:t>Modifiez le style du titre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9/29/21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fr-FR"/>
              <a:t>Modifiez le style du titre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fr-FR"/>
              <a:t>Modifiez le style du titre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447191" y="2824269"/>
            <a:ext cx="4645152" cy="264445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412362" y="2821491"/>
            <a:ext cx="4645152" cy="263737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9/29/21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9/29/21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9/29/21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fr-FR"/>
              <a:t>Modifiez le style du titre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9/29/21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9/29/21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9/29/21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9E16A9-9576-824A-B95F-DB613FF71E19}"/>
              </a:ext>
            </a:extLst>
          </p:cNvPr>
          <p:cNvSpPr>
            <a:spLocks noGrp="1"/>
          </p:cNvSpPr>
          <p:nvPr>
            <p:ph type="ctrTitle"/>
          </p:nvPr>
        </p:nvSpPr>
        <p:spPr>
          <a:xfrm>
            <a:off x="914401" y="640081"/>
            <a:ext cx="10140452" cy="1805940"/>
          </a:xfrm>
        </p:spPr>
        <p:txBody>
          <a:bodyPr>
            <a:normAutofit fontScale="90000"/>
          </a:bodyPr>
          <a:lstStyle/>
          <a:p>
            <a:r>
              <a:rPr lang="fr-FR" dirty="0"/>
              <a:t>Rapport d’optimisation – La chouette agence</a:t>
            </a:r>
          </a:p>
        </p:txBody>
      </p:sp>
      <p:sp>
        <p:nvSpPr>
          <p:cNvPr id="4" name="ZoneTexte 3">
            <a:extLst>
              <a:ext uri="{FF2B5EF4-FFF2-40B4-BE49-F238E27FC236}">
                <a16:creationId xmlns:a16="http://schemas.microsoft.com/office/drawing/2014/main" id="{555C752C-36FC-BE4C-94EE-228651C787C2}"/>
              </a:ext>
            </a:extLst>
          </p:cNvPr>
          <p:cNvSpPr txBox="1"/>
          <p:nvPr/>
        </p:nvSpPr>
        <p:spPr>
          <a:xfrm>
            <a:off x="914401" y="3826933"/>
            <a:ext cx="9810043" cy="1133644"/>
          </a:xfrm>
          <a:prstGeom prst="rect">
            <a:avLst/>
          </a:prstGeom>
          <a:noFill/>
        </p:spPr>
        <p:txBody>
          <a:bodyPr wrap="square" rtlCol="0">
            <a:spAutoFit/>
          </a:bodyPr>
          <a:lstStyle/>
          <a:p>
            <a:pPr lvl="0">
              <a:spcAft>
                <a:spcPts val="1414"/>
              </a:spcAft>
              <a:buClr>
                <a:srgbClr val="EF2929"/>
              </a:buClr>
              <a:buSzPct val="45000"/>
              <a:buFont typeface="StarSymbol"/>
              <a:buChar char="●"/>
            </a:pPr>
            <a:r>
              <a:rPr lang="fr-FR" sz="1400" dirty="0">
                <a:solidFill>
                  <a:srgbClr val="000000"/>
                </a:solidFill>
                <a:latin typeface="Arial" pitchFamily="34"/>
                <a:ea typeface="Microsoft YaHei" pitchFamily="2"/>
                <a:cs typeface="Arial"/>
              </a:rPr>
              <a:t>L’outil utilisé pour comparer les performances techniques du sites avant et après un changement sera </a:t>
            </a:r>
            <a:r>
              <a:rPr lang="fr-FR" sz="1400" dirty="0" err="1">
                <a:solidFill>
                  <a:srgbClr val="000000"/>
                </a:solidFill>
                <a:latin typeface="Arial" pitchFamily="34"/>
                <a:ea typeface="Microsoft YaHei" pitchFamily="2"/>
                <a:cs typeface="Arial"/>
              </a:rPr>
              <a:t>Lighthouse</a:t>
            </a:r>
            <a:r>
              <a:rPr lang="fr-FR" sz="1400" dirty="0">
                <a:solidFill>
                  <a:srgbClr val="000000"/>
                </a:solidFill>
                <a:latin typeface="Arial" pitchFamily="34"/>
                <a:ea typeface="Microsoft YaHei" pitchFamily="2"/>
                <a:cs typeface="Arial"/>
              </a:rPr>
              <a:t>. Pour tout ce qui concerne l’accessibilité, j’utiliserais </a:t>
            </a:r>
            <a:r>
              <a:rPr lang="fr-FR" sz="1400" dirty="0" err="1">
                <a:solidFill>
                  <a:srgbClr val="000000"/>
                </a:solidFill>
                <a:latin typeface="Arial" pitchFamily="34"/>
                <a:ea typeface="Microsoft YaHei" pitchFamily="2"/>
                <a:cs typeface="Arial"/>
              </a:rPr>
              <a:t>Wave</a:t>
            </a:r>
            <a:r>
              <a:rPr lang="fr-FR" sz="1400" dirty="0">
                <a:solidFill>
                  <a:srgbClr val="000000"/>
                </a:solidFill>
                <a:latin typeface="Arial" pitchFamily="34"/>
                <a:ea typeface="Microsoft YaHei" pitchFamily="2"/>
                <a:cs typeface="Arial"/>
              </a:rPr>
              <a:t>.</a:t>
            </a:r>
          </a:p>
          <a:p>
            <a:pPr lvl="0">
              <a:spcAft>
                <a:spcPts val="1414"/>
              </a:spcAft>
              <a:buClr>
                <a:srgbClr val="EF2929"/>
              </a:buClr>
              <a:buSzPct val="45000"/>
              <a:buFont typeface="StarSymbol"/>
              <a:buChar char="●"/>
            </a:pPr>
            <a:r>
              <a:rPr lang="fr-FR" sz="1400" dirty="0">
                <a:solidFill>
                  <a:srgbClr val="000000"/>
                </a:solidFill>
                <a:latin typeface="Arial" pitchFamily="34"/>
                <a:ea typeface="Microsoft YaHei" pitchFamily="2"/>
                <a:cs typeface="Arial"/>
              </a:rPr>
              <a:t>Une capture d’écran des résultats sera prises avant et après pour montrer les conséquences d’un changement, et si les résultats sont semblables malgré le changement effectué, j’expliquerais pourquoi cela est pertinent. </a:t>
            </a:r>
          </a:p>
        </p:txBody>
      </p:sp>
    </p:spTree>
    <p:extLst>
      <p:ext uri="{BB962C8B-B14F-4D97-AF65-F5344CB8AC3E}">
        <p14:creationId xmlns:p14="http://schemas.microsoft.com/office/powerpoint/2010/main" val="1847166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43A3A6-1D31-7B4B-9BD0-AEC1CBC70072}"/>
              </a:ext>
            </a:extLst>
          </p:cNvPr>
          <p:cNvSpPr txBox="1">
            <a:spLocks noGrp="1"/>
          </p:cNvSpPr>
          <p:nvPr>
            <p:ph type="title" idx="4294967295"/>
          </p:nvPr>
        </p:nvSpPr>
        <p:spPr>
          <a:xfrm>
            <a:off x="2144196" y="522241"/>
            <a:ext cx="8033676" cy="978729"/>
          </a:xfrm>
        </p:spPr>
        <p:txBody>
          <a:bodyPr vert="horz">
            <a:spAutoFit/>
          </a:bodyPr>
          <a:lstStyle/>
          <a:p>
            <a:pPr lvl="0"/>
            <a:r>
              <a:rPr lang="fr-FR" dirty="0">
                <a:cs typeface="Tahoma" pitchFamily="2"/>
              </a:rPr>
              <a:t>Augmentation de la taille des polices</a:t>
            </a:r>
          </a:p>
        </p:txBody>
      </p:sp>
      <p:sp>
        <p:nvSpPr>
          <p:cNvPr id="3" name="Espace réservé du texte 2">
            <a:extLst>
              <a:ext uri="{FF2B5EF4-FFF2-40B4-BE49-F238E27FC236}">
                <a16:creationId xmlns:a16="http://schemas.microsoft.com/office/drawing/2014/main" id="{5ABE2610-E7C7-6648-87B4-236165E8026E}"/>
              </a:ext>
            </a:extLst>
          </p:cNvPr>
          <p:cNvSpPr txBox="1">
            <a:spLocks noGrp="1"/>
          </p:cNvSpPr>
          <p:nvPr>
            <p:ph type="body" idx="4294967295"/>
          </p:nvPr>
        </p:nvSpPr>
        <p:spPr>
          <a:xfrm>
            <a:off x="1291079" y="1700214"/>
            <a:ext cx="10496109" cy="5014912"/>
          </a:xfrm>
        </p:spPr>
        <p:txBody>
          <a:bodyPr vert="horz">
            <a:normAutofit/>
          </a:bodyPr>
          <a:lstStyle/>
          <a:p>
            <a:pPr marL="0" lvl="0" indent="0">
              <a:buClr>
                <a:srgbClr val="EF2929"/>
              </a:buClr>
              <a:buSzPct val="45000"/>
              <a:buNone/>
            </a:pPr>
            <a:r>
              <a:rPr lang="fr-FR" dirty="0">
                <a:cs typeface="Tahoma" pitchFamily="2"/>
              </a:rPr>
              <a:t>- En plus d’avoir un intérêt au niveau de l’accessibilité pour les personnes malvoyantes, cette amélioration profite en réalité à tout les utilisateurs.				</a:t>
            </a:r>
          </a:p>
          <a:p>
            <a:pPr lvl="0">
              <a:buClr>
                <a:srgbClr val="EF2929"/>
              </a:buClr>
              <a:buSzPct val="45000"/>
              <a:buFont typeface="StarSymbol"/>
              <a:buChar char="●"/>
            </a:pPr>
            <a:endParaRPr lang="fr-FR" dirty="0">
              <a:cs typeface="Tahoma" pitchFamily="2"/>
            </a:endParaRPr>
          </a:p>
          <a:p>
            <a:pPr lvl="0">
              <a:buClr>
                <a:srgbClr val="EF2929"/>
              </a:buClr>
              <a:buSzPct val="45000"/>
              <a:buFont typeface="StarSymbol"/>
              <a:buChar char="●"/>
            </a:pPr>
            <a:endParaRPr lang="fr-FR" dirty="0">
              <a:cs typeface="Tahoma" pitchFamily="2"/>
            </a:endParaRPr>
          </a:p>
          <a:p>
            <a:pPr marL="0" lvl="0" indent="0">
              <a:buClr>
                <a:srgbClr val="EF2929"/>
              </a:buClr>
              <a:buSzPct val="45000"/>
              <a:buNone/>
            </a:pPr>
            <a:r>
              <a:rPr lang="fr-FR" dirty="0">
                <a:cs typeface="Tahoma" pitchFamily="2"/>
              </a:rPr>
              <a:t>															</a:t>
            </a:r>
          </a:p>
          <a:p>
            <a:pPr lvl="0">
              <a:buClr>
                <a:srgbClr val="EF2929"/>
              </a:buClr>
              <a:buSzPct val="45000"/>
              <a:buFont typeface="StarSymbol"/>
              <a:buChar char="●"/>
            </a:pPr>
            <a:endParaRPr lang="fr-FR" dirty="0">
              <a:cs typeface="Tahoma" pitchFamily="2"/>
            </a:endParaRPr>
          </a:p>
          <a:p>
            <a:pPr lvl="0">
              <a:buClr>
                <a:srgbClr val="EF2929"/>
              </a:buClr>
              <a:buSzPct val="45000"/>
              <a:buFont typeface="StarSymbol"/>
              <a:buChar char="●"/>
            </a:pPr>
            <a:endParaRPr lang="fr-FR" dirty="0">
              <a:cs typeface="Tahoma" pitchFamily="2"/>
            </a:endParaRPr>
          </a:p>
          <a:p>
            <a:pPr lvl="0">
              <a:buClr>
                <a:srgbClr val="EF2929"/>
              </a:buClr>
              <a:buSzPct val="45000"/>
              <a:buFont typeface="StarSymbol"/>
              <a:buChar char="●"/>
            </a:pPr>
            <a:endParaRPr lang="fr-FR" dirty="0">
              <a:cs typeface="Tahoma" pitchFamily="2"/>
            </a:endParaRPr>
          </a:p>
          <a:p>
            <a:pPr lvl="0">
              <a:buClr>
                <a:srgbClr val="EF2929"/>
              </a:buClr>
              <a:buSzPct val="45000"/>
              <a:buFont typeface="StarSymbol"/>
              <a:buChar char="●"/>
            </a:pPr>
            <a:endParaRPr lang="fr-FR" dirty="0">
              <a:cs typeface="Tahoma" pitchFamily="2"/>
            </a:endParaRPr>
          </a:p>
          <a:p>
            <a:pPr lvl="0">
              <a:buClr>
                <a:srgbClr val="EF2929"/>
              </a:buClr>
              <a:buSzPct val="45000"/>
              <a:buFont typeface="StarSymbol"/>
              <a:buChar char="●"/>
            </a:pPr>
            <a:endParaRPr lang="fr-FR" dirty="0">
              <a:cs typeface="Tahoma" pitchFamily="2"/>
            </a:endParaRPr>
          </a:p>
          <a:p>
            <a:pPr lvl="0">
              <a:buClr>
                <a:srgbClr val="EF2929"/>
              </a:buClr>
              <a:buSzPct val="45000"/>
              <a:buFont typeface="StarSymbol"/>
              <a:buChar char="●"/>
            </a:pPr>
            <a:endParaRPr lang="fr-FR" dirty="0">
              <a:cs typeface="Tahoma" pitchFamily="2"/>
            </a:endParaRPr>
          </a:p>
          <a:p>
            <a:pPr lvl="0">
              <a:buClr>
                <a:srgbClr val="EF2929"/>
              </a:buClr>
              <a:buSzPct val="45000"/>
              <a:buFont typeface="StarSymbol"/>
              <a:buChar char="●"/>
            </a:pPr>
            <a:endParaRPr lang="fr-FR" dirty="0">
              <a:cs typeface="Tahoma" pitchFamily="2"/>
            </a:endParaRPr>
          </a:p>
        </p:txBody>
      </p:sp>
      <p:pic>
        <p:nvPicPr>
          <p:cNvPr id="4" name="">
            <a:extLst>
              <a:ext uri="{FF2B5EF4-FFF2-40B4-BE49-F238E27FC236}">
                <a16:creationId xmlns:a16="http://schemas.microsoft.com/office/drawing/2014/main" id="{83CBA385-1DAE-4541-8CDF-1F0E8D7AAA22}"/>
              </a:ext>
            </a:extLst>
          </p:cNvPr>
          <p:cNvPicPr>
            <a:picLocks noChangeAspect="1"/>
          </p:cNvPicPr>
          <p:nvPr/>
        </p:nvPicPr>
        <p:blipFill>
          <a:blip r:embed="rId3">
            <a:lum/>
            <a:alphaModFix/>
          </a:blip>
          <a:srcRect/>
          <a:stretch>
            <a:fillRect/>
          </a:stretch>
        </p:blipFill>
        <p:spPr>
          <a:xfrm>
            <a:off x="1128983" y="4599616"/>
            <a:ext cx="4023860" cy="1095367"/>
          </a:xfrm>
          <a:prstGeom prst="rect">
            <a:avLst/>
          </a:prstGeom>
          <a:noFill/>
          <a:ln>
            <a:noFill/>
          </a:ln>
        </p:spPr>
      </p:pic>
      <p:pic>
        <p:nvPicPr>
          <p:cNvPr id="5" name="">
            <a:extLst>
              <a:ext uri="{FF2B5EF4-FFF2-40B4-BE49-F238E27FC236}">
                <a16:creationId xmlns:a16="http://schemas.microsoft.com/office/drawing/2014/main" id="{01454478-19DF-3042-AD11-8FE5D0E276D1}"/>
              </a:ext>
            </a:extLst>
          </p:cNvPr>
          <p:cNvPicPr>
            <a:picLocks noChangeAspect="1"/>
          </p:cNvPicPr>
          <p:nvPr/>
        </p:nvPicPr>
        <p:blipFill>
          <a:blip r:embed="rId4">
            <a:lum/>
            <a:alphaModFix/>
          </a:blip>
          <a:srcRect/>
          <a:stretch>
            <a:fillRect/>
          </a:stretch>
        </p:blipFill>
        <p:spPr>
          <a:xfrm>
            <a:off x="7218494" y="4599616"/>
            <a:ext cx="4133266" cy="979756"/>
          </a:xfrm>
          <a:prstGeom prst="rect">
            <a:avLst/>
          </a:prstGeom>
          <a:noFill/>
          <a:ln>
            <a:noFill/>
          </a:ln>
        </p:spPr>
      </p:pic>
      <p:pic>
        <p:nvPicPr>
          <p:cNvPr id="6" name="">
            <a:extLst>
              <a:ext uri="{FF2B5EF4-FFF2-40B4-BE49-F238E27FC236}">
                <a16:creationId xmlns:a16="http://schemas.microsoft.com/office/drawing/2014/main" id="{A2559F7D-1AFC-9845-89B8-093BBDF3F55D}"/>
              </a:ext>
            </a:extLst>
          </p:cNvPr>
          <p:cNvPicPr>
            <a:picLocks noChangeAspect="1"/>
          </p:cNvPicPr>
          <p:nvPr/>
        </p:nvPicPr>
        <p:blipFill>
          <a:blip r:embed="rId5">
            <a:lum/>
            <a:alphaModFix/>
          </a:blip>
          <a:srcRect/>
          <a:stretch>
            <a:fillRect/>
          </a:stretch>
        </p:blipFill>
        <p:spPr>
          <a:xfrm>
            <a:off x="885569" y="3019360"/>
            <a:ext cx="4517657" cy="1232860"/>
          </a:xfrm>
          <a:prstGeom prst="rect">
            <a:avLst/>
          </a:prstGeom>
          <a:noFill/>
          <a:ln>
            <a:noFill/>
          </a:ln>
        </p:spPr>
      </p:pic>
      <p:pic>
        <p:nvPicPr>
          <p:cNvPr id="7" name="">
            <a:extLst>
              <a:ext uri="{FF2B5EF4-FFF2-40B4-BE49-F238E27FC236}">
                <a16:creationId xmlns:a16="http://schemas.microsoft.com/office/drawing/2014/main" id="{E2A1DF80-13B4-3843-B978-5A1DBC0BED85}"/>
              </a:ext>
            </a:extLst>
          </p:cNvPr>
          <p:cNvPicPr>
            <a:picLocks noChangeAspect="1"/>
          </p:cNvPicPr>
          <p:nvPr/>
        </p:nvPicPr>
        <p:blipFill>
          <a:blip r:embed="rId6">
            <a:lum/>
            <a:alphaModFix/>
          </a:blip>
          <a:srcRect/>
          <a:stretch>
            <a:fillRect/>
          </a:stretch>
        </p:blipFill>
        <p:spPr>
          <a:xfrm>
            <a:off x="6336705" y="3017909"/>
            <a:ext cx="4517004" cy="891905"/>
          </a:xfrm>
          <a:prstGeom prst="rect">
            <a:avLst/>
          </a:prstGeom>
          <a:noFill/>
          <a:ln>
            <a:noFill/>
          </a:ln>
        </p:spPr>
      </p:pic>
      <p:sp>
        <p:nvSpPr>
          <p:cNvPr id="8" name="ZoneTexte 7">
            <a:extLst>
              <a:ext uri="{FF2B5EF4-FFF2-40B4-BE49-F238E27FC236}">
                <a16:creationId xmlns:a16="http://schemas.microsoft.com/office/drawing/2014/main" id="{3059E7DF-461E-FC4E-86DF-EC6BC32032E8}"/>
              </a:ext>
            </a:extLst>
          </p:cNvPr>
          <p:cNvSpPr txBox="1"/>
          <p:nvPr/>
        </p:nvSpPr>
        <p:spPr>
          <a:xfrm>
            <a:off x="2144196" y="5694983"/>
            <a:ext cx="1813442" cy="377205"/>
          </a:xfrm>
          <a:prstGeom prst="rect">
            <a:avLst/>
          </a:prstGeom>
          <a:noFill/>
        </p:spPr>
        <p:txBody>
          <a:bodyPr wrap="square" rtlCol="0">
            <a:spAutoFit/>
          </a:bodyPr>
          <a:lstStyle/>
          <a:p>
            <a:r>
              <a:rPr lang="fr-FR" dirty="0"/>
              <a:t>Contact, avant :</a:t>
            </a:r>
          </a:p>
        </p:txBody>
      </p:sp>
      <p:sp>
        <p:nvSpPr>
          <p:cNvPr id="9" name="ZoneTexte 8">
            <a:extLst>
              <a:ext uri="{FF2B5EF4-FFF2-40B4-BE49-F238E27FC236}">
                <a16:creationId xmlns:a16="http://schemas.microsoft.com/office/drawing/2014/main" id="{0CF4A6B6-B822-EF4E-9AB0-923921B1D3E5}"/>
              </a:ext>
            </a:extLst>
          </p:cNvPr>
          <p:cNvSpPr txBox="1"/>
          <p:nvPr/>
        </p:nvSpPr>
        <p:spPr>
          <a:xfrm>
            <a:off x="8301038" y="5694983"/>
            <a:ext cx="2552671" cy="377205"/>
          </a:xfrm>
          <a:prstGeom prst="rect">
            <a:avLst/>
          </a:prstGeom>
          <a:noFill/>
        </p:spPr>
        <p:txBody>
          <a:bodyPr wrap="square" rtlCol="0">
            <a:spAutoFit/>
          </a:bodyPr>
          <a:lstStyle/>
          <a:p>
            <a:r>
              <a:rPr lang="fr-FR" dirty="0"/>
              <a:t>Contact, après :</a:t>
            </a:r>
          </a:p>
        </p:txBody>
      </p:sp>
      <p:sp>
        <p:nvSpPr>
          <p:cNvPr id="11" name="ZoneTexte 10">
            <a:extLst>
              <a:ext uri="{FF2B5EF4-FFF2-40B4-BE49-F238E27FC236}">
                <a16:creationId xmlns:a16="http://schemas.microsoft.com/office/drawing/2014/main" id="{144A138D-50F7-2B4C-8CE8-712DB696C347}"/>
              </a:ext>
            </a:extLst>
          </p:cNvPr>
          <p:cNvSpPr txBox="1"/>
          <p:nvPr/>
        </p:nvSpPr>
        <p:spPr>
          <a:xfrm>
            <a:off x="7800975" y="2590772"/>
            <a:ext cx="2028825" cy="369332"/>
          </a:xfrm>
          <a:prstGeom prst="rect">
            <a:avLst/>
          </a:prstGeom>
          <a:noFill/>
        </p:spPr>
        <p:txBody>
          <a:bodyPr wrap="square" rtlCol="0">
            <a:spAutoFit/>
          </a:bodyPr>
          <a:lstStyle/>
          <a:p>
            <a:r>
              <a:rPr lang="fr-FR" dirty="0"/>
              <a:t>Index, après : </a:t>
            </a:r>
          </a:p>
        </p:txBody>
      </p:sp>
      <p:sp>
        <p:nvSpPr>
          <p:cNvPr id="12" name="ZoneTexte 11">
            <a:extLst>
              <a:ext uri="{FF2B5EF4-FFF2-40B4-BE49-F238E27FC236}">
                <a16:creationId xmlns:a16="http://schemas.microsoft.com/office/drawing/2014/main" id="{505694D7-32EA-0241-A662-3AC74F630FFF}"/>
              </a:ext>
            </a:extLst>
          </p:cNvPr>
          <p:cNvSpPr txBox="1"/>
          <p:nvPr/>
        </p:nvSpPr>
        <p:spPr>
          <a:xfrm>
            <a:off x="2320409" y="2590772"/>
            <a:ext cx="2070617" cy="369332"/>
          </a:xfrm>
          <a:prstGeom prst="rect">
            <a:avLst/>
          </a:prstGeom>
          <a:noFill/>
        </p:spPr>
        <p:txBody>
          <a:bodyPr wrap="square" rtlCol="0">
            <a:spAutoFit/>
          </a:bodyPr>
          <a:lstStyle/>
          <a:p>
            <a:r>
              <a:rPr lang="fr-FR" dirty="0"/>
              <a:t>Index, avant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9F9DC1-0F21-EA40-BD4E-AA971AD04799}"/>
              </a:ext>
            </a:extLst>
          </p:cNvPr>
          <p:cNvSpPr txBox="1">
            <a:spLocks noGrp="1"/>
          </p:cNvSpPr>
          <p:nvPr>
            <p:ph type="title" idx="4294967295"/>
          </p:nvPr>
        </p:nvSpPr>
        <p:spPr>
          <a:xfrm>
            <a:off x="2176691" y="154149"/>
            <a:ext cx="8033676" cy="535531"/>
          </a:xfrm>
        </p:spPr>
        <p:txBody>
          <a:bodyPr vert="horz">
            <a:spAutoFit/>
          </a:bodyPr>
          <a:lstStyle/>
          <a:p>
            <a:pPr lvl="0"/>
            <a:r>
              <a:rPr lang="fr-FR">
                <a:cs typeface="Tahoma" pitchFamily="2"/>
              </a:rPr>
              <a:t>Modification des balises Alt</a:t>
            </a:r>
          </a:p>
        </p:txBody>
      </p:sp>
      <p:sp>
        <p:nvSpPr>
          <p:cNvPr id="3" name="Espace réservé du texte 2">
            <a:extLst>
              <a:ext uri="{FF2B5EF4-FFF2-40B4-BE49-F238E27FC236}">
                <a16:creationId xmlns:a16="http://schemas.microsoft.com/office/drawing/2014/main" id="{802EFD64-26E5-4943-997A-983B67B494C6}"/>
              </a:ext>
            </a:extLst>
          </p:cNvPr>
          <p:cNvSpPr txBox="1">
            <a:spLocks noGrp="1"/>
          </p:cNvSpPr>
          <p:nvPr>
            <p:ph type="body" idx="4294967295"/>
          </p:nvPr>
        </p:nvSpPr>
        <p:spPr>
          <a:xfrm>
            <a:off x="2046057" y="1378191"/>
            <a:ext cx="7838051" cy="3977811"/>
          </a:xfrm>
        </p:spPr>
        <p:txBody>
          <a:bodyPr vert="horz">
            <a:normAutofit/>
          </a:bodyPr>
          <a:lstStyle/>
          <a:p>
            <a:pPr marL="0" lvl="0" indent="0">
              <a:buClr>
                <a:srgbClr val="EF2929"/>
              </a:buClr>
              <a:buSzPct val="45000"/>
              <a:buNone/>
            </a:pPr>
            <a:r>
              <a:rPr lang="fr-FR" dirty="0">
                <a:cs typeface="Tahoma" pitchFamily="2"/>
              </a:rPr>
              <a:t>- Les balises Alt ont maintenant une description pertinente qui contient le descriptif de l’image ou des mots clé comme le nom de l’agence, son activité ou sa localisation. </a:t>
            </a:r>
            <a:r>
              <a:rPr lang="fr-FR" dirty="0" err="1">
                <a:cs typeface="Tahoma" pitchFamily="2"/>
              </a:rPr>
              <a:t>LightHouse</a:t>
            </a:r>
            <a:r>
              <a:rPr lang="fr-FR" dirty="0">
                <a:cs typeface="Tahoma" pitchFamily="2"/>
              </a:rPr>
              <a:t> améliore le score de Best Practices, mais cela à aussi un rôle sur le SEO.</a:t>
            </a:r>
          </a:p>
          <a:p>
            <a:pPr marL="0" lvl="8" indent="0" hangingPunct="0">
              <a:spcBef>
                <a:spcPts val="0"/>
              </a:spcBef>
              <a:spcAft>
                <a:spcPts val="915"/>
              </a:spcAft>
              <a:buNone/>
            </a:pPr>
            <a:endParaRPr lang="fr-FR" sz="1814" dirty="0">
              <a:solidFill>
                <a:srgbClr val="333333"/>
              </a:solidFill>
              <a:latin typeface="Noto Sans Regular" pitchFamily="34"/>
              <a:cs typeface="Tahoma" pitchFamily="2"/>
            </a:endParaRPr>
          </a:p>
          <a:p>
            <a:pPr marL="0" lvl="8" indent="0" hangingPunct="0">
              <a:spcBef>
                <a:spcPts val="0"/>
              </a:spcBef>
              <a:spcAft>
                <a:spcPts val="915"/>
              </a:spcAft>
              <a:buNone/>
            </a:pPr>
            <a:endParaRPr lang="fr-FR" sz="1814" dirty="0">
              <a:solidFill>
                <a:srgbClr val="333333"/>
              </a:solidFill>
              <a:latin typeface="Noto Sans Regular" pitchFamily="34"/>
              <a:cs typeface="Tahoma" pitchFamily="2"/>
            </a:endParaRPr>
          </a:p>
          <a:p>
            <a:pPr marL="0" lvl="8" indent="0" hangingPunct="0">
              <a:spcBef>
                <a:spcPts val="0"/>
              </a:spcBef>
              <a:spcAft>
                <a:spcPts val="915"/>
              </a:spcAft>
              <a:buNone/>
            </a:pPr>
            <a:endParaRPr lang="fr-FR" sz="1814" dirty="0">
              <a:solidFill>
                <a:srgbClr val="333333"/>
              </a:solidFill>
              <a:latin typeface="Noto Sans Regular" pitchFamily="34"/>
              <a:cs typeface="Tahoma" pitchFamily="2"/>
            </a:endParaRPr>
          </a:p>
          <a:p>
            <a:pPr marL="0" lvl="8" indent="0" hangingPunct="0">
              <a:spcBef>
                <a:spcPts val="0"/>
              </a:spcBef>
              <a:spcAft>
                <a:spcPts val="915"/>
              </a:spcAft>
              <a:buNone/>
            </a:pPr>
            <a:endParaRPr lang="fr-FR" sz="1814" dirty="0">
              <a:solidFill>
                <a:srgbClr val="333333"/>
              </a:solidFill>
              <a:latin typeface="Noto Sans Regular" pitchFamily="34"/>
              <a:cs typeface="Tahoma" pitchFamily="2"/>
            </a:endParaRPr>
          </a:p>
          <a:p>
            <a:pPr marL="0" lvl="8" indent="0" hangingPunct="0">
              <a:spcBef>
                <a:spcPts val="0"/>
              </a:spcBef>
              <a:spcAft>
                <a:spcPts val="915"/>
              </a:spcAft>
              <a:buNone/>
            </a:pPr>
            <a:endParaRPr lang="fr-FR" sz="1814" dirty="0">
              <a:solidFill>
                <a:srgbClr val="333333"/>
              </a:solidFill>
              <a:latin typeface="Noto Sans Regular" pitchFamily="34"/>
              <a:cs typeface="Tahoma" pitchFamily="2"/>
            </a:endParaRPr>
          </a:p>
          <a:p>
            <a:pPr marL="0" lvl="8" indent="0" hangingPunct="0">
              <a:spcBef>
                <a:spcPts val="0"/>
              </a:spcBef>
              <a:spcAft>
                <a:spcPts val="915"/>
              </a:spcAft>
              <a:buNone/>
            </a:pPr>
            <a:endParaRPr lang="fr-FR" sz="1814" dirty="0">
              <a:solidFill>
                <a:srgbClr val="333333"/>
              </a:solidFill>
              <a:latin typeface="Noto Sans Regular" pitchFamily="34"/>
              <a:cs typeface="Tahoma" pitchFamily="2"/>
            </a:endParaRPr>
          </a:p>
          <a:p>
            <a:pPr marL="0" lvl="8" indent="0" hangingPunct="0">
              <a:spcBef>
                <a:spcPts val="0"/>
              </a:spcBef>
              <a:spcAft>
                <a:spcPts val="915"/>
              </a:spcAft>
              <a:buNone/>
            </a:pPr>
            <a:endParaRPr lang="fr-FR" sz="1814" dirty="0">
              <a:solidFill>
                <a:srgbClr val="333333"/>
              </a:solidFill>
              <a:latin typeface="Noto Sans Regular" pitchFamily="34"/>
              <a:cs typeface="Tahoma" pitchFamily="2"/>
            </a:endParaRPr>
          </a:p>
        </p:txBody>
      </p:sp>
      <p:sp>
        <p:nvSpPr>
          <p:cNvPr id="6" name="ZoneTexte 5">
            <a:extLst>
              <a:ext uri="{FF2B5EF4-FFF2-40B4-BE49-F238E27FC236}">
                <a16:creationId xmlns:a16="http://schemas.microsoft.com/office/drawing/2014/main" id="{5AD1FB6B-F4C0-2140-BFF0-BBB17157E362}"/>
              </a:ext>
            </a:extLst>
          </p:cNvPr>
          <p:cNvSpPr txBox="1"/>
          <p:nvPr/>
        </p:nvSpPr>
        <p:spPr>
          <a:xfrm>
            <a:off x="1380686" y="3607671"/>
            <a:ext cx="957262" cy="369332"/>
          </a:xfrm>
          <a:prstGeom prst="rect">
            <a:avLst/>
          </a:prstGeom>
          <a:noFill/>
        </p:spPr>
        <p:txBody>
          <a:bodyPr wrap="square" rtlCol="0">
            <a:spAutoFit/>
          </a:bodyPr>
          <a:lstStyle/>
          <a:p>
            <a:r>
              <a:rPr lang="fr-FR" dirty="0"/>
              <a:t>Avant :</a:t>
            </a:r>
          </a:p>
        </p:txBody>
      </p:sp>
      <p:sp>
        <p:nvSpPr>
          <p:cNvPr id="7" name="ZoneTexte 6">
            <a:extLst>
              <a:ext uri="{FF2B5EF4-FFF2-40B4-BE49-F238E27FC236}">
                <a16:creationId xmlns:a16="http://schemas.microsoft.com/office/drawing/2014/main" id="{BC418B48-D830-7F43-B492-021BB09A8575}"/>
              </a:ext>
            </a:extLst>
          </p:cNvPr>
          <p:cNvSpPr txBox="1"/>
          <p:nvPr/>
        </p:nvSpPr>
        <p:spPr>
          <a:xfrm>
            <a:off x="9884108" y="5186363"/>
            <a:ext cx="974392" cy="369332"/>
          </a:xfrm>
          <a:prstGeom prst="rect">
            <a:avLst/>
          </a:prstGeom>
          <a:noFill/>
        </p:spPr>
        <p:txBody>
          <a:bodyPr wrap="square" rtlCol="0">
            <a:spAutoFit/>
          </a:bodyPr>
          <a:lstStyle/>
          <a:p>
            <a:r>
              <a:rPr lang="fr-FR" dirty="0"/>
              <a:t>Après :</a:t>
            </a:r>
          </a:p>
        </p:txBody>
      </p:sp>
      <p:pic>
        <p:nvPicPr>
          <p:cNvPr id="10" name="Image 9">
            <a:extLst>
              <a:ext uri="{FF2B5EF4-FFF2-40B4-BE49-F238E27FC236}">
                <a16:creationId xmlns:a16="http://schemas.microsoft.com/office/drawing/2014/main" id="{67D825F9-602E-B547-B8B3-DFC5655ECF4F}"/>
              </a:ext>
            </a:extLst>
          </p:cNvPr>
          <p:cNvPicPr>
            <a:picLocks noChangeAspect="1"/>
          </p:cNvPicPr>
          <p:nvPr/>
        </p:nvPicPr>
        <p:blipFill>
          <a:blip r:embed="rId3"/>
          <a:stretch>
            <a:fillRect/>
          </a:stretch>
        </p:blipFill>
        <p:spPr>
          <a:xfrm>
            <a:off x="4254074" y="4760778"/>
            <a:ext cx="5630034" cy="1288618"/>
          </a:xfrm>
          <a:prstGeom prst="rect">
            <a:avLst/>
          </a:prstGeom>
        </p:spPr>
      </p:pic>
      <p:pic>
        <p:nvPicPr>
          <p:cNvPr id="12" name="Image 11">
            <a:extLst>
              <a:ext uri="{FF2B5EF4-FFF2-40B4-BE49-F238E27FC236}">
                <a16:creationId xmlns:a16="http://schemas.microsoft.com/office/drawing/2014/main" id="{448D01E7-9D82-8740-A54C-0A40D7F9E28A}"/>
              </a:ext>
            </a:extLst>
          </p:cNvPr>
          <p:cNvPicPr>
            <a:picLocks noChangeAspect="1"/>
          </p:cNvPicPr>
          <p:nvPr/>
        </p:nvPicPr>
        <p:blipFill>
          <a:blip r:embed="rId4"/>
          <a:stretch>
            <a:fillRect/>
          </a:stretch>
        </p:blipFill>
        <p:spPr>
          <a:xfrm>
            <a:off x="2307892" y="3127905"/>
            <a:ext cx="5629222" cy="128861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7471E8-1A7A-4747-B07C-EB47F459C319}"/>
              </a:ext>
            </a:extLst>
          </p:cNvPr>
          <p:cNvSpPr txBox="1">
            <a:spLocks noGrp="1"/>
          </p:cNvSpPr>
          <p:nvPr>
            <p:ph type="title" idx="4294967295"/>
          </p:nvPr>
        </p:nvSpPr>
        <p:spPr>
          <a:xfrm>
            <a:off x="2144196" y="323822"/>
            <a:ext cx="8033676" cy="978729"/>
          </a:xfrm>
        </p:spPr>
        <p:txBody>
          <a:bodyPr vert="horz">
            <a:spAutoFit/>
          </a:bodyPr>
          <a:lstStyle/>
          <a:p>
            <a:pPr lvl="0"/>
            <a:r>
              <a:rPr lang="fr-FR" dirty="0">
                <a:cs typeface="Tahoma" pitchFamily="2"/>
              </a:rPr>
              <a:t>Correction des erreurs de contraste</a:t>
            </a:r>
          </a:p>
        </p:txBody>
      </p:sp>
      <p:sp>
        <p:nvSpPr>
          <p:cNvPr id="3" name="Espace réservé du texte 2">
            <a:extLst>
              <a:ext uri="{FF2B5EF4-FFF2-40B4-BE49-F238E27FC236}">
                <a16:creationId xmlns:a16="http://schemas.microsoft.com/office/drawing/2014/main" id="{403C4C45-B9B6-9C46-A2A4-DECD2F0F8F58}"/>
              </a:ext>
            </a:extLst>
          </p:cNvPr>
          <p:cNvSpPr txBox="1">
            <a:spLocks noGrp="1"/>
          </p:cNvSpPr>
          <p:nvPr>
            <p:ph type="body" idx="4294967295"/>
          </p:nvPr>
        </p:nvSpPr>
        <p:spPr>
          <a:xfrm>
            <a:off x="614363" y="1527734"/>
            <a:ext cx="11315700" cy="4587316"/>
          </a:xfrm>
        </p:spPr>
        <p:txBody>
          <a:bodyPr vert="horz">
            <a:normAutofit/>
          </a:bodyPr>
          <a:lstStyle/>
          <a:p>
            <a:pPr marL="0" lvl="0" indent="0">
              <a:buClr>
                <a:srgbClr val="EF2929"/>
              </a:buClr>
              <a:buSzPct val="45000"/>
              <a:buNone/>
            </a:pPr>
            <a:r>
              <a:rPr lang="fr-FR" dirty="0">
                <a:cs typeface="Tahoma" pitchFamily="2"/>
              </a:rPr>
              <a:t>- En optant sur du texte noir sur fond blanc (ou le contraire pour certains éléments), on supprime les erreurs lié au contraste de couleurs qui étaient dérangeante pour les malvoyants et l’accessibilité augmente sur les deux pages.								</a:t>
            </a:r>
          </a:p>
          <a:p>
            <a:pPr lvl="0">
              <a:buClr>
                <a:srgbClr val="EF2929"/>
              </a:buClr>
              <a:buSzPct val="45000"/>
              <a:buFont typeface="StarSymbol"/>
              <a:buChar char="●"/>
            </a:pPr>
            <a:endParaRPr lang="fr-FR" dirty="0">
              <a:cs typeface="Tahoma" pitchFamily="2"/>
            </a:endParaRPr>
          </a:p>
          <a:p>
            <a:pPr marL="0" lvl="0" indent="0">
              <a:buClr>
                <a:srgbClr val="EF2929"/>
              </a:buClr>
              <a:buSzPct val="45000"/>
              <a:buNone/>
            </a:pPr>
            <a:endParaRPr lang="fr-FR" dirty="0">
              <a:cs typeface="Tahoma" pitchFamily="2"/>
            </a:endParaRPr>
          </a:p>
          <a:p>
            <a:pPr lvl="0">
              <a:buClr>
                <a:srgbClr val="EF2929"/>
              </a:buClr>
              <a:buSzPct val="45000"/>
              <a:buFont typeface="StarSymbol"/>
              <a:buChar char="●"/>
            </a:pPr>
            <a:endParaRPr lang="fr-FR" dirty="0">
              <a:cs typeface="Tahoma" pitchFamily="2"/>
            </a:endParaRPr>
          </a:p>
          <a:p>
            <a:pPr lvl="0">
              <a:buClr>
                <a:srgbClr val="EF2929"/>
              </a:buClr>
              <a:buSzPct val="45000"/>
              <a:buFont typeface="StarSymbol"/>
              <a:buChar char="●"/>
            </a:pPr>
            <a:endParaRPr lang="fr-FR" dirty="0">
              <a:cs typeface="Tahoma" pitchFamily="2"/>
            </a:endParaRPr>
          </a:p>
        </p:txBody>
      </p:sp>
      <p:sp>
        <p:nvSpPr>
          <p:cNvPr id="8" name="ZoneTexte 7">
            <a:extLst>
              <a:ext uri="{FF2B5EF4-FFF2-40B4-BE49-F238E27FC236}">
                <a16:creationId xmlns:a16="http://schemas.microsoft.com/office/drawing/2014/main" id="{93B15B98-302C-DC4B-863C-ADCD53045FDE}"/>
              </a:ext>
            </a:extLst>
          </p:cNvPr>
          <p:cNvSpPr txBox="1"/>
          <p:nvPr/>
        </p:nvSpPr>
        <p:spPr>
          <a:xfrm>
            <a:off x="532407" y="2739393"/>
            <a:ext cx="1600200" cy="369332"/>
          </a:xfrm>
          <a:prstGeom prst="rect">
            <a:avLst/>
          </a:prstGeom>
          <a:noFill/>
        </p:spPr>
        <p:txBody>
          <a:bodyPr wrap="square" rtlCol="0">
            <a:spAutoFit/>
          </a:bodyPr>
          <a:lstStyle/>
          <a:p>
            <a:r>
              <a:rPr lang="fr-FR" dirty="0"/>
              <a:t>Index, avant :</a:t>
            </a:r>
          </a:p>
        </p:txBody>
      </p:sp>
      <p:sp>
        <p:nvSpPr>
          <p:cNvPr id="9" name="ZoneTexte 8">
            <a:extLst>
              <a:ext uri="{FF2B5EF4-FFF2-40B4-BE49-F238E27FC236}">
                <a16:creationId xmlns:a16="http://schemas.microsoft.com/office/drawing/2014/main" id="{D7AD6509-BBAE-DA46-9BB2-0FDBD4B26E17}"/>
              </a:ext>
            </a:extLst>
          </p:cNvPr>
          <p:cNvSpPr txBox="1"/>
          <p:nvPr/>
        </p:nvSpPr>
        <p:spPr>
          <a:xfrm>
            <a:off x="6120943" y="2764161"/>
            <a:ext cx="1600200" cy="369332"/>
          </a:xfrm>
          <a:prstGeom prst="rect">
            <a:avLst/>
          </a:prstGeom>
          <a:noFill/>
        </p:spPr>
        <p:txBody>
          <a:bodyPr wrap="square" rtlCol="0">
            <a:spAutoFit/>
          </a:bodyPr>
          <a:lstStyle/>
          <a:p>
            <a:r>
              <a:rPr lang="fr-FR" dirty="0"/>
              <a:t>Index, après :</a:t>
            </a:r>
          </a:p>
        </p:txBody>
      </p:sp>
      <p:sp>
        <p:nvSpPr>
          <p:cNvPr id="11" name="ZoneTexte 10">
            <a:extLst>
              <a:ext uri="{FF2B5EF4-FFF2-40B4-BE49-F238E27FC236}">
                <a16:creationId xmlns:a16="http://schemas.microsoft.com/office/drawing/2014/main" id="{55E86A56-7A19-2947-B660-3F76C3AE4644}"/>
              </a:ext>
            </a:extLst>
          </p:cNvPr>
          <p:cNvSpPr txBox="1"/>
          <p:nvPr/>
        </p:nvSpPr>
        <p:spPr>
          <a:xfrm>
            <a:off x="760195" y="4418493"/>
            <a:ext cx="1664136" cy="369332"/>
          </a:xfrm>
          <a:prstGeom prst="rect">
            <a:avLst/>
          </a:prstGeom>
          <a:noFill/>
        </p:spPr>
        <p:txBody>
          <a:bodyPr wrap="square" rtlCol="0">
            <a:spAutoFit/>
          </a:bodyPr>
          <a:lstStyle/>
          <a:p>
            <a:r>
              <a:rPr lang="fr-FR" dirty="0"/>
              <a:t>Contact, avant :</a:t>
            </a:r>
          </a:p>
        </p:txBody>
      </p:sp>
      <p:sp>
        <p:nvSpPr>
          <p:cNvPr id="12" name="ZoneTexte 11">
            <a:extLst>
              <a:ext uri="{FF2B5EF4-FFF2-40B4-BE49-F238E27FC236}">
                <a16:creationId xmlns:a16="http://schemas.microsoft.com/office/drawing/2014/main" id="{94FC6BDF-7081-CE49-95DE-33786C6C1315}"/>
              </a:ext>
            </a:extLst>
          </p:cNvPr>
          <p:cNvSpPr txBox="1"/>
          <p:nvPr/>
        </p:nvSpPr>
        <p:spPr>
          <a:xfrm>
            <a:off x="6380860" y="4418493"/>
            <a:ext cx="1885950" cy="369332"/>
          </a:xfrm>
          <a:prstGeom prst="rect">
            <a:avLst/>
          </a:prstGeom>
          <a:noFill/>
        </p:spPr>
        <p:txBody>
          <a:bodyPr wrap="square" rtlCol="0">
            <a:spAutoFit/>
          </a:bodyPr>
          <a:lstStyle/>
          <a:p>
            <a:r>
              <a:rPr lang="fr-FR" dirty="0"/>
              <a:t>Contact, après :</a:t>
            </a:r>
          </a:p>
        </p:txBody>
      </p:sp>
      <p:pic>
        <p:nvPicPr>
          <p:cNvPr id="22" name="Image 21">
            <a:extLst>
              <a:ext uri="{FF2B5EF4-FFF2-40B4-BE49-F238E27FC236}">
                <a16:creationId xmlns:a16="http://schemas.microsoft.com/office/drawing/2014/main" id="{CD4DC8B4-0FFD-EF40-8B56-9FE9681D91AF}"/>
              </a:ext>
            </a:extLst>
          </p:cNvPr>
          <p:cNvPicPr>
            <a:picLocks noChangeAspect="1"/>
          </p:cNvPicPr>
          <p:nvPr/>
        </p:nvPicPr>
        <p:blipFill>
          <a:blip r:embed="rId3"/>
          <a:stretch>
            <a:fillRect/>
          </a:stretch>
        </p:blipFill>
        <p:spPr>
          <a:xfrm>
            <a:off x="2199758" y="2743670"/>
            <a:ext cx="2116714" cy="1370659"/>
          </a:xfrm>
          <a:prstGeom prst="rect">
            <a:avLst/>
          </a:prstGeom>
        </p:spPr>
      </p:pic>
      <p:pic>
        <p:nvPicPr>
          <p:cNvPr id="24" name="Image 23">
            <a:extLst>
              <a:ext uri="{FF2B5EF4-FFF2-40B4-BE49-F238E27FC236}">
                <a16:creationId xmlns:a16="http://schemas.microsoft.com/office/drawing/2014/main" id="{CD5212DC-8D58-C045-8CB6-F06E293ED8B6}"/>
              </a:ext>
            </a:extLst>
          </p:cNvPr>
          <p:cNvPicPr>
            <a:picLocks noChangeAspect="1"/>
          </p:cNvPicPr>
          <p:nvPr/>
        </p:nvPicPr>
        <p:blipFill>
          <a:blip r:embed="rId4"/>
          <a:stretch>
            <a:fillRect/>
          </a:stretch>
        </p:blipFill>
        <p:spPr>
          <a:xfrm>
            <a:off x="7762121" y="2743670"/>
            <a:ext cx="2222500" cy="1358900"/>
          </a:xfrm>
          <a:prstGeom prst="rect">
            <a:avLst/>
          </a:prstGeom>
        </p:spPr>
      </p:pic>
      <p:pic>
        <p:nvPicPr>
          <p:cNvPr id="26" name="Image 25">
            <a:extLst>
              <a:ext uri="{FF2B5EF4-FFF2-40B4-BE49-F238E27FC236}">
                <a16:creationId xmlns:a16="http://schemas.microsoft.com/office/drawing/2014/main" id="{8190FB86-ADC4-6E45-8BC1-2762CA392E0C}"/>
              </a:ext>
            </a:extLst>
          </p:cNvPr>
          <p:cNvPicPr>
            <a:picLocks noChangeAspect="1"/>
          </p:cNvPicPr>
          <p:nvPr/>
        </p:nvPicPr>
        <p:blipFill>
          <a:blip r:embed="rId5"/>
          <a:stretch>
            <a:fillRect/>
          </a:stretch>
        </p:blipFill>
        <p:spPr>
          <a:xfrm>
            <a:off x="2570162" y="4418493"/>
            <a:ext cx="2108200" cy="1320800"/>
          </a:xfrm>
          <a:prstGeom prst="rect">
            <a:avLst/>
          </a:prstGeom>
        </p:spPr>
      </p:pic>
      <p:pic>
        <p:nvPicPr>
          <p:cNvPr id="28" name="Image 27">
            <a:extLst>
              <a:ext uri="{FF2B5EF4-FFF2-40B4-BE49-F238E27FC236}">
                <a16:creationId xmlns:a16="http://schemas.microsoft.com/office/drawing/2014/main" id="{E0D556D1-2B9D-9746-B699-7A8143C6551E}"/>
              </a:ext>
            </a:extLst>
          </p:cNvPr>
          <p:cNvPicPr>
            <a:picLocks noChangeAspect="1"/>
          </p:cNvPicPr>
          <p:nvPr/>
        </p:nvPicPr>
        <p:blipFill>
          <a:blip r:embed="rId4"/>
          <a:stretch>
            <a:fillRect/>
          </a:stretch>
        </p:blipFill>
        <p:spPr>
          <a:xfrm>
            <a:off x="8240119" y="4420116"/>
            <a:ext cx="2222500" cy="13589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72F9A1-E064-614E-923E-CE70C532409E}"/>
              </a:ext>
            </a:extLst>
          </p:cNvPr>
          <p:cNvSpPr>
            <a:spLocks noGrp="1"/>
          </p:cNvSpPr>
          <p:nvPr>
            <p:ph type="title"/>
          </p:nvPr>
        </p:nvSpPr>
        <p:spPr/>
        <p:txBody>
          <a:bodyPr/>
          <a:lstStyle/>
          <a:p>
            <a:r>
              <a:rPr lang="fr-FR" dirty="0"/>
              <a:t>Utilisation des balises sémantiques html</a:t>
            </a:r>
          </a:p>
        </p:txBody>
      </p:sp>
      <p:pic>
        <p:nvPicPr>
          <p:cNvPr id="4" name="Espace réservé du contenu 3">
            <a:extLst>
              <a:ext uri="{FF2B5EF4-FFF2-40B4-BE49-F238E27FC236}">
                <a16:creationId xmlns:a16="http://schemas.microsoft.com/office/drawing/2014/main" id="{5F0AB604-509D-AA41-A2AB-F6EB99863F2F}"/>
              </a:ext>
            </a:extLst>
          </p:cNvPr>
          <p:cNvPicPr>
            <a:picLocks noGrp="1" noChangeAspect="1"/>
          </p:cNvPicPr>
          <p:nvPr>
            <p:ph idx="1"/>
          </p:nvPr>
        </p:nvPicPr>
        <p:blipFill>
          <a:blip r:embed="rId2">
            <a:lum/>
            <a:alphaModFix/>
          </a:blip>
          <a:srcRect/>
          <a:stretch>
            <a:fillRect/>
          </a:stretch>
        </p:blipFill>
        <p:spPr>
          <a:xfrm>
            <a:off x="1451579" y="3429000"/>
            <a:ext cx="3314700" cy="2400300"/>
          </a:xfrm>
          <a:prstGeom prst="rect">
            <a:avLst/>
          </a:prstGeom>
          <a:noFill/>
          <a:ln>
            <a:noFill/>
          </a:ln>
        </p:spPr>
      </p:pic>
      <p:pic>
        <p:nvPicPr>
          <p:cNvPr id="5" name="Image 4">
            <a:extLst>
              <a:ext uri="{FF2B5EF4-FFF2-40B4-BE49-F238E27FC236}">
                <a16:creationId xmlns:a16="http://schemas.microsoft.com/office/drawing/2014/main" id="{67E831E1-3F55-584B-BE88-888B9E586460}"/>
              </a:ext>
            </a:extLst>
          </p:cNvPr>
          <p:cNvPicPr>
            <a:picLocks noChangeAspect="1"/>
          </p:cNvPicPr>
          <p:nvPr/>
        </p:nvPicPr>
        <p:blipFill>
          <a:blip r:embed="rId3">
            <a:lum/>
            <a:alphaModFix/>
          </a:blip>
          <a:srcRect/>
          <a:stretch>
            <a:fillRect/>
          </a:stretch>
        </p:blipFill>
        <p:spPr>
          <a:xfrm>
            <a:off x="8099011" y="3429000"/>
            <a:ext cx="2641410" cy="2196270"/>
          </a:xfrm>
          <a:prstGeom prst="rect">
            <a:avLst/>
          </a:prstGeom>
          <a:noFill/>
          <a:ln>
            <a:noFill/>
          </a:ln>
        </p:spPr>
      </p:pic>
      <p:sp>
        <p:nvSpPr>
          <p:cNvPr id="6" name="ZoneTexte 5">
            <a:extLst>
              <a:ext uri="{FF2B5EF4-FFF2-40B4-BE49-F238E27FC236}">
                <a16:creationId xmlns:a16="http://schemas.microsoft.com/office/drawing/2014/main" id="{26667665-24D1-FD44-8F2F-3385AC5F5D9A}"/>
              </a:ext>
            </a:extLst>
          </p:cNvPr>
          <p:cNvSpPr txBox="1"/>
          <p:nvPr/>
        </p:nvSpPr>
        <p:spPr>
          <a:xfrm>
            <a:off x="695325" y="2114550"/>
            <a:ext cx="10801350" cy="646331"/>
          </a:xfrm>
          <a:prstGeom prst="rect">
            <a:avLst/>
          </a:prstGeom>
          <a:noFill/>
        </p:spPr>
        <p:txBody>
          <a:bodyPr wrap="square" rtlCol="0">
            <a:spAutoFit/>
          </a:bodyPr>
          <a:lstStyle/>
          <a:p>
            <a:r>
              <a:rPr lang="fr-FR" dirty="0"/>
              <a:t>- Les balises sémantiques sont plus pertinente niveau accessibilité des contenu pour les personnes qui utilisent des logiciels de lecture de site web.</a:t>
            </a:r>
          </a:p>
        </p:txBody>
      </p:sp>
    </p:spTree>
    <p:extLst>
      <p:ext uri="{BB962C8B-B14F-4D97-AF65-F5344CB8AC3E}">
        <p14:creationId xmlns:p14="http://schemas.microsoft.com/office/powerpoint/2010/main" val="1412832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E3713F-E63E-864B-9932-E1984355733E}"/>
              </a:ext>
            </a:extLst>
          </p:cNvPr>
          <p:cNvSpPr>
            <a:spLocks noGrp="1"/>
          </p:cNvSpPr>
          <p:nvPr>
            <p:ph type="title"/>
          </p:nvPr>
        </p:nvSpPr>
        <p:spPr/>
        <p:txBody>
          <a:bodyPr/>
          <a:lstStyle/>
          <a:p>
            <a:r>
              <a:rPr lang="fr-FR" dirty="0"/>
              <a:t>Statistiques du site une fois amélioré (</a:t>
            </a:r>
            <a:r>
              <a:rPr lang="fr-FR" dirty="0" err="1"/>
              <a:t>lighthouse</a:t>
            </a:r>
            <a:r>
              <a:rPr lang="fr-FR" dirty="0"/>
              <a:t>)</a:t>
            </a:r>
          </a:p>
        </p:txBody>
      </p:sp>
      <p:pic>
        <p:nvPicPr>
          <p:cNvPr id="5" name="Espace réservé du contenu 4">
            <a:extLst>
              <a:ext uri="{FF2B5EF4-FFF2-40B4-BE49-F238E27FC236}">
                <a16:creationId xmlns:a16="http://schemas.microsoft.com/office/drawing/2014/main" id="{5C4A87E2-6E97-A147-80E6-7AF2627E8FE9}"/>
              </a:ext>
            </a:extLst>
          </p:cNvPr>
          <p:cNvPicPr>
            <a:picLocks noGrp="1" noChangeAspect="1"/>
          </p:cNvPicPr>
          <p:nvPr>
            <p:ph idx="1"/>
          </p:nvPr>
        </p:nvPicPr>
        <p:blipFill>
          <a:blip r:embed="rId2"/>
          <a:stretch>
            <a:fillRect/>
          </a:stretch>
        </p:blipFill>
        <p:spPr>
          <a:xfrm>
            <a:off x="1930400" y="2489200"/>
            <a:ext cx="8331200" cy="1879600"/>
          </a:xfrm>
        </p:spPr>
      </p:pic>
    </p:spTree>
    <p:extLst>
      <p:ext uri="{BB962C8B-B14F-4D97-AF65-F5344CB8AC3E}">
        <p14:creationId xmlns:p14="http://schemas.microsoft.com/office/powerpoint/2010/main" val="669890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40A474-0128-DB49-ACCF-41DBEB4172C8}"/>
              </a:ext>
            </a:extLst>
          </p:cNvPr>
          <p:cNvSpPr txBox="1">
            <a:spLocks noGrp="1"/>
          </p:cNvSpPr>
          <p:nvPr>
            <p:ph type="title" idx="4294967295"/>
          </p:nvPr>
        </p:nvSpPr>
        <p:spPr>
          <a:xfrm>
            <a:off x="2079162" y="767020"/>
            <a:ext cx="8033676" cy="535531"/>
          </a:xfrm>
        </p:spPr>
        <p:txBody>
          <a:bodyPr vert="horz">
            <a:spAutoFit/>
          </a:bodyPr>
          <a:lstStyle/>
          <a:p>
            <a:pPr lvl="0"/>
            <a:r>
              <a:rPr lang="fr-FR" dirty="0">
                <a:cs typeface="Tahoma" pitchFamily="2"/>
              </a:rPr>
              <a:t>Suppression des </a:t>
            </a:r>
            <a:r>
              <a:rPr lang="fr-FR" dirty="0" err="1">
                <a:cs typeface="Tahoma" pitchFamily="2"/>
              </a:rPr>
              <a:t>divs</a:t>
            </a:r>
            <a:r>
              <a:rPr lang="fr-FR" dirty="0">
                <a:cs typeface="Tahoma" pitchFamily="2"/>
              </a:rPr>
              <a:t> « keywords »</a:t>
            </a:r>
          </a:p>
        </p:txBody>
      </p:sp>
      <p:sp>
        <p:nvSpPr>
          <p:cNvPr id="3" name="Espace réservé du texte 2">
            <a:extLst>
              <a:ext uri="{FF2B5EF4-FFF2-40B4-BE49-F238E27FC236}">
                <a16:creationId xmlns:a16="http://schemas.microsoft.com/office/drawing/2014/main" id="{24885FD6-C9E9-924D-AE56-EA6BFC3C4C33}"/>
              </a:ext>
            </a:extLst>
          </p:cNvPr>
          <p:cNvSpPr txBox="1">
            <a:spLocks noGrp="1"/>
          </p:cNvSpPr>
          <p:nvPr>
            <p:ph type="body" idx="4294967295"/>
          </p:nvPr>
        </p:nvSpPr>
        <p:spPr/>
        <p:txBody>
          <a:bodyPr vert="horz"/>
          <a:lstStyle/>
          <a:p>
            <a:pPr marL="0" lvl="0" indent="0">
              <a:buClr>
                <a:srgbClr val="EF2929"/>
              </a:buClr>
              <a:buSzPct val="45000"/>
              <a:buNone/>
            </a:pPr>
            <a:r>
              <a:rPr lang="fr-FR" dirty="0">
                <a:cs typeface="Tahoma" pitchFamily="2"/>
              </a:rPr>
              <a:t>Les div avec la classe "keywords" contient une succession de mots clés sans contexte pour tromper l'</a:t>
            </a:r>
            <a:r>
              <a:rPr lang="fr-FR" dirty="0" err="1">
                <a:cs typeface="Tahoma" pitchFamily="2"/>
              </a:rPr>
              <a:t>algo</a:t>
            </a:r>
            <a:r>
              <a:rPr lang="fr-FR" dirty="0">
                <a:cs typeface="Tahoma" pitchFamily="2"/>
              </a:rPr>
              <a:t>' Google, c'est une technique de </a:t>
            </a:r>
            <a:r>
              <a:rPr lang="fr-FR" dirty="0" err="1">
                <a:cs typeface="Tahoma" pitchFamily="2"/>
              </a:rPr>
              <a:t>blackhat</a:t>
            </a:r>
            <a:r>
              <a:rPr lang="fr-FR" dirty="0">
                <a:cs typeface="Tahoma" pitchFamily="2"/>
              </a:rPr>
              <a:t>. Il s’agit d’une technique de "triche" pour booster frauduleusement son référencement. Essayer de tromper l'algorithme de Google représente un risque pour le référencement de la page car cela pourrait entrainer un malus.</a:t>
            </a:r>
          </a:p>
        </p:txBody>
      </p:sp>
      <p:pic>
        <p:nvPicPr>
          <p:cNvPr id="6" name="Image 5">
            <a:extLst>
              <a:ext uri="{FF2B5EF4-FFF2-40B4-BE49-F238E27FC236}">
                <a16:creationId xmlns:a16="http://schemas.microsoft.com/office/drawing/2014/main" id="{7CCB1AC8-38D4-DC4C-9323-3733D3971740}"/>
              </a:ext>
            </a:extLst>
          </p:cNvPr>
          <p:cNvPicPr>
            <a:picLocks noChangeAspect="1"/>
          </p:cNvPicPr>
          <p:nvPr/>
        </p:nvPicPr>
        <p:blipFill>
          <a:blip r:embed="rId3"/>
          <a:stretch>
            <a:fillRect/>
          </a:stretch>
        </p:blipFill>
        <p:spPr>
          <a:xfrm>
            <a:off x="3702050" y="4105275"/>
            <a:ext cx="4787900" cy="11049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444882-496D-B74E-9608-E2087F1E661F}"/>
              </a:ext>
            </a:extLst>
          </p:cNvPr>
          <p:cNvSpPr>
            <a:spLocks noGrp="1"/>
          </p:cNvSpPr>
          <p:nvPr>
            <p:ph type="title"/>
          </p:nvPr>
        </p:nvSpPr>
        <p:spPr/>
        <p:txBody>
          <a:bodyPr/>
          <a:lstStyle/>
          <a:p>
            <a:r>
              <a:rPr lang="fr-FR" dirty="0"/>
              <a:t>Statistiques du site une fois amélioré (</a:t>
            </a:r>
            <a:r>
              <a:rPr lang="fr-FR" dirty="0" err="1"/>
              <a:t>wave</a:t>
            </a:r>
            <a:r>
              <a:rPr lang="fr-FR" dirty="0"/>
              <a:t>)</a:t>
            </a:r>
          </a:p>
        </p:txBody>
      </p:sp>
      <p:pic>
        <p:nvPicPr>
          <p:cNvPr id="5" name="Espace réservé du contenu 4">
            <a:extLst>
              <a:ext uri="{FF2B5EF4-FFF2-40B4-BE49-F238E27FC236}">
                <a16:creationId xmlns:a16="http://schemas.microsoft.com/office/drawing/2014/main" id="{4585AD84-1971-9842-AF27-F02BA8AD4238}"/>
              </a:ext>
            </a:extLst>
          </p:cNvPr>
          <p:cNvPicPr>
            <a:picLocks noGrp="1" noChangeAspect="1"/>
          </p:cNvPicPr>
          <p:nvPr>
            <p:ph idx="1"/>
          </p:nvPr>
        </p:nvPicPr>
        <p:blipFill>
          <a:blip r:embed="rId2"/>
          <a:stretch>
            <a:fillRect/>
          </a:stretch>
        </p:blipFill>
        <p:spPr>
          <a:xfrm>
            <a:off x="3514725" y="2750344"/>
            <a:ext cx="5672138" cy="2007836"/>
          </a:xfrm>
        </p:spPr>
      </p:pic>
    </p:spTree>
    <p:extLst>
      <p:ext uri="{BB962C8B-B14F-4D97-AF65-F5344CB8AC3E}">
        <p14:creationId xmlns:p14="http://schemas.microsoft.com/office/powerpoint/2010/main" val="752247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8DAEF9-C1FA-B146-AB7D-0B62F99334CB}"/>
              </a:ext>
            </a:extLst>
          </p:cNvPr>
          <p:cNvSpPr>
            <a:spLocks noGrp="1"/>
          </p:cNvSpPr>
          <p:nvPr>
            <p:ph type="title"/>
          </p:nvPr>
        </p:nvSpPr>
        <p:spPr/>
        <p:txBody>
          <a:bodyPr/>
          <a:lstStyle/>
          <a:p>
            <a:r>
              <a:rPr lang="fr-FR" dirty="0"/>
              <a:t>Statistiques site original (</a:t>
            </a:r>
            <a:r>
              <a:rPr lang="fr-FR" dirty="0" err="1"/>
              <a:t>lighthouse</a:t>
            </a:r>
            <a:r>
              <a:rPr lang="fr-FR" dirty="0"/>
              <a:t>)</a:t>
            </a:r>
          </a:p>
        </p:txBody>
      </p:sp>
      <p:pic>
        <p:nvPicPr>
          <p:cNvPr id="5" name="Espace réservé du contenu 4">
            <a:extLst>
              <a:ext uri="{FF2B5EF4-FFF2-40B4-BE49-F238E27FC236}">
                <a16:creationId xmlns:a16="http://schemas.microsoft.com/office/drawing/2014/main" id="{1C934578-7823-CE40-8DD9-E26F91A7C7CD}"/>
              </a:ext>
            </a:extLst>
          </p:cNvPr>
          <p:cNvPicPr>
            <a:picLocks noGrp="1" noChangeAspect="1"/>
          </p:cNvPicPr>
          <p:nvPr>
            <p:ph idx="1"/>
          </p:nvPr>
        </p:nvPicPr>
        <p:blipFill>
          <a:blip r:embed="rId2"/>
          <a:stretch>
            <a:fillRect/>
          </a:stretch>
        </p:blipFill>
        <p:spPr>
          <a:xfrm>
            <a:off x="1450975" y="2312925"/>
            <a:ext cx="9604375" cy="2856037"/>
          </a:xfrm>
        </p:spPr>
      </p:pic>
    </p:spTree>
    <p:extLst>
      <p:ext uri="{BB962C8B-B14F-4D97-AF65-F5344CB8AC3E}">
        <p14:creationId xmlns:p14="http://schemas.microsoft.com/office/powerpoint/2010/main" val="1469083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632D7B-1604-4A4F-BC17-260079C1C908}"/>
              </a:ext>
            </a:extLst>
          </p:cNvPr>
          <p:cNvSpPr>
            <a:spLocks noGrp="1"/>
          </p:cNvSpPr>
          <p:nvPr>
            <p:ph type="title"/>
          </p:nvPr>
        </p:nvSpPr>
        <p:spPr/>
        <p:txBody>
          <a:bodyPr/>
          <a:lstStyle/>
          <a:p>
            <a:r>
              <a:rPr lang="fr-FR" dirty="0"/>
              <a:t>Statistiques site original (</a:t>
            </a:r>
            <a:r>
              <a:rPr lang="fr-FR" dirty="0" err="1"/>
              <a:t>wave</a:t>
            </a:r>
            <a:r>
              <a:rPr lang="fr-FR" dirty="0"/>
              <a:t>)</a:t>
            </a:r>
          </a:p>
        </p:txBody>
      </p:sp>
      <p:pic>
        <p:nvPicPr>
          <p:cNvPr id="5" name="Espace réservé du contenu 4">
            <a:extLst>
              <a:ext uri="{FF2B5EF4-FFF2-40B4-BE49-F238E27FC236}">
                <a16:creationId xmlns:a16="http://schemas.microsoft.com/office/drawing/2014/main" id="{0C625A19-F855-E644-ACC5-443C19C6B234}"/>
              </a:ext>
            </a:extLst>
          </p:cNvPr>
          <p:cNvPicPr>
            <a:picLocks noGrp="1" noChangeAspect="1"/>
          </p:cNvPicPr>
          <p:nvPr>
            <p:ph idx="1"/>
          </p:nvPr>
        </p:nvPicPr>
        <p:blipFill>
          <a:blip r:embed="rId2"/>
          <a:stretch>
            <a:fillRect/>
          </a:stretch>
        </p:blipFill>
        <p:spPr>
          <a:xfrm>
            <a:off x="4319994" y="1958975"/>
            <a:ext cx="3866443" cy="4037356"/>
          </a:xfrm>
        </p:spPr>
      </p:pic>
    </p:spTree>
    <p:extLst>
      <p:ext uri="{BB962C8B-B14F-4D97-AF65-F5344CB8AC3E}">
        <p14:creationId xmlns:p14="http://schemas.microsoft.com/office/powerpoint/2010/main" val="538305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8E6A26-64CA-EC46-A781-B6A0ABB144A8}"/>
              </a:ext>
            </a:extLst>
          </p:cNvPr>
          <p:cNvSpPr txBox="1">
            <a:spLocks noGrp="1"/>
          </p:cNvSpPr>
          <p:nvPr>
            <p:ph type="title" idx="4294967295"/>
          </p:nvPr>
        </p:nvSpPr>
        <p:spPr>
          <a:xfrm>
            <a:off x="2079162" y="667008"/>
            <a:ext cx="8033676" cy="535531"/>
          </a:xfrm>
        </p:spPr>
        <p:txBody>
          <a:bodyPr vert="horz">
            <a:spAutoFit/>
          </a:bodyPr>
          <a:lstStyle/>
          <a:p>
            <a:pPr lvl="0"/>
            <a:r>
              <a:rPr lang="fr-FR" dirty="0">
                <a:cs typeface="Tahoma" pitchFamily="2"/>
              </a:rPr>
              <a:t>Balise html  </a:t>
            </a:r>
            <a:r>
              <a:rPr lang="fr-FR" dirty="0" err="1">
                <a:cs typeface="Tahoma" pitchFamily="2"/>
              </a:rPr>
              <a:t>title</a:t>
            </a:r>
            <a:endParaRPr lang="fr-FR" dirty="0">
              <a:cs typeface="Tahoma" pitchFamily="2"/>
            </a:endParaRPr>
          </a:p>
        </p:txBody>
      </p:sp>
      <p:sp>
        <p:nvSpPr>
          <p:cNvPr id="3" name="Espace réservé du texte 2">
            <a:extLst>
              <a:ext uri="{FF2B5EF4-FFF2-40B4-BE49-F238E27FC236}">
                <a16:creationId xmlns:a16="http://schemas.microsoft.com/office/drawing/2014/main" id="{AEF84213-6685-6B4A-8ABB-07B23382A090}"/>
              </a:ext>
            </a:extLst>
          </p:cNvPr>
          <p:cNvSpPr txBox="1">
            <a:spLocks noGrp="1"/>
          </p:cNvSpPr>
          <p:nvPr>
            <p:ph type="body" idx="4294967295"/>
          </p:nvPr>
        </p:nvSpPr>
        <p:spPr>
          <a:xfrm>
            <a:off x="371475" y="1414463"/>
            <a:ext cx="10683379" cy="2557462"/>
          </a:xfrm>
        </p:spPr>
        <p:txBody>
          <a:bodyPr vert="horz">
            <a:normAutofit/>
          </a:bodyPr>
          <a:lstStyle/>
          <a:p>
            <a:pPr marL="0" indent="0">
              <a:spcAft>
                <a:spcPts val="1283"/>
              </a:spcAft>
              <a:buClr>
                <a:srgbClr val="EF2929"/>
              </a:buClr>
              <a:buSzPct val="45000"/>
              <a:buNone/>
            </a:pPr>
            <a:r>
              <a:rPr lang="fr-FR" dirty="0">
                <a:solidFill>
                  <a:srgbClr val="000000"/>
                </a:solidFill>
                <a:latin typeface="DejaVu Sans" pitchFamily="34"/>
                <a:ea typeface="Microsoft YaHei" pitchFamily="2"/>
                <a:cs typeface="Calibri"/>
              </a:rPr>
              <a:t>- Remplacement du « . » initial de la balise </a:t>
            </a:r>
            <a:r>
              <a:rPr lang="fr-FR" dirty="0" err="1">
                <a:solidFill>
                  <a:srgbClr val="000000"/>
                </a:solidFill>
                <a:latin typeface="DejaVu Sans" pitchFamily="34"/>
                <a:ea typeface="Microsoft YaHei" pitchFamily="2"/>
                <a:cs typeface="Calibri"/>
              </a:rPr>
              <a:t>title</a:t>
            </a:r>
            <a:r>
              <a:rPr lang="fr-FR" dirty="0">
                <a:solidFill>
                  <a:srgbClr val="000000"/>
                </a:solidFill>
                <a:latin typeface="DejaVu Sans" pitchFamily="34"/>
                <a:ea typeface="Microsoft YaHei" pitchFamily="2"/>
                <a:cs typeface="Calibri"/>
              </a:rPr>
              <a:t> par : « La Chouette Agence - Entreprise de web design basé à Lyon ».</a:t>
            </a:r>
          </a:p>
          <a:p>
            <a:pPr marL="0" indent="0">
              <a:spcAft>
                <a:spcPts val="1283"/>
              </a:spcAft>
              <a:buClr>
                <a:srgbClr val="EF2929"/>
              </a:buClr>
              <a:buSzPct val="45000"/>
              <a:buNone/>
            </a:pPr>
            <a:r>
              <a:rPr lang="fr-FR" dirty="0">
                <a:solidFill>
                  <a:srgbClr val="000000"/>
                </a:solidFill>
                <a:latin typeface="DejaVu Sans" pitchFamily="34"/>
                <a:ea typeface="Microsoft YaHei" pitchFamily="2"/>
                <a:cs typeface="Calibri"/>
              </a:rPr>
              <a:t>- La balise </a:t>
            </a:r>
            <a:r>
              <a:rPr lang="fr-FR" dirty="0" err="1">
                <a:solidFill>
                  <a:srgbClr val="000000"/>
                </a:solidFill>
                <a:latin typeface="DejaVu Sans" pitchFamily="34"/>
                <a:ea typeface="Microsoft YaHei" pitchFamily="2"/>
                <a:cs typeface="Calibri"/>
              </a:rPr>
              <a:t>title</a:t>
            </a:r>
            <a:r>
              <a:rPr lang="fr-FR" dirty="0">
                <a:solidFill>
                  <a:srgbClr val="000000"/>
                </a:solidFill>
                <a:latin typeface="DejaVu Sans" pitchFamily="34"/>
                <a:ea typeface="Microsoft YaHei" pitchFamily="2"/>
                <a:cs typeface="Calibri"/>
              </a:rPr>
              <a:t> étant la plus importante pour le référencement, mettre les mots clé tels que le nom de l’entreprise, son activité et sa localisation est une très bonne amélioration. </a:t>
            </a:r>
            <a:r>
              <a:rPr lang="fr-FR" sz="998" dirty="0">
                <a:solidFill>
                  <a:srgbClr val="000000"/>
                </a:solidFill>
                <a:latin typeface="DejaVu Sans" pitchFamily="34"/>
                <a:ea typeface="Microsoft YaHei" pitchFamily="2"/>
                <a:cs typeface="Calibri"/>
              </a:rPr>
              <a:t>											</a:t>
            </a:r>
          </a:p>
        </p:txBody>
      </p:sp>
      <p:pic>
        <p:nvPicPr>
          <p:cNvPr id="7" name="Image 6">
            <a:extLst>
              <a:ext uri="{FF2B5EF4-FFF2-40B4-BE49-F238E27FC236}">
                <a16:creationId xmlns:a16="http://schemas.microsoft.com/office/drawing/2014/main" id="{B77C7AD2-8D0A-0544-86F9-67EABDC38382}"/>
              </a:ext>
            </a:extLst>
          </p:cNvPr>
          <p:cNvPicPr>
            <a:picLocks noChangeAspect="1"/>
          </p:cNvPicPr>
          <p:nvPr/>
        </p:nvPicPr>
        <p:blipFill>
          <a:blip r:embed="rId3"/>
          <a:stretch>
            <a:fillRect/>
          </a:stretch>
        </p:blipFill>
        <p:spPr>
          <a:xfrm>
            <a:off x="2322089" y="4130479"/>
            <a:ext cx="2146300" cy="1574800"/>
          </a:xfrm>
          <a:prstGeom prst="rect">
            <a:avLst/>
          </a:prstGeom>
        </p:spPr>
      </p:pic>
      <p:sp>
        <p:nvSpPr>
          <p:cNvPr id="9" name="ZoneTexte 8">
            <a:extLst>
              <a:ext uri="{FF2B5EF4-FFF2-40B4-BE49-F238E27FC236}">
                <a16:creationId xmlns:a16="http://schemas.microsoft.com/office/drawing/2014/main" id="{E8B5F4EC-4D83-5946-B020-ABADB7D6534C}"/>
              </a:ext>
            </a:extLst>
          </p:cNvPr>
          <p:cNvSpPr txBox="1"/>
          <p:nvPr/>
        </p:nvSpPr>
        <p:spPr>
          <a:xfrm>
            <a:off x="2885227" y="5705279"/>
            <a:ext cx="729228" cy="369332"/>
          </a:xfrm>
          <a:prstGeom prst="rect">
            <a:avLst/>
          </a:prstGeom>
          <a:noFill/>
        </p:spPr>
        <p:txBody>
          <a:bodyPr wrap="square" rtlCol="0">
            <a:spAutoFit/>
          </a:bodyPr>
          <a:lstStyle/>
          <a:p>
            <a:r>
              <a:rPr lang="fr-FR" dirty="0"/>
              <a:t>Avant</a:t>
            </a:r>
          </a:p>
        </p:txBody>
      </p:sp>
      <p:pic>
        <p:nvPicPr>
          <p:cNvPr id="11" name="Image 10">
            <a:extLst>
              <a:ext uri="{FF2B5EF4-FFF2-40B4-BE49-F238E27FC236}">
                <a16:creationId xmlns:a16="http://schemas.microsoft.com/office/drawing/2014/main" id="{1B309E72-6097-AD4D-9930-38C2A322B3CA}"/>
              </a:ext>
            </a:extLst>
          </p:cNvPr>
          <p:cNvPicPr>
            <a:picLocks noChangeAspect="1"/>
          </p:cNvPicPr>
          <p:nvPr/>
        </p:nvPicPr>
        <p:blipFill>
          <a:blip r:embed="rId3"/>
          <a:stretch>
            <a:fillRect/>
          </a:stretch>
        </p:blipFill>
        <p:spPr>
          <a:xfrm>
            <a:off x="8190477" y="4125896"/>
            <a:ext cx="2146300" cy="1574800"/>
          </a:xfrm>
          <a:prstGeom prst="rect">
            <a:avLst/>
          </a:prstGeom>
        </p:spPr>
      </p:pic>
      <p:sp>
        <p:nvSpPr>
          <p:cNvPr id="12" name="ZoneTexte 11">
            <a:extLst>
              <a:ext uri="{FF2B5EF4-FFF2-40B4-BE49-F238E27FC236}">
                <a16:creationId xmlns:a16="http://schemas.microsoft.com/office/drawing/2014/main" id="{A9B48160-3808-8C40-A4F2-788FB47DFD11}"/>
              </a:ext>
            </a:extLst>
          </p:cNvPr>
          <p:cNvSpPr txBox="1"/>
          <p:nvPr/>
        </p:nvSpPr>
        <p:spPr>
          <a:xfrm>
            <a:off x="8749277" y="5700696"/>
            <a:ext cx="1028701" cy="369332"/>
          </a:xfrm>
          <a:prstGeom prst="rect">
            <a:avLst/>
          </a:prstGeom>
          <a:noFill/>
        </p:spPr>
        <p:txBody>
          <a:bodyPr wrap="square" rtlCol="0">
            <a:spAutoFit/>
          </a:bodyPr>
          <a:lstStyle/>
          <a:p>
            <a:r>
              <a:rPr lang="fr-FR" dirty="0"/>
              <a:t>Après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E870E6-94B7-7941-98B4-A24BEF9A7FAA}"/>
              </a:ext>
            </a:extLst>
          </p:cNvPr>
          <p:cNvSpPr txBox="1">
            <a:spLocks noGrp="1"/>
          </p:cNvSpPr>
          <p:nvPr>
            <p:ph type="title" idx="4294967295"/>
          </p:nvPr>
        </p:nvSpPr>
        <p:spPr>
          <a:xfrm>
            <a:off x="2176691" y="441165"/>
            <a:ext cx="8033676" cy="978729"/>
          </a:xfrm>
        </p:spPr>
        <p:txBody>
          <a:bodyPr vert="horz">
            <a:spAutoFit/>
          </a:bodyPr>
          <a:lstStyle/>
          <a:p>
            <a:pPr lvl="0"/>
            <a:r>
              <a:rPr lang="fr-FR" dirty="0">
                <a:cs typeface="Tahoma" pitchFamily="2"/>
              </a:rPr>
              <a:t>Ajout d’une balise </a:t>
            </a:r>
            <a:r>
              <a:rPr lang="fr-FR" dirty="0" err="1">
                <a:cs typeface="Tahoma" pitchFamily="2"/>
              </a:rPr>
              <a:t>meta</a:t>
            </a:r>
            <a:r>
              <a:rPr lang="fr-FR" dirty="0">
                <a:cs typeface="Tahoma" pitchFamily="2"/>
              </a:rPr>
              <a:t> description sur les deux pages</a:t>
            </a:r>
          </a:p>
        </p:txBody>
      </p:sp>
      <p:sp>
        <p:nvSpPr>
          <p:cNvPr id="3" name="Espace réservé du texte 2">
            <a:extLst>
              <a:ext uri="{FF2B5EF4-FFF2-40B4-BE49-F238E27FC236}">
                <a16:creationId xmlns:a16="http://schemas.microsoft.com/office/drawing/2014/main" id="{CA6F0527-EC7E-3545-81D3-F5228ACC75F2}"/>
              </a:ext>
            </a:extLst>
          </p:cNvPr>
          <p:cNvSpPr txBox="1">
            <a:spLocks noGrp="1"/>
          </p:cNvSpPr>
          <p:nvPr>
            <p:ph type="body" idx="4294967295"/>
          </p:nvPr>
        </p:nvSpPr>
        <p:spPr>
          <a:xfrm>
            <a:off x="480060" y="1537238"/>
            <a:ext cx="11521439" cy="5166613"/>
          </a:xfrm>
        </p:spPr>
        <p:txBody>
          <a:bodyPr vert="horz">
            <a:normAutofit/>
          </a:bodyPr>
          <a:lstStyle/>
          <a:p>
            <a:pPr marL="0" lvl="0" indent="0">
              <a:buClr>
                <a:srgbClr val="EF2929"/>
              </a:buClr>
              <a:buSzPct val="45000"/>
              <a:buNone/>
            </a:pPr>
            <a:r>
              <a:rPr lang="fr-FR" dirty="0">
                <a:cs typeface="Tahoma" pitchFamily="2"/>
              </a:rPr>
              <a:t>- L’ajout de la balise </a:t>
            </a:r>
            <a:r>
              <a:rPr lang="fr-FR" dirty="0" err="1">
                <a:cs typeface="Tahoma" pitchFamily="2"/>
              </a:rPr>
              <a:t>meta</a:t>
            </a:r>
            <a:r>
              <a:rPr lang="fr-FR" dirty="0">
                <a:cs typeface="Tahoma" pitchFamily="2"/>
              </a:rPr>
              <a:t> description a augmenter le score du SEO car nous sommes passés d’une balise qui était auparavant vide à une balise qui est maintenant remplie.</a:t>
            </a:r>
          </a:p>
          <a:p>
            <a:pPr lvl="0">
              <a:buClr>
                <a:srgbClr val="EF2929"/>
              </a:buClr>
              <a:buSzPct val="45000"/>
              <a:buFont typeface="StarSymbol"/>
              <a:buChar char="●"/>
            </a:pPr>
            <a:endParaRPr lang="fr-FR" dirty="0">
              <a:cs typeface="Tahoma" pitchFamily="2"/>
            </a:endParaRPr>
          </a:p>
          <a:p>
            <a:pPr lvl="0">
              <a:buClr>
                <a:srgbClr val="EF2929"/>
              </a:buClr>
              <a:buSzPct val="45000"/>
              <a:buFont typeface="StarSymbol"/>
              <a:buChar char="●"/>
            </a:pPr>
            <a:endParaRPr lang="fr-FR" dirty="0">
              <a:cs typeface="Tahoma" pitchFamily="2"/>
            </a:endParaRPr>
          </a:p>
          <a:p>
            <a:pPr lvl="0">
              <a:buClr>
                <a:srgbClr val="EF2929"/>
              </a:buClr>
              <a:buSzPct val="45000"/>
              <a:buFont typeface="StarSymbol"/>
              <a:buChar char="●"/>
            </a:pPr>
            <a:endParaRPr lang="fr-FR" dirty="0">
              <a:cs typeface="Tahoma" pitchFamily="2"/>
            </a:endParaRPr>
          </a:p>
          <a:p>
            <a:pPr lvl="0">
              <a:buClr>
                <a:srgbClr val="EF2929"/>
              </a:buClr>
              <a:buSzPct val="45000"/>
              <a:buFont typeface="StarSymbol"/>
              <a:buChar char="●"/>
            </a:pPr>
            <a:endParaRPr lang="fr-FR" dirty="0">
              <a:cs typeface="Tahoma" pitchFamily="2"/>
            </a:endParaRPr>
          </a:p>
          <a:p>
            <a:pPr lvl="0">
              <a:buClr>
                <a:srgbClr val="EF2929"/>
              </a:buClr>
              <a:buSzPct val="45000"/>
              <a:buFont typeface="StarSymbol"/>
              <a:buChar char="●"/>
            </a:pPr>
            <a:endParaRPr lang="fr-FR" dirty="0">
              <a:cs typeface="Tahoma" pitchFamily="2"/>
            </a:endParaRPr>
          </a:p>
        </p:txBody>
      </p:sp>
      <p:pic>
        <p:nvPicPr>
          <p:cNvPr id="6" name="">
            <a:extLst>
              <a:ext uri="{FF2B5EF4-FFF2-40B4-BE49-F238E27FC236}">
                <a16:creationId xmlns:a16="http://schemas.microsoft.com/office/drawing/2014/main" id="{699EB12E-F2EB-9E4E-8F97-1CDF96D94EB9}"/>
              </a:ext>
            </a:extLst>
          </p:cNvPr>
          <p:cNvPicPr>
            <a:picLocks noChangeAspect="1"/>
          </p:cNvPicPr>
          <p:nvPr/>
        </p:nvPicPr>
        <p:blipFill>
          <a:blip r:embed="rId3">
            <a:lum/>
            <a:alphaModFix/>
          </a:blip>
          <a:srcRect/>
          <a:stretch>
            <a:fillRect/>
          </a:stretch>
        </p:blipFill>
        <p:spPr>
          <a:xfrm>
            <a:off x="9083910" y="4405984"/>
            <a:ext cx="1503273" cy="1546382"/>
          </a:xfrm>
          <a:prstGeom prst="rect">
            <a:avLst/>
          </a:prstGeom>
          <a:noFill/>
          <a:ln>
            <a:noFill/>
          </a:ln>
        </p:spPr>
      </p:pic>
      <p:pic>
        <p:nvPicPr>
          <p:cNvPr id="7" name="">
            <a:extLst>
              <a:ext uri="{FF2B5EF4-FFF2-40B4-BE49-F238E27FC236}">
                <a16:creationId xmlns:a16="http://schemas.microsoft.com/office/drawing/2014/main" id="{54BB0D21-C3A5-D24E-BF88-39E0D4CFE754}"/>
              </a:ext>
            </a:extLst>
          </p:cNvPr>
          <p:cNvPicPr>
            <a:picLocks noChangeAspect="1"/>
          </p:cNvPicPr>
          <p:nvPr/>
        </p:nvPicPr>
        <p:blipFill>
          <a:blip r:embed="rId4">
            <a:lum/>
            <a:alphaModFix/>
          </a:blip>
          <a:srcRect/>
          <a:stretch>
            <a:fillRect/>
          </a:stretch>
        </p:blipFill>
        <p:spPr>
          <a:xfrm>
            <a:off x="8954255" y="2265170"/>
            <a:ext cx="1762581" cy="1736454"/>
          </a:xfrm>
          <a:prstGeom prst="rect">
            <a:avLst/>
          </a:prstGeom>
          <a:noFill/>
          <a:ln>
            <a:noFill/>
          </a:ln>
        </p:spPr>
      </p:pic>
      <p:pic>
        <p:nvPicPr>
          <p:cNvPr id="11" name="Image 10">
            <a:extLst>
              <a:ext uri="{FF2B5EF4-FFF2-40B4-BE49-F238E27FC236}">
                <a16:creationId xmlns:a16="http://schemas.microsoft.com/office/drawing/2014/main" id="{51B65C45-7D58-FF4A-81E9-30A3E9903C51}"/>
              </a:ext>
            </a:extLst>
          </p:cNvPr>
          <p:cNvPicPr>
            <a:picLocks noChangeAspect="1"/>
          </p:cNvPicPr>
          <p:nvPr/>
        </p:nvPicPr>
        <p:blipFill>
          <a:blip r:embed="rId5"/>
          <a:stretch>
            <a:fillRect/>
          </a:stretch>
        </p:blipFill>
        <p:spPr>
          <a:xfrm>
            <a:off x="2507929" y="2673676"/>
            <a:ext cx="1901638" cy="1510647"/>
          </a:xfrm>
          <a:prstGeom prst="rect">
            <a:avLst/>
          </a:prstGeom>
        </p:spPr>
      </p:pic>
      <p:pic>
        <p:nvPicPr>
          <p:cNvPr id="13" name="Image 12">
            <a:extLst>
              <a:ext uri="{FF2B5EF4-FFF2-40B4-BE49-F238E27FC236}">
                <a16:creationId xmlns:a16="http://schemas.microsoft.com/office/drawing/2014/main" id="{CB9547A1-5E2D-5248-B07A-305AA12F6326}"/>
              </a:ext>
            </a:extLst>
          </p:cNvPr>
          <p:cNvPicPr>
            <a:picLocks noChangeAspect="1"/>
          </p:cNvPicPr>
          <p:nvPr/>
        </p:nvPicPr>
        <p:blipFill>
          <a:blip r:embed="rId6"/>
          <a:stretch>
            <a:fillRect/>
          </a:stretch>
        </p:blipFill>
        <p:spPr>
          <a:xfrm>
            <a:off x="2507929" y="4542388"/>
            <a:ext cx="1901638" cy="1273574"/>
          </a:xfrm>
          <a:prstGeom prst="rect">
            <a:avLst/>
          </a:prstGeom>
        </p:spPr>
      </p:pic>
      <p:sp>
        <p:nvSpPr>
          <p:cNvPr id="14" name="ZoneTexte 13">
            <a:extLst>
              <a:ext uri="{FF2B5EF4-FFF2-40B4-BE49-F238E27FC236}">
                <a16:creationId xmlns:a16="http://schemas.microsoft.com/office/drawing/2014/main" id="{D5ECE1B4-C3B3-CD4A-9FD2-1AF498BC12E6}"/>
              </a:ext>
            </a:extLst>
          </p:cNvPr>
          <p:cNvSpPr txBox="1"/>
          <p:nvPr/>
        </p:nvSpPr>
        <p:spPr>
          <a:xfrm>
            <a:off x="600075" y="3071813"/>
            <a:ext cx="1576616" cy="369332"/>
          </a:xfrm>
          <a:prstGeom prst="rect">
            <a:avLst/>
          </a:prstGeom>
          <a:noFill/>
        </p:spPr>
        <p:txBody>
          <a:bodyPr wrap="square" rtlCol="0">
            <a:spAutoFit/>
          </a:bodyPr>
          <a:lstStyle/>
          <a:p>
            <a:r>
              <a:rPr lang="fr-FR" dirty="0"/>
              <a:t>Index avant :</a:t>
            </a:r>
          </a:p>
        </p:txBody>
      </p:sp>
      <p:sp>
        <p:nvSpPr>
          <p:cNvPr id="16" name="ZoneTexte 15">
            <a:extLst>
              <a:ext uri="{FF2B5EF4-FFF2-40B4-BE49-F238E27FC236}">
                <a16:creationId xmlns:a16="http://schemas.microsoft.com/office/drawing/2014/main" id="{43333DD4-BFF4-F84E-9793-60B485800A97}"/>
              </a:ext>
            </a:extLst>
          </p:cNvPr>
          <p:cNvSpPr txBox="1"/>
          <p:nvPr/>
        </p:nvSpPr>
        <p:spPr>
          <a:xfrm>
            <a:off x="600075" y="4926911"/>
            <a:ext cx="1457325" cy="369332"/>
          </a:xfrm>
          <a:prstGeom prst="rect">
            <a:avLst/>
          </a:prstGeom>
          <a:noFill/>
        </p:spPr>
        <p:txBody>
          <a:bodyPr wrap="square" rtlCol="0">
            <a:spAutoFit/>
          </a:bodyPr>
          <a:lstStyle/>
          <a:p>
            <a:r>
              <a:rPr lang="fr-FR" dirty="0"/>
              <a:t>Index après :</a:t>
            </a:r>
          </a:p>
        </p:txBody>
      </p:sp>
      <p:sp>
        <p:nvSpPr>
          <p:cNvPr id="17" name="ZoneTexte 16">
            <a:extLst>
              <a:ext uri="{FF2B5EF4-FFF2-40B4-BE49-F238E27FC236}">
                <a16:creationId xmlns:a16="http://schemas.microsoft.com/office/drawing/2014/main" id="{89945897-30E8-7945-BE26-4966AB81B675}"/>
              </a:ext>
            </a:extLst>
          </p:cNvPr>
          <p:cNvSpPr txBox="1"/>
          <p:nvPr/>
        </p:nvSpPr>
        <p:spPr>
          <a:xfrm>
            <a:off x="7222429" y="2794814"/>
            <a:ext cx="1400175" cy="923330"/>
          </a:xfrm>
          <a:prstGeom prst="rect">
            <a:avLst/>
          </a:prstGeom>
          <a:noFill/>
        </p:spPr>
        <p:txBody>
          <a:bodyPr wrap="square" rtlCol="0">
            <a:spAutoFit/>
          </a:bodyPr>
          <a:lstStyle/>
          <a:p>
            <a:r>
              <a:rPr lang="fr-FR" dirty="0"/>
              <a:t>Page de contact avant :</a:t>
            </a:r>
          </a:p>
        </p:txBody>
      </p:sp>
      <p:sp>
        <p:nvSpPr>
          <p:cNvPr id="18" name="ZoneTexte 17">
            <a:extLst>
              <a:ext uri="{FF2B5EF4-FFF2-40B4-BE49-F238E27FC236}">
                <a16:creationId xmlns:a16="http://schemas.microsoft.com/office/drawing/2014/main" id="{AB08C406-641D-C944-BB07-CD53CF0C91E1}"/>
              </a:ext>
            </a:extLst>
          </p:cNvPr>
          <p:cNvSpPr txBox="1"/>
          <p:nvPr/>
        </p:nvSpPr>
        <p:spPr>
          <a:xfrm>
            <a:off x="7222429" y="4649912"/>
            <a:ext cx="985837" cy="923330"/>
          </a:xfrm>
          <a:prstGeom prst="rect">
            <a:avLst/>
          </a:prstGeom>
          <a:noFill/>
        </p:spPr>
        <p:txBody>
          <a:bodyPr wrap="square" rtlCol="0">
            <a:spAutoFit/>
          </a:bodyPr>
          <a:lstStyle/>
          <a:p>
            <a:r>
              <a:rPr lang="fr-FR" dirty="0"/>
              <a:t>Page de contact après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3B7121-4F29-684F-B2A7-D3DD2F55B3AE}"/>
              </a:ext>
            </a:extLst>
          </p:cNvPr>
          <p:cNvSpPr txBox="1">
            <a:spLocks noGrp="1"/>
          </p:cNvSpPr>
          <p:nvPr>
            <p:ph type="title" idx="4294967295"/>
          </p:nvPr>
        </p:nvSpPr>
        <p:spPr>
          <a:xfrm>
            <a:off x="2079162" y="725942"/>
            <a:ext cx="8033676" cy="535531"/>
          </a:xfrm>
        </p:spPr>
        <p:txBody>
          <a:bodyPr vert="horz">
            <a:spAutoFit/>
          </a:bodyPr>
          <a:lstStyle/>
          <a:p>
            <a:pPr lvl="0"/>
            <a:r>
              <a:rPr lang="fr-FR" dirty="0">
                <a:cs typeface="Tahoma" pitchFamily="2"/>
              </a:rPr>
              <a:t>Balise html </a:t>
            </a:r>
            <a:r>
              <a:rPr lang="fr-FR" dirty="0" err="1">
                <a:cs typeface="Tahoma" pitchFamily="2"/>
              </a:rPr>
              <a:t>lang</a:t>
            </a:r>
            <a:endParaRPr lang="fr-FR" dirty="0">
              <a:cs typeface="Tahoma" pitchFamily="2"/>
            </a:endParaRPr>
          </a:p>
        </p:txBody>
      </p:sp>
      <p:sp>
        <p:nvSpPr>
          <p:cNvPr id="3" name="Espace réservé du texte 2">
            <a:extLst>
              <a:ext uri="{FF2B5EF4-FFF2-40B4-BE49-F238E27FC236}">
                <a16:creationId xmlns:a16="http://schemas.microsoft.com/office/drawing/2014/main" id="{D1A508CD-C3B2-8244-AEB9-D898162F3E86}"/>
              </a:ext>
            </a:extLst>
          </p:cNvPr>
          <p:cNvSpPr txBox="1">
            <a:spLocks noGrp="1"/>
          </p:cNvSpPr>
          <p:nvPr>
            <p:ph type="body" idx="4294967295"/>
          </p:nvPr>
        </p:nvSpPr>
        <p:spPr>
          <a:xfrm>
            <a:off x="1451579" y="2015732"/>
            <a:ext cx="9603275" cy="3970731"/>
          </a:xfrm>
        </p:spPr>
        <p:txBody>
          <a:bodyPr vert="horz"/>
          <a:lstStyle/>
          <a:p>
            <a:pPr marL="0" lvl="0" indent="0">
              <a:buClr>
                <a:srgbClr val="EF2929"/>
              </a:buClr>
              <a:buSzPct val="45000"/>
              <a:buNone/>
            </a:pPr>
            <a:r>
              <a:rPr lang="fr-FR" dirty="0">
                <a:cs typeface="Tahoma" pitchFamily="2"/>
              </a:rPr>
              <a:t>- La balise </a:t>
            </a:r>
            <a:r>
              <a:rPr lang="fr-FR" dirty="0" err="1">
                <a:cs typeface="Tahoma" pitchFamily="2"/>
              </a:rPr>
              <a:t>lang</a:t>
            </a:r>
            <a:r>
              <a:rPr lang="fr-FR" dirty="0">
                <a:cs typeface="Tahoma" pitchFamily="2"/>
              </a:rPr>
              <a:t> à une valeur qui n’est pas approprié. Si l’on remplace la variable « default » par « </a:t>
            </a:r>
            <a:r>
              <a:rPr lang="fr-FR" dirty="0" err="1">
                <a:cs typeface="Tahoma" pitchFamily="2"/>
              </a:rPr>
              <a:t>fr</a:t>
            </a:r>
            <a:r>
              <a:rPr lang="fr-FR" dirty="0">
                <a:cs typeface="Tahoma" pitchFamily="2"/>
              </a:rPr>
              <a:t>  » le score d’accessibilité augmente.</a:t>
            </a:r>
          </a:p>
        </p:txBody>
      </p:sp>
      <p:pic>
        <p:nvPicPr>
          <p:cNvPr id="7" name="Image 6">
            <a:extLst>
              <a:ext uri="{FF2B5EF4-FFF2-40B4-BE49-F238E27FC236}">
                <a16:creationId xmlns:a16="http://schemas.microsoft.com/office/drawing/2014/main" id="{4B85878B-E025-924F-A27F-DBA9DCCE5582}"/>
              </a:ext>
            </a:extLst>
          </p:cNvPr>
          <p:cNvPicPr>
            <a:picLocks noChangeAspect="1"/>
          </p:cNvPicPr>
          <p:nvPr/>
        </p:nvPicPr>
        <p:blipFill>
          <a:blip r:embed="rId3"/>
          <a:stretch>
            <a:fillRect/>
          </a:stretch>
        </p:blipFill>
        <p:spPr>
          <a:xfrm>
            <a:off x="2444750" y="3575050"/>
            <a:ext cx="1816100" cy="1308100"/>
          </a:xfrm>
          <a:prstGeom prst="rect">
            <a:avLst/>
          </a:prstGeom>
        </p:spPr>
      </p:pic>
      <p:pic>
        <p:nvPicPr>
          <p:cNvPr id="10" name="Image 9">
            <a:extLst>
              <a:ext uri="{FF2B5EF4-FFF2-40B4-BE49-F238E27FC236}">
                <a16:creationId xmlns:a16="http://schemas.microsoft.com/office/drawing/2014/main" id="{136976EE-2211-1147-A17A-2318AEFACF56}"/>
              </a:ext>
            </a:extLst>
          </p:cNvPr>
          <p:cNvPicPr>
            <a:picLocks noChangeAspect="1"/>
          </p:cNvPicPr>
          <p:nvPr/>
        </p:nvPicPr>
        <p:blipFill>
          <a:blip r:embed="rId4"/>
          <a:stretch>
            <a:fillRect/>
          </a:stretch>
        </p:blipFill>
        <p:spPr>
          <a:xfrm>
            <a:off x="7640638" y="3524250"/>
            <a:ext cx="1739900" cy="1358900"/>
          </a:xfrm>
          <a:prstGeom prst="rect">
            <a:avLst/>
          </a:prstGeom>
        </p:spPr>
      </p:pic>
      <p:sp>
        <p:nvSpPr>
          <p:cNvPr id="11" name="ZoneTexte 10">
            <a:extLst>
              <a:ext uri="{FF2B5EF4-FFF2-40B4-BE49-F238E27FC236}">
                <a16:creationId xmlns:a16="http://schemas.microsoft.com/office/drawing/2014/main" id="{5FC403C6-F9F6-CB4A-B887-FE5A39A264A7}"/>
              </a:ext>
            </a:extLst>
          </p:cNvPr>
          <p:cNvSpPr txBox="1"/>
          <p:nvPr/>
        </p:nvSpPr>
        <p:spPr>
          <a:xfrm>
            <a:off x="1204905" y="4019034"/>
            <a:ext cx="811019" cy="369332"/>
          </a:xfrm>
          <a:prstGeom prst="rect">
            <a:avLst/>
          </a:prstGeom>
          <a:noFill/>
        </p:spPr>
        <p:txBody>
          <a:bodyPr wrap="square" rtlCol="0">
            <a:spAutoFit/>
          </a:bodyPr>
          <a:lstStyle/>
          <a:p>
            <a:r>
              <a:rPr lang="fr-FR" dirty="0"/>
              <a:t>Avant : </a:t>
            </a:r>
          </a:p>
        </p:txBody>
      </p:sp>
      <p:sp>
        <p:nvSpPr>
          <p:cNvPr id="13" name="ZoneTexte 12">
            <a:extLst>
              <a:ext uri="{FF2B5EF4-FFF2-40B4-BE49-F238E27FC236}">
                <a16:creationId xmlns:a16="http://schemas.microsoft.com/office/drawing/2014/main" id="{0096D9E3-BDBD-5A48-A547-14ED0B3F88F3}"/>
              </a:ext>
            </a:extLst>
          </p:cNvPr>
          <p:cNvSpPr txBox="1"/>
          <p:nvPr/>
        </p:nvSpPr>
        <p:spPr>
          <a:xfrm>
            <a:off x="9615488" y="3900488"/>
            <a:ext cx="1185862" cy="369332"/>
          </a:xfrm>
          <a:prstGeom prst="rect">
            <a:avLst/>
          </a:prstGeom>
          <a:noFill/>
        </p:spPr>
        <p:txBody>
          <a:bodyPr wrap="square" rtlCol="0">
            <a:spAutoFit/>
          </a:bodyPr>
          <a:lstStyle/>
          <a:p>
            <a:r>
              <a:rPr lang="fr-FR" dirty="0"/>
              <a:t>Après :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40B73D-CB25-5749-9EC1-5E100E2A4ECE}"/>
              </a:ext>
            </a:extLst>
          </p:cNvPr>
          <p:cNvSpPr txBox="1">
            <a:spLocks noGrp="1"/>
          </p:cNvSpPr>
          <p:nvPr>
            <p:ph type="title" idx="4294967295"/>
          </p:nvPr>
        </p:nvSpPr>
        <p:spPr>
          <a:xfrm>
            <a:off x="2078879" y="767020"/>
            <a:ext cx="8033676" cy="535531"/>
          </a:xfrm>
        </p:spPr>
        <p:txBody>
          <a:bodyPr vert="horz">
            <a:spAutoFit/>
          </a:bodyPr>
          <a:lstStyle/>
          <a:p>
            <a:pPr lvl="0"/>
            <a:r>
              <a:rPr lang="fr-FR" dirty="0">
                <a:cs typeface="Tahoma" pitchFamily="2"/>
              </a:rPr>
              <a:t>Réduction poids des images</a:t>
            </a:r>
          </a:p>
        </p:txBody>
      </p:sp>
      <p:sp>
        <p:nvSpPr>
          <p:cNvPr id="3" name="Espace réservé du texte 2">
            <a:extLst>
              <a:ext uri="{FF2B5EF4-FFF2-40B4-BE49-F238E27FC236}">
                <a16:creationId xmlns:a16="http://schemas.microsoft.com/office/drawing/2014/main" id="{4F60E705-EF7F-A848-B363-F3FEB1346076}"/>
              </a:ext>
            </a:extLst>
          </p:cNvPr>
          <p:cNvSpPr txBox="1">
            <a:spLocks noGrp="1"/>
          </p:cNvSpPr>
          <p:nvPr>
            <p:ph type="body" idx="4294967295"/>
          </p:nvPr>
        </p:nvSpPr>
        <p:spPr>
          <a:xfrm>
            <a:off x="1451579" y="2015732"/>
            <a:ext cx="9603275" cy="4075248"/>
          </a:xfrm>
        </p:spPr>
        <p:txBody>
          <a:bodyPr vert="horz"/>
          <a:lstStyle/>
          <a:p>
            <a:pPr marL="0" lvl="0" indent="0">
              <a:buClr>
                <a:srgbClr val="EF2929"/>
              </a:buClr>
              <a:buSzPct val="45000"/>
              <a:buNone/>
            </a:pPr>
            <a:r>
              <a:rPr lang="fr-FR" dirty="0">
                <a:cs typeface="Tahoma" pitchFamily="2"/>
              </a:rPr>
              <a:t>- Le fait de passer du format d’image .</a:t>
            </a:r>
            <a:r>
              <a:rPr lang="fr-FR" dirty="0" err="1">
                <a:cs typeface="Tahoma" pitchFamily="2"/>
              </a:rPr>
              <a:t>jpg</a:t>
            </a:r>
            <a:r>
              <a:rPr lang="fr-FR" dirty="0">
                <a:cs typeface="Tahoma" pitchFamily="2"/>
              </a:rPr>
              <a:t> et .</a:t>
            </a:r>
            <a:r>
              <a:rPr lang="fr-FR" dirty="0" err="1">
                <a:cs typeface="Tahoma" pitchFamily="2"/>
              </a:rPr>
              <a:t>bmp</a:t>
            </a:r>
            <a:r>
              <a:rPr lang="fr-FR" dirty="0">
                <a:cs typeface="Tahoma" pitchFamily="2"/>
              </a:rPr>
              <a:t> à .</a:t>
            </a:r>
            <a:r>
              <a:rPr lang="fr-FR" dirty="0" err="1">
                <a:cs typeface="Tahoma" pitchFamily="2"/>
              </a:rPr>
              <a:t>webp</a:t>
            </a:r>
            <a:r>
              <a:rPr lang="fr-FR" dirty="0">
                <a:cs typeface="Tahoma" pitchFamily="2"/>
              </a:rPr>
              <a:t> allège grandement la taille des images et de ce fait améliore le temps de chargement des images, se traduisant donc par de meilleures performances. </a:t>
            </a:r>
          </a:p>
          <a:p>
            <a:pPr lvl="0">
              <a:buClr>
                <a:srgbClr val="EF2929"/>
              </a:buClr>
              <a:buSzPct val="45000"/>
              <a:buFont typeface="StarSymbol"/>
              <a:buChar char="●"/>
            </a:pPr>
            <a:endParaRPr lang="fr-FR" dirty="0">
              <a:cs typeface="Tahoma" pitchFamily="2"/>
            </a:endParaRPr>
          </a:p>
          <a:p>
            <a:pPr lvl="0">
              <a:buClr>
                <a:srgbClr val="EF2929"/>
              </a:buClr>
              <a:buSzPct val="45000"/>
              <a:buFont typeface="StarSymbol"/>
              <a:buChar char="●"/>
            </a:pPr>
            <a:endParaRPr lang="fr-FR" dirty="0">
              <a:cs typeface="Tahoma" pitchFamily="2"/>
            </a:endParaRPr>
          </a:p>
          <a:p>
            <a:pPr marL="0" lvl="0" indent="0">
              <a:buClr>
                <a:srgbClr val="EF2929"/>
              </a:buClr>
              <a:buSzPct val="45000"/>
              <a:buNone/>
            </a:pPr>
            <a:r>
              <a:rPr lang="fr-FR" dirty="0">
                <a:cs typeface="Tahoma" pitchFamily="2"/>
              </a:rPr>
              <a:t>										</a:t>
            </a:r>
          </a:p>
        </p:txBody>
      </p:sp>
      <p:pic>
        <p:nvPicPr>
          <p:cNvPr id="9" name="Image 8">
            <a:extLst>
              <a:ext uri="{FF2B5EF4-FFF2-40B4-BE49-F238E27FC236}">
                <a16:creationId xmlns:a16="http://schemas.microsoft.com/office/drawing/2014/main" id="{C6071776-B97A-D343-A113-E81BE4E195E7}"/>
              </a:ext>
            </a:extLst>
          </p:cNvPr>
          <p:cNvPicPr>
            <a:picLocks noChangeAspect="1"/>
          </p:cNvPicPr>
          <p:nvPr/>
        </p:nvPicPr>
        <p:blipFill>
          <a:blip r:embed="rId3"/>
          <a:stretch>
            <a:fillRect/>
          </a:stretch>
        </p:blipFill>
        <p:spPr>
          <a:xfrm>
            <a:off x="2749550" y="3741038"/>
            <a:ext cx="1549400" cy="1600200"/>
          </a:xfrm>
          <a:prstGeom prst="rect">
            <a:avLst/>
          </a:prstGeom>
        </p:spPr>
      </p:pic>
      <p:pic>
        <p:nvPicPr>
          <p:cNvPr id="12" name="Image 11">
            <a:extLst>
              <a:ext uri="{FF2B5EF4-FFF2-40B4-BE49-F238E27FC236}">
                <a16:creationId xmlns:a16="http://schemas.microsoft.com/office/drawing/2014/main" id="{21ECEF3D-D455-C94C-80CE-FB0C7D53BA05}"/>
              </a:ext>
            </a:extLst>
          </p:cNvPr>
          <p:cNvPicPr>
            <a:picLocks noChangeAspect="1"/>
          </p:cNvPicPr>
          <p:nvPr/>
        </p:nvPicPr>
        <p:blipFill>
          <a:blip r:embed="rId4"/>
          <a:stretch>
            <a:fillRect/>
          </a:stretch>
        </p:blipFill>
        <p:spPr>
          <a:xfrm>
            <a:off x="7893052" y="3741038"/>
            <a:ext cx="1511300" cy="1600200"/>
          </a:xfrm>
          <a:prstGeom prst="rect">
            <a:avLst/>
          </a:prstGeom>
        </p:spPr>
      </p:pic>
      <p:sp>
        <p:nvSpPr>
          <p:cNvPr id="13" name="ZoneTexte 12">
            <a:extLst>
              <a:ext uri="{FF2B5EF4-FFF2-40B4-BE49-F238E27FC236}">
                <a16:creationId xmlns:a16="http://schemas.microsoft.com/office/drawing/2014/main" id="{1E37BB47-36EF-7446-905F-452FB66882C4}"/>
              </a:ext>
            </a:extLst>
          </p:cNvPr>
          <p:cNvSpPr txBox="1"/>
          <p:nvPr/>
        </p:nvSpPr>
        <p:spPr>
          <a:xfrm>
            <a:off x="3114676" y="5500688"/>
            <a:ext cx="1285875" cy="369332"/>
          </a:xfrm>
          <a:prstGeom prst="rect">
            <a:avLst/>
          </a:prstGeom>
          <a:noFill/>
        </p:spPr>
        <p:txBody>
          <a:bodyPr wrap="square" rtlCol="0">
            <a:spAutoFit/>
          </a:bodyPr>
          <a:lstStyle/>
          <a:p>
            <a:r>
              <a:rPr lang="fr-FR" dirty="0"/>
              <a:t>Avant : </a:t>
            </a:r>
          </a:p>
        </p:txBody>
      </p:sp>
      <p:sp>
        <p:nvSpPr>
          <p:cNvPr id="15" name="ZoneTexte 14">
            <a:extLst>
              <a:ext uri="{FF2B5EF4-FFF2-40B4-BE49-F238E27FC236}">
                <a16:creationId xmlns:a16="http://schemas.microsoft.com/office/drawing/2014/main" id="{AE539330-FA7D-7740-8E9F-475B03AADB29}"/>
              </a:ext>
            </a:extLst>
          </p:cNvPr>
          <p:cNvSpPr txBox="1"/>
          <p:nvPr/>
        </p:nvSpPr>
        <p:spPr>
          <a:xfrm>
            <a:off x="8198645" y="5500688"/>
            <a:ext cx="900113" cy="369332"/>
          </a:xfrm>
          <a:prstGeom prst="rect">
            <a:avLst/>
          </a:prstGeom>
          <a:noFill/>
        </p:spPr>
        <p:txBody>
          <a:bodyPr wrap="square" rtlCol="0">
            <a:spAutoFit/>
          </a:bodyPr>
          <a:lstStyle/>
          <a:p>
            <a:r>
              <a:rPr lang="fr-FR" dirty="0"/>
              <a:t>Après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29D301-0196-2D4C-86A7-77F6E5119ADA}"/>
              </a:ext>
            </a:extLst>
          </p:cNvPr>
          <p:cNvSpPr txBox="1">
            <a:spLocks noGrp="1"/>
          </p:cNvSpPr>
          <p:nvPr>
            <p:ph type="title" idx="4294967295"/>
          </p:nvPr>
        </p:nvSpPr>
        <p:spPr>
          <a:xfrm>
            <a:off x="2176691" y="323822"/>
            <a:ext cx="8033676" cy="978729"/>
          </a:xfrm>
        </p:spPr>
        <p:txBody>
          <a:bodyPr vert="horz">
            <a:spAutoFit/>
          </a:bodyPr>
          <a:lstStyle/>
          <a:p>
            <a:pPr lvl="0"/>
            <a:r>
              <a:rPr lang="fr-FR" dirty="0">
                <a:cs typeface="Tahoma" pitchFamily="2"/>
              </a:rPr>
              <a:t>Ajout de l’attribut « </a:t>
            </a:r>
            <a:r>
              <a:rPr lang="fr-FR" dirty="0" err="1">
                <a:cs typeface="Tahoma" pitchFamily="2"/>
              </a:rPr>
              <a:t>defer</a:t>
            </a:r>
            <a:r>
              <a:rPr lang="fr-FR" dirty="0">
                <a:cs typeface="Tahoma" pitchFamily="2"/>
              </a:rPr>
              <a:t> » sur tous les scripts</a:t>
            </a:r>
          </a:p>
        </p:txBody>
      </p:sp>
      <p:sp>
        <p:nvSpPr>
          <p:cNvPr id="3" name="Espace réservé du texte 2">
            <a:extLst>
              <a:ext uri="{FF2B5EF4-FFF2-40B4-BE49-F238E27FC236}">
                <a16:creationId xmlns:a16="http://schemas.microsoft.com/office/drawing/2014/main" id="{7EBB9A83-F0F1-EF4D-AE16-868A75014BD1}"/>
              </a:ext>
            </a:extLst>
          </p:cNvPr>
          <p:cNvSpPr txBox="1">
            <a:spLocks noGrp="1"/>
          </p:cNvSpPr>
          <p:nvPr>
            <p:ph type="body" idx="4294967295"/>
          </p:nvPr>
        </p:nvSpPr>
        <p:spPr>
          <a:xfrm>
            <a:off x="1291079" y="1567611"/>
            <a:ext cx="10767571" cy="4533152"/>
          </a:xfrm>
        </p:spPr>
        <p:txBody>
          <a:bodyPr vert="horz">
            <a:normAutofit/>
          </a:bodyPr>
          <a:lstStyle/>
          <a:p>
            <a:pPr marL="0" lvl="0" indent="0">
              <a:buClr>
                <a:srgbClr val="EF2929"/>
              </a:buClr>
              <a:buSzPct val="45000"/>
              <a:buNone/>
            </a:pPr>
            <a:r>
              <a:rPr lang="fr-FR" dirty="0">
                <a:cs typeface="Tahoma" pitchFamily="2"/>
              </a:rPr>
              <a:t>- Ajouter l’attribut « </a:t>
            </a:r>
            <a:r>
              <a:rPr lang="fr-FR" dirty="0" err="1">
                <a:cs typeface="Tahoma" pitchFamily="2"/>
              </a:rPr>
              <a:t>defer</a:t>
            </a:r>
            <a:r>
              <a:rPr lang="fr-FR" dirty="0">
                <a:cs typeface="Tahoma" pitchFamily="2"/>
              </a:rPr>
              <a:t> » sur tous les scripts permettra de faire en sorte qu’ils ne se chargent qu’après le HTML et le CSS car ils ne sont pas primordiaux au chargement initial de la page, permettant ainsi d’améliorer la vitesse de chargement du site et donc ses performances.</a:t>
            </a:r>
            <a:r>
              <a:rPr lang="fr-FR" sz="1814" dirty="0">
                <a:solidFill>
                  <a:srgbClr val="333333"/>
                </a:solidFill>
                <a:latin typeface="Noto Sans Regular" pitchFamily="34"/>
                <a:cs typeface="Tahoma" pitchFamily="2"/>
              </a:rPr>
              <a:t>			</a:t>
            </a:r>
          </a:p>
        </p:txBody>
      </p:sp>
      <p:pic>
        <p:nvPicPr>
          <p:cNvPr id="9" name="Image 8">
            <a:extLst>
              <a:ext uri="{FF2B5EF4-FFF2-40B4-BE49-F238E27FC236}">
                <a16:creationId xmlns:a16="http://schemas.microsoft.com/office/drawing/2014/main" id="{7EAFA8B7-0A61-C045-8E58-DD163FA28727}"/>
              </a:ext>
            </a:extLst>
          </p:cNvPr>
          <p:cNvPicPr>
            <a:picLocks noChangeAspect="1"/>
          </p:cNvPicPr>
          <p:nvPr/>
        </p:nvPicPr>
        <p:blipFill>
          <a:blip r:embed="rId3"/>
          <a:stretch>
            <a:fillRect/>
          </a:stretch>
        </p:blipFill>
        <p:spPr>
          <a:xfrm>
            <a:off x="3425825" y="3429000"/>
            <a:ext cx="1511300" cy="1460500"/>
          </a:xfrm>
          <a:prstGeom prst="rect">
            <a:avLst/>
          </a:prstGeom>
        </p:spPr>
      </p:pic>
      <p:pic>
        <p:nvPicPr>
          <p:cNvPr id="12" name="Image 11">
            <a:extLst>
              <a:ext uri="{FF2B5EF4-FFF2-40B4-BE49-F238E27FC236}">
                <a16:creationId xmlns:a16="http://schemas.microsoft.com/office/drawing/2014/main" id="{F2BE607D-DDE7-9041-8BD8-57709A716B6C}"/>
              </a:ext>
            </a:extLst>
          </p:cNvPr>
          <p:cNvPicPr>
            <a:picLocks noChangeAspect="1"/>
          </p:cNvPicPr>
          <p:nvPr/>
        </p:nvPicPr>
        <p:blipFill>
          <a:blip r:embed="rId4"/>
          <a:stretch>
            <a:fillRect/>
          </a:stretch>
        </p:blipFill>
        <p:spPr>
          <a:xfrm>
            <a:off x="7575550" y="3429000"/>
            <a:ext cx="2412038" cy="1460500"/>
          </a:xfrm>
          <a:prstGeom prst="rect">
            <a:avLst/>
          </a:prstGeom>
        </p:spPr>
      </p:pic>
      <p:sp>
        <p:nvSpPr>
          <p:cNvPr id="13" name="ZoneTexte 12">
            <a:extLst>
              <a:ext uri="{FF2B5EF4-FFF2-40B4-BE49-F238E27FC236}">
                <a16:creationId xmlns:a16="http://schemas.microsoft.com/office/drawing/2014/main" id="{8D0366D9-8128-BC41-AC95-B3138AB2B78A}"/>
              </a:ext>
            </a:extLst>
          </p:cNvPr>
          <p:cNvSpPr txBox="1"/>
          <p:nvPr/>
        </p:nvSpPr>
        <p:spPr>
          <a:xfrm>
            <a:off x="2176691" y="3974584"/>
            <a:ext cx="857250" cy="369332"/>
          </a:xfrm>
          <a:prstGeom prst="rect">
            <a:avLst/>
          </a:prstGeom>
          <a:noFill/>
        </p:spPr>
        <p:txBody>
          <a:bodyPr wrap="square" rtlCol="0">
            <a:spAutoFit/>
          </a:bodyPr>
          <a:lstStyle/>
          <a:p>
            <a:r>
              <a:rPr lang="fr-FR" dirty="0"/>
              <a:t>Avant : </a:t>
            </a:r>
          </a:p>
        </p:txBody>
      </p:sp>
      <p:sp>
        <p:nvSpPr>
          <p:cNvPr id="14" name="ZoneTexte 13">
            <a:extLst>
              <a:ext uri="{FF2B5EF4-FFF2-40B4-BE49-F238E27FC236}">
                <a16:creationId xmlns:a16="http://schemas.microsoft.com/office/drawing/2014/main" id="{C638C296-A86D-A848-816D-95655C10A1F9}"/>
              </a:ext>
            </a:extLst>
          </p:cNvPr>
          <p:cNvSpPr txBox="1"/>
          <p:nvPr/>
        </p:nvSpPr>
        <p:spPr>
          <a:xfrm>
            <a:off x="6329363" y="3836846"/>
            <a:ext cx="1057275" cy="369332"/>
          </a:xfrm>
          <a:prstGeom prst="rect">
            <a:avLst/>
          </a:prstGeom>
          <a:noFill/>
        </p:spPr>
        <p:txBody>
          <a:bodyPr wrap="square" rtlCol="0">
            <a:spAutoFit/>
          </a:bodyPr>
          <a:lstStyle/>
          <a:p>
            <a:r>
              <a:rPr lang="fr-FR" dirty="0"/>
              <a:t>Après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62028D-663C-8B40-92EF-7313EFF439F1}"/>
              </a:ext>
            </a:extLst>
          </p:cNvPr>
          <p:cNvSpPr txBox="1">
            <a:spLocks noGrp="1"/>
          </p:cNvSpPr>
          <p:nvPr>
            <p:ph type="title" idx="4294967295"/>
          </p:nvPr>
        </p:nvSpPr>
        <p:spPr>
          <a:xfrm>
            <a:off x="2176691" y="561397"/>
            <a:ext cx="8033676" cy="535531"/>
          </a:xfrm>
        </p:spPr>
        <p:txBody>
          <a:bodyPr vert="horz">
            <a:spAutoFit/>
          </a:bodyPr>
          <a:lstStyle/>
          <a:p>
            <a:pPr lvl="0"/>
            <a:r>
              <a:rPr lang="fr-FR" dirty="0">
                <a:cs typeface="Tahoma" pitchFamily="2"/>
              </a:rPr>
              <a:t>Modifier le nom de la « page2 »</a:t>
            </a:r>
          </a:p>
        </p:txBody>
      </p:sp>
      <p:sp>
        <p:nvSpPr>
          <p:cNvPr id="3" name="Espace réservé du texte 2">
            <a:extLst>
              <a:ext uri="{FF2B5EF4-FFF2-40B4-BE49-F238E27FC236}">
                <a16:creationId xmlns:a16="http://schemas.microsoft.com/office/drawing/2014/main" id="{FAF2A3EA-1A01-604C-B2B5-44A84AD73084}"/>
              </a:ext>
            </a:extLst>
          </p:cNvPr>
          <p:cNvSpPr txBox="1">
            <a:spLocks noGrp="1"/>
          </p:cNvSpPr>
          <p:nvPr>
            <p:ph type="body" idx="4294967295"/>
          </p:nvPr>
        </p:nvSpPr>
        <p:spPr>
          <a:xfrm>
            <a:off x="1291079" y="1704777"/>
            <a:ext cx="10481821" cy="4410273"/>
          </a:xfrm>
        </p:spPr>
        <p:txBody>
          <a:bodyPr vert="horz"/>
          <a:lstStyle/>
          <a:p>
            <a:pPr marL="0" lvl="0" indent="0">
              <a:buClr>
                <a:srgbClr val="EF2929"/>
              </a:buClr>
              <a:buSzPct val="45000"/>
              <a:buNone/>
            </a:pPr>
            <a:r>
              <a:rPr lang="fr-FR" dirty="0">
                <a:cs typeface="Tahoma" pitchFamily="2"/>
              </a:rPr>
              <a:t>- Initialement le terme « Page2 » était présent comme le nom d’un fichier HTML, comme balise </a:t>
            </a:r>
            <a:r>
              <a:rPr lang="fr-FR" dirty="0" err="1">
                <a:cs typeface="Tahoma" pitchFamily="2"/>
              </a:rPr>
              <a:t>title</a:t>
            </a:r>
            <a:r>
              <a:rPr lang="fr-FR" dirty="0">
                <a:cs typeface="Tahoma" pitchFamily="2"/>
              </a:rPr>
              <a:t> de la page qui lui est dédié et enfin format texte dans le menu en tant que lien hypertexte. Un terme plus pertinent et mieux explicatif est apprécié pour que ce soit plus clair à la fois pour les moteurs de recherche et les utilisateurs. </a:t>
            </a:r>
          </a:p>
          <a:p>
            <a:pPr lvl="0">
              <a:buClr>
                <a:srgbClr val="EF2929"/>
              </a:buClr>
              <a:buSzPct val="45000"/>
              <a:buFont typeface="StarSymbol"/>
              <a:buChar char="●"/>
            </a:pPr>
            <a:endParaRPr lang="fr-FR" dirty="0">
              <a:cs typeface="Tahoma" pitchFamily="2"/>
            </a:endParaRPr>
          </a:p>
          <a:p>
            <a:pPr marL="0" lvl="8" indent="0" hangingPunct="0">
              <a:spcBef>
                <a:spcPts val="0"/>
              </a:spcBef>
              <a:spcAft>
                <a:spcPts val="915"/>
              </a:spcAft>
              <a:buNone/>
            </a:pPr>
            <a:endParaRPr lang="fr-FR" sz="1814" dirty="0">
              <a:solidFill>
                <a:srgbClr val="333333"/>
              </a:solidFill>
              <a:latin typeface="Noto Sans Regular" pitchFamily="34"/>
              <a:cs typeface="Tahoma" pitchFamily="2"/>
            </a:endParaRPr>
          </a:p>
        </p:txBody>
      </p:sp>
      <p:pic>
        <p:nvPicPr>
          <p:cNvPr id="4" name="">
            <a:extLst>
              <a:ext uri="{FF2B5EF4-FFF2-40B4-BE49-F238E27FC236}">
                <a16:creationId xmlns:a16="http://schemas.microsoft.com/office/drawing/2014/main" id="{4C60985E-BDF4-704E-90F1-95F775336238}"/>
              </a:ext>
            </a:extLst>
          </p:cNvPr>
          <p:cNvPicPr>
            <a:picLocks noChangeAspect="1"/>
          </p:cNvPicPr>
          <p:nvPr/>
        </p:nvPicPr>
        <p:blipFill>
          <a:blip r:embed="rId3">
            <a:lum/>
            <a:alphaModFix/>
          </a:blip>
          <a:srcRect/>
          <a:stretch>
            <a:fillRect/>
          </a:stretch>
        </p:blipFill>
        <p:spPr>
          <a:xfrm>
            <a:off x="3090025" y="3697851"/>
            <a:ext cx="2090147" cy="1772053"/>
          </a:xfrm>
          <a:prstGeom prst="rect">
            <a:avLst/>
          </a:prstGeom>
          <a:noFill/>
          <a:ln>
            <a:noFill/>
          </a:ln>
        </p:spPr>
      </p:pic>
      <p:pic>
        <p:nvPicPr>
          <p:cNvPr id="5" name="">
            <a:extLst>
              <a:ext uri="{FF2B5EF4-FFF2-40B4-BE49-F238E27FC236}">
                <a16:creationId xmlns:a16="http://schemas.microsoft.com/office/drawing/2014/main" id="{0D247C09-37C7-B449-BBF6-E7B749EBE9FC}"/>
              </a:ext>
            </a:extLst>
          </p:cNvPr>
          <p:cNvPicPr>
            <a:picLocks noChangeAspect="1"/>
          </p:cNvPicPr>
          <p:nvPr/>
        </p:nvPicPr>
        <p:blipFill>
          <a:blip r:embed="rId4">
            <a:lum/>
            <a:alphaModFix/>
          </a:blip>
          <a:srcRect/>
          <a:stretch>
            <a:fillRect/>
          </a:stretch>
        </p:blipFill>
        <p:spPr>
          <a:xfrm>
            <a:off x="6979118" y="3697851"/>
            <a:ext cx="2076097" cy="1772053"/>
          </a:xfrm>
          <a:prstGeom prst="rect">
            <a:avLst/>
          </a:prstGeom>
          <a:noFill/>
          <a:ln>
            <a:noFill/>
          </a:ln>
        </p:spPr>
      </p:pic>
      <p:sp>
        <p:nvSpPr>
          <p:cNvPr id="6" name="ZoneTexte 5">
            <a:extLst>
              <a:ext uri="{FF2B5EF4-FFF2-40B4-BE49-F238E27FC236}">
                <a16:creationId xmlns:a16="http://schemas.microsoft.com/office/drawing/2014/main" id="{3D301CEB-2C8E-CB45-B3D9-DC5D3D260F2A}"/>
              </a:ext>
            </a:extLst>
          </p:cNvPr>
          <p:cNvSpPr txBox="1"/>
          <p:nvPr/>
        </p:nvSpPr>
        <p:spPr>
          <a:xfrm>
            <a:off x="1802567" y="4399211"/>
            <a:ext cx="1014413" cy="369332"/>
          </a:xfrm>
          <a:prstGeom prst="rect">
            <a:avLst/>
          </a:prstGeom>
          <a:noFill/>
        </p:spPr>
        <p:txBody>
          <a:bodyPr wrap="square" rtlCol="0">
            <a:spAutoFit/>
          </a:bodyPr>
          <a:lstStyle/>
          <a:p>
            <a:r>
              <a:rPr lang="fr-FR" dirty="0"/>
              <a:t>Avant :</a:t>
            </a:r>
          </a:p>
        </p:txBody>
      </p:sp>
      <p:sp>
        <p:nvSpPr>
          <p:cNvPr id="7" name="ZoneTexte 6">
            <a:extLst>
              <a:ext uri="{FF2B5EF4-FFF2-40B4-BE49-F238E27FC236}">
                <a16:creationId xmlns:a16="http://schemas.microsoft.com/office/drawing/2014/main" id="{A67B5F68-95BD-2A4A-8A86-7D979ECE1B19}"/>
              </a:ext>
            </a:extLst>
          </p:cNvPr>
          <p:cNvSpPr txBox="1"/>
          <p:nvPr/>
        </p:nvSpPr>
        <p:spPr>
          <a:xfrm>
            <a:off x="5727126" y="4399211"/>
            <a:ext cx="871538" cy="369332"/>
          </a:xfrm>
          <a:prstGeom prst="rect">
            <a:avLst/>
          </a:prstGeom>
          <a:noFill/>
        </p:spPr>
        <p:txBody>
          <a:bodyPr wrap="square" rtlCol="0">
            <a:spAutoFit/>
          </a:bodyPr>
          <a:lstStyle/>
          <a:p>
            <a:r>
              <a:rPr lang="fr-FR" dirty="0"/>
              <a:t>Après :</a:t>
            </a:r>
          </a:p>
        </p:txBody>
      </p:sp>
    </p:spTree>
  </p:cSld>
  <p:clrMapOvr>
    <a:masterClrMapping/>
  </p:clrMapOvr>
</p:sld>
</file>

<file path=ppt/theme/theme1.xml><?xml version="1.0" encoding="utf-8"?>
<a:theme xmlns:a="http://schemas.openxmlformats.org/drawingml/2006/main" name="Galerie">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Galerie</Template>
  <TotalTime>2597</TotalTime>
  <Words>774</Words>
  <Application>Microsoft Macintosh PowerPoint</Application>
  <PresentationFormat>Grand écran</PresentationFormat>
  <Paragraphs>85</Paragraphs>
  <Slides>16</Slides>
  <Notes>10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16</vt:i4>
      </vt:variant>
    </vt:vector>
  </HeadingPairs>
  <TitlesOfParts>
    <vt:vector size="23" baseType="lpstr">
      <vt:lpstr>Arial</vt:lpstr>
      <vt:lpstr>Calibri</vt:lpstr>
      <vt:lpstr>DejaVu Sans</vt:lpstr>
      <vt:lpstr>Gill Sans MT</vt:lpstr>
      <vt:lpstr>Noto Sans Regular</vt:lpstr>
      <vt:lpstr>StarSymbol</vt:lpstr>
      <vt:lpstr>Galerie</vt:lpstr>
      <vt:lpstr>Rapport d’optimisation – La chouette agence</vt:lpstr>
      <vt:lpstr>Statistiques site original (lighthouse)</vt:lpstr>
      <vt:lpstr>Statistiques site original (wave)</vt:lpstr>
      <vt:lpstr>Balise html  title</vt:lpstr>
      <vt:lpstr>Ajout d’une balise meta description sur les deux pages</vt:lpstr>
      <vt:lpstr>Balise html lang</vt:lpstr>
      <vt:lpstr>Réduction poids des images</vt:lpstr>
      <vt:lpstr>Ajout de l’attribut « defer » sur tous les scripts</vt:lpstr>
      <vt:lpstr>Modifier le nom de la « page2 »</vt:lpstr>
      <vt:lpstr>Augmentation de la taille des polices</vt:lpstr>
      <vt:lpstr>Modification des balises Alt</vt:lpstr>
      <vt:lpstr>Correction des erreurs de contraste</vt:lpstr>
      <vt:lpstr>Utilisation des balises sémantiques html</vt:lpstr>
      <vt:lpstr>Statistiques du site une fois amélioré (lighthouse)</vt:lpstr>
      <vt:lpstr>Suppression des divs « keywords »</vt:lpstr>
      <vt:lpstr>Statistiques du site une fois amélioré (wave)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Rapport d’optimisation – La chouette agence</dc:title>
  <dc:creator>Utilisateur de Microsoft Office</dc:creator>
  <cp:lastModifiedBy>Utilisateur de Microsoft Office</cp:lastModifiedBy>
  <cp:revision>2</cp:revision>
  <dcterms:created xsi:type="dcterms:W3CDTF">2021-09-29T14:42:59Z</dcterms:created>
  <dcterms:modified xsi:type="dcterms:W3CDTF">2021-10-01T10:00:53Z</dcterms:modified>
</cp:coreProperties>
</file>