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420" r:id="rId3"/>
    <p:sldId id="421" r:id="rId4"/>
    <p:sldId id="427" r:id="rId5"/>
    <p:sldId id="423" r:id="rId6"/>
    <p:sldId id="429" r:id="rId7"/>
    <p:sldId id="428" r:id="rId8"/>
    <p:sldId id="422" r:id="rId9"/>
    <p:sldId id="430" r:id="rId10"/>
    <p:sldId id="424" r:id="rId11"/>
    <p:sldId id="431" r:id="rId12"/>
    <p:sldId id="432" r:id="rId13"/>
    <p:sldId id="433" r:id="rId14"/>
    <p:sldId id="434" r:id="rId15"/>
    <p:sldId id="435" r:id="rId16"/>
    <p:sldId id="425" r:id="rId17"/>
    <p:sldId id="426" r:id="rId18"/>
    <p:sldId id="419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3" autoAdjust="0"/>
    <p:restoredTop sz="94660"/>
  </p:normalViewPr>
  <p:slideViewPr>
    <p:cSldViewPr>
      <p:cViewPr varScale="1">
        <p:scale>
          <a:sx n="90" d="100"/>
          <a:sy n="90" d="100"/>
        </p:scale>
        <p:origin x="14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.azureml.ne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dd.org/kdd-cup/view/kdd-cup-2009/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1828800"/>
          </a:xfrm>
        </p:spPr>
        <p:txBody>
          <a:bodyPr/>
          <a:lstStyle/>
          <a:p>
            <a:pPr eaLnBrk="1" hangingPunct="1"/>
            <a:br>
              <a:rPr lang="en-US" altLang="en-US" sz="3200" dirty="0"/>
            </a:br>
            <a:r>
              <a:rPr lang="en-US" altLang="en-US" sz="2400" dirty="0"/>
              <a:t>Final Project</a:t>
            </a:r>
            <a:br>
              <a:rPr lang="en-US" altLang="en-US" sz="3200" dirty="0"/>
            </a:br>
            <a:r>
              <a:rPr lang="en-US" altLang="en-US" sz="3200" dirty="0"/>
              <a:t>Azure Machine Learning</a:t>
            </a:r>
            <a:br>
              <a:rPr lang="en-US" altLang="en-US" sz="3200" b="1" dirty="0"/>
            </a:br>
            <a:endParaRPr lang="en-US" altLang="en-US" sz="3200" b="1" dirty="0"/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438400"/>
            <a:ext cx="6400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Vaithilingam, Sudha</a:t>
            </a:r>
          </a:p>
          <a:p>
            <a:pPr eaLnBrk="1" hangingPunct="1">
              <a:defRPr/>
            </a:pP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Sudha Vaithilingam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5813" y="5029200"/>
            <a:ext cx="4949825" cy="8925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Deep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Azure@McKesson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Dr.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Zoran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B.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Djordjević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Evaluate Model Results – CRM Upselling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Sudha Vaithilingam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A058FE0-C965-416E-AC0D-5CB4368B9DD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836613"/>
            <a:ext cx="3962400" cy="28971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B9FC47-DD3E-4CD7-B0B4-AD4FBF3B72D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00550" y="836613"/>
            <a:ext cx="4305300" cy="28971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89CCF7-83A1-4A9D-8CE7-01E5ECA256E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93138" y="3829493"/>
            <a:ext cx="3860062" cy="24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65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Evaluate Model Results – CRM Upselling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Sudha Vaithilingam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2BFCE4-D08D-4B3B-8950-32028B7A28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00200"/>
            <a:ext cx="8001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97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Evaluate Model Results – CRM Appetency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Sudha Vaithilingam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E8C692-E456-4611-9194-0670F7857D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2125" y="906426"/>
            <a:ext cx="4201300" cy="30495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47567A-2965-406B-9E15-7AD4A837D97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1" y="872070"/>
            <a:ext cx="4419600" cy="30839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7A0B2D-C5B5-420C-8948-E1E42E1EEDA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86563" y="4025827"/>
            <a:ext cx="3913723" cy="254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48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Evaluate Model Results – CRM Appetency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Sudha Vaithilingam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30AE8E-688F-4E31-B782-D8849079B3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1447800"/>
            <a:ext cx="75438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90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Evaluate Model Results – CRM Churn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Sudha Vaithilingam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46C651-D9AC-4ECA-9329-A359179E95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801578"/>
            <a:ext cx="3680637" cy="3026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27E4ED-AF50-4FFF-9EA3-2F423F8BE16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95037" y="801578"/>
            <a:ext cx="4091763" cy="29099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7B8F17-15B3-447F-A35B-C48F4FD06B8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37809" y="3828128"/>
            <a:ext cx="46291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1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Evaluate Model Results – CRM Churn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Sudha Vaithilingam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4FE134-DF5C-4468-BB4F-FF5A7AE890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1295400"/>
            <a:ext cx="8001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39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Lessons Learned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was able to create a Customer Relationship Prediction model successfully using Azure Machine Learning studio.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Pros: </a:t>
            </a:r>
            <a:endParaRPr lang="en-US" dirty="0"/>
          </a:p>
          <a:p>
            <a:pPr lvl="0"/>
            <a:r>
              <a:rPr lang="en-US" dirty="0"/>
              <a:t>Easy to use UI – drag drop modules to canvas. No coding required.</a:t>
            </a:r>
          </a:p>
          <a:p>
            <a:pPr lvl="0"/>
            <a:r>
              <a:rPr lang="en-US" dirty="0"/>
              <a:t>Several modules available - data transform, machine learning, evaluate model </a:t>
            </a:r>
          </a:p>
          <a:p>
            <a:pPr lvl="0"/>
            <a:r>
              <a:rPr lang="en-US" dirty="0"/>
              <a:t>Run experiments fast   </a:t>
            </a:r>
          </a:p>
          <a:p>
            <a:pPr lvl="0"/>
            <a:r>
              <a:rPr lang="en-US" dirty="0"/>
              <a:t>Good tool for beginners in Machine Learning</a:t>
            </a:r>
          </a:p>
          <a:p>
            <a:pPr lvl="0"/>
            <a:r>
              <a:rPr lang="en-US" dirty="0"/>
              <a:t>Good tool for data scientists who are not technologists 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Cons: </a:t>
            </a:r>
            <a:endParaRPr lang="en-US" dirty="0"/>
          </a:p>
          <a:p>
            <a:pPr lvl="0"/>
            <a:r>
              <a:rPr lang="en-US" dirty="0"/>
              <a:t>Modules are a black box </a:t>
            </a:r>
          </a:p>
          <a:p>
            <a:pPr lvl="0"/>
            <a:r>
              <a:rPr lang="en-US" dirty="0"/>
              <a:t>Deploying trained model as a web service did not work as </a:t>
            </a:r>
            <a:r>
              <a:rPr lang="en-US"/>
              <a:t>I expected</a:t>
            </a: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Sudha Vaithilingam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69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 my predictive model as a web service. The Customer Prediction web service will take customer profile as input and using the predictive model that I have built will predict customer churn (Yes or No), upselling (Yes or No) and Appetency (Yes or No)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Sudha Vaithilingam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690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YouTube URLs, GitHub URL, Last Page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minute (short):</a:t>
            </a:r>
          </a:p>
          <a:p>
            <a:r>
              <a:rPr lang="en-US" dirty="0"/>
              <a:t>15 minutes (long):</a:t>
            </a:r>
          </a:p>
          <a:p>
            <a:r>
              <a:rPr lang="en-US" dirty="0"/>
              <a:t>GitHub Repository with all artifacts: 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Sudha Vaithilingam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companies to stay profitable it is important to have a strategy focusing not only on winning new customers but retaining existing customers. If companies can predict which customers are at a risk of leaving (churn), which customers are good candidates for add-ons (upselling) and new products/services (appetency), it would help them optimize their customer relationship and sales/marketing effort and dollars. In this project, I have used Azure Machine Learning to build a Customer Relationship Prediction model to predict churn, appetency and upselling using datasets modeled from KDD Cup 2009.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Sudha Vaithilingam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2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Sudha Vaithilingam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82897B-9100-400E-A702-2159FD6BB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709477"/>
            <a:ext cx="7981950" cy="3238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6DA629-0844-4EF7-A415-2E834EAA9A4F}"/>
              </a:ext>
            </a:extLst>
          </p:cNvPr>
          <p:cNvSpPr/>
          <p:nvPr/>
        </p:nvSpPr>
        <p:spPr>
          <a:xfrm>
            <a:off x="704850" y="944563"/>
            <a:ext cx="7677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Azure Machine Learning is a cloud predictive analytics service that makes it possible to quickly create and deploy predictive models as analytics solutions.</a:t>
            </a:r>
          </a:p>
        </p:txBody>
      </p:sp>
    </p:spTree>
    <p:extLst>
      <p:ext uri="{BB962C8B-B14F-4D97-AF65-F5344CB8AC3E}">
        <p14:creationId xmlns:p14="http://schemas.microsoft.com/office/powerpoint/2010/main" val="3643615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Sudha Vaithilingam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6DA629-0844-4EF7-A415-2E834EAA9A4F}"/>
              </a:ext>
            </a:extLst>
          </p:cNvPr>
          <p:cNvSpPr/>
          <p:nvPr/>
        </p:nvSpPr>
        <p:spPr>
          <a:xfrm>
            <a:off x="704850" y="944563"/>
            <a:ext cx="76771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Azure Machine Learning Studio is a browser-based, visual drag-and-drop authoring environment which requires no coding. </a:t>
            </a:r>
          </a:p>
          <a:p>
            <a:endParaRPr lang="en-US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0B3BD7-018E-460F-9E4F-1CD683933F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1676400"/>
            <a:ext cx="7620000" cy="328195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3E813D-CCAD-4757-97ED-1AD0434B565C}"/>
              </a:ext>
            </a:extLst>
          </p:cNvPr>
          <p:cNvSpPr/>
          <p:nvPr/>
        </p:nvSpPr>
        <p:spPr>
          <a:xfrm>
            <a:off x="727887" y="5029795"/>
            <a:ext cx="76541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Access Azure Machine Learning Studio at </a:t>
            </a:r>
            <a:r>
              <a:rPr lang="en-US" dirty="0">
                <a:latin typeface="+mn-lt"/>
                <a:hlinkClick r:id="rId3"/>
              </a:rPr>
              <a:t>https://studio.azureml.net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Sign-in with your Microsoft Azure account. A free workspace is created in your name. </a:t>
            </a:r>
          </a:p>
          <a:p>
            <a:r>
              <a:rPr lang="en-US" dirty="0">
                <a:latin typeface="+mn-lt"/>
              </a:rPr>
              <a:t>You can create and run machine learning experiments in the studio before deploying it as a predictive analytics web service.</a:t>
            </a:r>
          </a:p>
        </p:txBody>
      </p:sp>
    </p:spTree>
    <p:extLst>
      <p:ext uri="{BB962C8B-B14F-4D97-AF65-F5344CB8AC3E}">
        <p14:creationId xmlns:p14="http://schemas.microsoft.com/office/powerpoint/2010/main" val="141489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 CRM datasets under Sample datasets in Azure Machine Learning Studio modeled from </a:t>
            </a:r>
            <a:r>
              <a:rPr lang="en-US" u="sng" dirty="0">
                <a:hlinkClick r:id="rId2"/>
              </a:rPr>
              <a:t>http://www.kdd.org/kdd-cup/view/kdd-cup-2009/Data</a:t>
            </a:r>
            <a:endParaRPr lang="en-US" u="sn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CRM Dataset from the French Telecom company Orange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CRM dataset Shared, Size:25 MB, Format: </a:t>
            </a:r>
            <a:r>
              <a:rPr lang="en-US" dirty="0" err="1"/>
              <a:t>GenericTSV</a:t>
            </a:r>
            <a:endParaRPr lang="en-US" dirty="0"/>
          </a:p>
          <a:p>
            <a:r>
              <a:rPr lang="en-US" dirty="0"/>
              <a:t>CRM upselling Labels Shared, Size:192KB, Format: </a:t>
            </a:r>
            <a:r>
              <a:rPr lang="en-US" dirty="0" err="1"/>
              <a:t>GenericTSVNoHeader</a:t>
            </a:r>
            <a:endParaRPr lang="en-US" dirty="0"/>
          </a:p>
          <a:p>
            <a:r>
              <a:rPr lang="en-US" dirty="0"/>
              <a:t>CRM Appetency Labels Shared, Size:194KB, Format: </a:t>
            </a:r>
            <a:r>
              <a:rPr lang="en-US" dirty="0" err="1"/>
              <a:t>GenericTSVNoHeader</a:t>
            </a:r>
            <a:endParaRPr lang="en-US" dirty="0"/>
          </a:p>
          <a:p>
            <a:r>
              <a:rPr lang="en-US" dirty="0"/>
              <a:t>CRM Churn Labels Shared, Size:192KB, Format: </a:t>
            </a:r>
            <a:r>
              <a:rPr lang="en-US" dirty="0" err="1"/>
              <a:t>GenericTSVNoHeader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Sudha Vaithilingam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6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CRM dataset Shared</a:t>
            </a:r>
          </a:p>
          <a:p>
            <a:pPr marL="0" indent="0">
              <a:buNone/>
            </a:pPr>
            <a:r>
              <a:rPr lang="en-US" dirty="0"/>
              <a:t>	Rows: 50,000, columns: 230 </a:t>
            </a:r>
          </a:p>
          <a:p>
            <a:pPr marL="0" indent="0">
              <a:buNone/>
            </a:pPr>
            <a:r>
              <a:rPr lang="en-US" dirty="0"/>
              <a:t>	190 columns – numerical, 40 columns – categorical, Lot of missing values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Sudha Vaithilingam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F1641D-F6EC-4880-9D1B-08179BF47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86000"/>
            <a:ext cx="8458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4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CRM upselling Labels Shared</a:t>
            </a:r>
          </a:p>
          <a:p>
            <a:pPr marL="0" indent="0">
              <a:buNone/>
            </a:pPr>
            <a:r>
              <a:rPr lang="en-US" dirty="0"/>
              <a:t>	Rows: 50,000, columns:1, Value: -1 or 1, No Missing values </a:t>
            </a:r>
          </a:p>
          <a:p>
            <a:r>
              <a:rPr lang="en-US" dirty="0"/>
              <a:t>CRM Appetency Labels Shared</a:t>
            </a:r>
          </a:p>
          <a:p>
            <a:pPr marL="0" indent="0">
              <a:buNone/>
            </a:pPr>
            <a:r>
              <a:rPr lang="en-US" dirty="0"/>
              <a:t>	 Rows: 50,000, columns:1, Value: -1 or 1, No Missing values</a:t>
            </a:r>
          </a:p>
          <a:p>
            <a:r>
              <a:rPr lang="en-US" dirty="0"/>
              <a:t>CRM Churn Labels Shared, Size</a:t>
            </a:r>
          </a:p>
          <a:p>
            <a:pPr marL="0" indent="0">
              <a:buNone/>
            </a:pPr>
            <a:r>
              <a:rPr lang="en-US" dirty="0"/>
              <a:t> 	 Rows: 50,000, columns:1, Value: -1 or 1, No Missing values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Sudha Vaithilingam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69DD68-AACF-4D62-B933-D493A24AEB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3276600"/>
            <a:ext cx="7772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6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Steps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Sudha Vaithilingam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C892A-EE56-4A19-A7BC-D2F96F34B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Create a new project in Azure Machine Learning Studio </a:t>
            </a:r>
            <a:r>
              <a:rPr lang="en-US" u="sng" dirty="0"/>
              <a:t>https://studio.azureml.net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Create a New Experiment. Drag and drop modules to canvas </a:t>
            </a:r>
          </a:p>
          <a:p>
            <a:pPr marL="685800" lvl="1">
              <a:buClr>
                <a:srgbClr val="00B0F0"/>
              </a:buClr>
            </a:pPr>
            <a:r>
              <a:rPr lang="en-US" dirty="0"/>
              <a:t>Select CRM shared datasets </a:t>
            </a:r>
          </a:p>
          <a:p>
            <a:pPr marL="685800" lvl="1">
              <a:buClr>
                <a:srgbClr val="00B0F0"/>
              </a:buClr>
            </a:pPr>
            <a:r>
              <a:rPr lang="en-US" dirty="0"/>
              <a:t>Clean the dataset. Combine the CRM and labels into one dataset</a:t>
            </a:r>
          </a:p>
          <a:p>
            <a:pPr marL="685800" lvl="1">
              <a:buClr>
                <a:srgbClr val="00B0F0"/>
              </a:buClr>
            </a:pPr>
            <a:r>
              <a:rPr lang="en-US" dirty="0"/>
              <a:t>Split the dataset into training dataset and test dataset</a:t>
            </a:r>
          </a:p>
          <a:p>
            <a:pPr marL="685800" lvl="1">
              <a:buClr>
                <a:srgbClr val="00B0F0"/>
              </a:buClr>
            </a:pPr>
            <a:r>
              <a:rPr lang="en-US" dirty="0"/>
              <a:t>Choose a machine learning algorithm - Two class Decision Forest</a:t>
            </a:r>
          </a:p>
          <a:p>
            <a:pPr marL="685800" lvl="1">
              <a:buClr>
                <a:srgbClr val="00B0F0"/>
              </a:buClr>
            </a:pPr>
            <a:r>
              <a:rPr lang="en-US" dirty="0"/>
              <a:t>Train Model using the dataset </a:t>
            </a:r>
          </a:p>
          <a:p>
            <a:pPr marL="685800" lvl="1">
              <a:buClr>
                <a:srgbClr val="00B0F0"/>
              </a:buClr>
            </a:pPr>
            <a:r>
              <a:rPr lang="en-US" dirty="0"/>
              <a:t>Score Model to generate predictions based on the trained model</a:t>
            </a:r>
          </a:p>
          <a:p>
            <a:pPr marL="685800" lvl="1">
              <a:buClr>
                <a:srgbClr val="00B0F0"/>
              </a:buClr>
            </a:pPr>
            <a:r>
              <a:rPr lang="en-US" dirty="0"/>
              <a:t>Evaluate Model to measure the accuracy of the model</a:t>
            </a:r>
          </a:p>
          <a:p>
            <a:pPr marL="0" indent="0">
              <a:buNone/>
            </a:pPr>
            <a:r>
              <a:rPr lang="en-US" dirty="0"/>
              <a:t>3. Run the experiment</a:t>
            </a:r>
          </a:p>
          <a:p>
            <a:pPr marL="0" indent="0">
              <a:buNone/>
            </a:pPr>
            <a:r>
              <a:rPr lang="en-US" dirty="0"/>
              <a:t>4. Evaluate the results</a:t>
            </a:r>
          </a:p>
          <a:p>
            <a:pPr marL="0" indent="0">
              <a:buNone/>
            </a:pPr>
            <a:r>
              <a:rPr lang="en-US" dirty="0"/>
              <a:t>5. Create new experiments or update experiment to improve accuracy of the model</a:t>
            </a:r>
          </a:p>
          <a:p>
            <a:pPr marL="0" indent="0">
              <a:buNone/>
            </a:pPr>
            <a:r>
              <a:rPr lang="en-US" dirty="0"/>
              <a:t>5. Deploy model as a webservice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1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Customer Prediction Model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Sudha Vaithilingam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BFF35B1E-25CB-4F81-A004-AF8B431D6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6538"/>
            <a:ext cx="8229600" cy="478348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6257D03-4A5F-49BD-BE11-FCE8868214A1}"/>
              </a:ext>
            </a:extLst>
          </p:cNvPr>
          <p:cNvSpPr/>
          <p:nvPr/>
        </p:nvSpPr>
        <p:spPr>
          <a:xfrm>
            <a:off x="685800" y="779984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Customer Prediction Model after it is built with all the modules</a:t>
            </a:r>
          </a:p>
          <a:p>
            <a:r>
              <a:rPr lang="en-US" dirty="0"/>
              <a:t>Algorithm used – Two class Decision Forest</a:t>
            </a:r>
          </a:p>
        </p:txBody>
      </p:sp>
    </p:spTree>
    <p:extLst>
      <p:ext uri="{BB962C8B-B14F-4D97-AF65-F5344CB8AC3E}">
        <p14:creationId xmlns:p14="http://schemas.microsoft.com/office/powerpoint/2010/main" val="1245235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9628</TotalTime>
  <Words>707</Words>
  <Application>Microsoft Office PowerPoint</Application>
  <PresentationFormat>On-screen Show (4:3)</PresentationFormat>
  <Paragraphs>125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 Final Project Azure Machine Learning </vt:lpstr>
      <vt:lpstr>Problem Statement</vt:lpstr>
      <vt:lpstr>Technology</vt:lpstr>
      <vt:lpstr>Technology</vt:lpstr>
      <vt:lpstr>Dataset</vt:lpstr>
      <vt:lpstr>Dataset</vt:lpstr>
      <vt:lpstr>Dataset</vt:lpstr>
      <vt:lpstr>Implementation Steps</vt:lpstr>
      <vt:lpstr>Customer Prediction Model</vt:lpstr>
      <vt:lpstr>Evaluate Model Results – CRM Upselling</vt:lpstr>
      <vt:lpstr>Evaluate Model Results – CRM Upselling</vt:lpstr>
      <vt:lpstr>Evaluate Model Results – CRM Appetency</vt:lpstr>
      <vt:lpstr>Evaluate Model Results – CRM Appetency</vt:lpstr>
      <vt:lpstr>Evaluate Model Results – CRM Churn</vt:lpstr>
      <vt:lpstr>Evaluate Model Results – CRM Churn</vt:lpstr>
      <vt:lpstr>Lessons Learned</vt:lpstr>
      <vt:lpstr>Next Steps</vt:lpstr>
      <vt:lpstr>YouTube URLs, GitHub URL, Last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Vaithilingam, Sudha</cp:lastModifiedBy>
  <cp:revision>907</cp:revision>
  <cp:lastPrinted>2012-11-30T20:59:45Z</cp:lastPrinted>
  <dcterms:created xsi:type="dcterms:W3CDTF">2006-08-16T00:00:00Z</dcterms:created>
  <dcterms:modified xsi:type="dcterms:W3CDTF">2018-02-11T01:50:06Z</dcterms:modified>
</cp:coreProperties>
</file>