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0" r:id="rId3"/>
    <p:sldId id="421" r:id="rId4"/>
    <p:sldId id="427" r:id="rId5"/>
    <p:sldId id="423" r:id="rId6"/>
    <p:sldId id="429" r:id="rId7"/>
    <p:sldId id="428" r:id="rId8"/>
    <p:sldId id="422" r:id="rId9"/>
    <p:sldId id="430" r:id="rId10"/>
    <p:sldId id="424" r:id="rId11"/>
    <p:sldId id="431" r:id="rId12"/>
    <p:sldId id="432" r:id="rId13"/>
    <p:sldId id="433" r:id="rId14"/>
    <p:sldId id="434" r:id="rId15"/>
    <p:sldId id="435" r:id="rId16"/>
    <p:sldId id="425" r:id="rId17"/>
    <p:sldId id="426" r:id="rId18"/>
    <p:sldId id="41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90" d="100"/>
          <a:sy n="90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5AlFwjn5-8" TargetMode="External"/><Relationship Id="rId2" Type="http://schemas.openxmlformats.org/officeDocument/2006/relationships/hyperlink" Target="https://youtu.be/mkPC1X_rWm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VRD17/DeepAzureFinalProject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d.org/kdd-cup/view/kdd-cup-2009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Azure Machine Learning</a:t>
            </a: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Vaithilingam, Sudha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Upselling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058FE0-C965-416E-AC0D-5CB4368B9D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836613"/>
            <a:ext cx="3962400" cy="2897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9FC47-DD3E-4CD7-B0B4-AD4FBF3B7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0550" y="836613"/>
            <a:ext cx="4305300" cy="289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9CCF7-83A1-4A9D-8CE7-01E5ECA256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93138" y="3829493"/>
            <a:ext cx="3860062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6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Upselling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BFCE4-D08D-4B3B-8950-32028B7A2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8001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Appetency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E8C692-E456-4611-9194-0670F7857D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125" y="906426"/>
            <a:ext cx="4201300" cy="3049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7567A-2965-406B-9E15-7AD4A837D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1" y="872070"/>
            <a:ext cx="4419600" cy="3083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0B2D-C5B5-420C-8948-E1E42E1EED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86563" y="4025827"/>
            <a:ext cx="3913723" cy="25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Appetency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AE8E-688F-4E31-B782-D8849079B3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543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Churn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6C651-D9AC-4ECA-9329-A359179E95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801578"/>
            <a:ext cx="3680637" cy="3026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27E4ED-AF50-4FFF-9EA3-2F423F8BE1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5037" y="801578"/>
            <a:ext cx="4091763" cy="2909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7B8F17-15B3-447F-A35B-C48F4FD06B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7809" y="3828128"/>
            <a:ext cx="4629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Model Results – CRM Churn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FE134-DF5C-4468-BB4F-FF5A7AE890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800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3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was able to create a Customer Relationship Prediction model successfully using Azure Machine Learning studio.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Pros: </a:t>
            </a:r>
            <a:endParaRPr lang="en-US" dirty="0"/>
          </a:p>
          <a:p>
            <a:pPr lvl="0"/>
            <a:r>
              <a:rPr lang="en-US" dirty="0"/>
              <a:t>Easy to use UI – drag drop modules to canvas. No coding required.</a:t>
            </a:r>
          </a:p>
          <a:p>
            <a:pPr lvl="0"/>
            <a:r>
              <a:rPr lang="en-US" dirty="0"/>
              <a:t>Several modules available - data transform, machine learning, evaluate model </a:t>
            </a:r>
          </a:p>
          <a:p>
            <a:pPr lvl="0"/>
            <a:r>
              <a:rPr lang="en-US" dirty="0"/>
              <a:t>Run experiments fast </a:t>
            </a:r>
          </a:p>
          <a:p>
            <a:pPr lvl="0"/>
            <a:r>
              <a:rPr lang="en-US" dirty="0"/>
              <a:t>You can change the algorithm and run experiments easily to select the best model</a:t>
            </a:r>
          </a:p>
          <a:p>
            <a:pPr lvl="0"/>
            <a:r>
              <a:rPr lang="en-US" dirty="0"/>
              <a:t>Good tool for beginners in Machine Learning </a:t>
            </a:r>
          </a:p>
          <a:p>
            <a:pPr marL="0" lv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Cons: </a:t>
            </a:r>
            <a:endParaRPr lang="en-US" dirty="0"/>
          </a:p>
          <a:p>
            <a:pPr lvl="0"/>
            <a:r>
              <a:rPr lang="en-US" dirty="0"/>
              <a:t>Modules are a black box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my predictive model as a web service. The Customer Prediction web service will take customer profile as input and using the predictive model that I have built will predict customer churn (Yes or No), upselling (Yes or No) and Appetency (Yes or No)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9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GitHub URL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</a:t>
            </a:r>
            <a:r>
              <a:rPr lang="en-US" dirty="0">
                <a:hlinkClick r:id="rId2"/>
              </a:rPr>
              <a:t>https://youtu.be/mkPC1X_rWmg</a:t>
            </a:r>
            <a:endParaRPr lang="en-US" dirty="0"/>
          </a:p>
          <a:p>
            <a:r>
              <a:rPr lang="en-US" dirty="0"/>
              <a:t>15 minutes (long): </a:t>
            </a:r>
            <a:r>
              <a:rPr lang="en-US" u="sng" dirty="0">
                <a:hlinkClick r:id="rId3"/>
              </a:rPr>
              <a:t>https://youtu.be/S5AlFwjn5-8</a:t>
            </a:r>
            <a:endParaRPr lang="en-US" dirty="0"/>
          </a:p>
          <a:p>
            <a:r>
              <a:rPr lang="en-US" dirty="0"/>
              <a:t>GitHub Repository with all artifacts: </a:t>
            </a:r>
            <a:r>
              <a:rPr lang="en-US" dirty="0">
                <a:hlinkClick r:id="rId4"/>
              </a:rPr>
              <a:t>https://github.com/SVRD17/DeepAzureFinalProject.git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competitive world, For companies to stay profitable it is important to have a strategy focusing not only on winning new customers but retaining existing customers. If companies can predict which customers are at a risk of leaving (churn), which customers are good candidates for add-ons (upselling) and new products/services (appetency), it would help them optimize their customer relationship and sales/marketing effort and dollars. In this project, I have used Azure Machine Learning to build a Customer Relationship Prediction model to predict churn, appetency and upselling using datasets modeled from KDD Cup 2009.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6DA629-0844-4EF7-A415-2E834EAA9A4F}"/>
              </a:ext>
            </a:extLst>
          </p:cNvPr>
          <p:cNvSpPr/>
          <p:nvPr/>
        </p:nvSpPr>
        <p:spPr>
          <a:xfrm>
            <a:off x="704850" y="944563"/>
            <a:ext cx="767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Azure Machine Learning is a cloud predictive analytics service that makes it possible to quickly create and deploy predictive models as analytics solutions.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BE82E-C9A1-4E59-8D4E-DB7647C6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7" y="2023435"/>
            <a:ext cx="7181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6DA629-0844-4EF7-A415-2E834EAA9A4F}"/>
              </a:ext>
            </a:extLst>
          </p:cNvPr>
          <p:cNvSpPr/>
          <p:nvPr/>
        </p:nvSpPr>
        <p:spPr>
          <a:xfrm>
            <a:off x="704850" y="944563"/>
            <a:ext cx="7677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Azure Machine Learning Studio is a browser-based, visual drag-and-drop authoring environment which requires no coding. 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B3BD7-018E-460F-9E4F-1CD683933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620000" cy="32819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3E813D-CCAD-4757-97ED-1AD0434B565C}"/>
              </a:ext>
            </a:extLst>
          </p:cNvPr>
          <p:cNvSpPr/>
          <p:nvPr/>
        </p:nvSpPr>
        <p:spPr>
          <a:xfrm>
            <a:off x="727887" y="5029795"/>
            <a:ext cx="7654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Access Azure Machine Learning Studio at </a:t>
            </a:r>
            <a:r>
              <a:rPr lang="en-US" dirty="0">
                <a:latin typeface="+mn-lt"/>
                <a:hlinkClick r:id="rId3"/>
              </a:rPr>
              <a:t>https://studio.azureml.net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Sign-in with your Microsoft Azure account. A free workspace is created in your name. </a:t>
            </a:r>
          </a:p>
          <a:p>
            <a:r>
              <a:rPr lang="en-US" dirty="0">
                <a:latin typeface="+mn-lt"/>
              </a:rPr>
              <a:t>You can create and run machine learning experiments in the studio before deploying it as a predictive analytics web service.</a:t>
            </a:r>
          </a:p>
        </p:txBody>
      </p:sp>
    </p:spTree>
    <p:extLst>
      <p:ext uri="{BB962C8B-B14F-4D97-AF65-F5344CB8AC3E}">
        <p14:creationId xmlns:p14="http://schemas.microsoft.com/office/powerpoint/2010/main" val="14148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CRM datasets under Sample datasets in Azure Machine Learning Studio modeled from </a:t>
            </a:r>
            <a:r>
              <a:rPr lang="en-US" u="sng" dirty="0">
                <a:hlinkClick r:id="rId2"/>
              </a:rPr>
              <a:t>http://www.kdd.org/kdd-cup/view/kdd-cup-2009/Data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CRM Dataset from the French Telecom company Orange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CRM dataset Shared, Size:25 MB, Format: </a:t>
            </a:r>
            <a:r>
              <a:rPr lang="en-US" dirty="0" err="1"/>
              <a:t>GenericTSV</a:t>
            </a:r>
            <a:endParaRPr lang="en-US" dirty="0"/>
          </a:p>
          <a:p>
            <a:r>
              <a:rPr lang="en-US" dirty="0"/>
              <a:t>CRM upselling Labels Shared, Size:192KB, Format: </a:t>
            </a:r>
            <a:r>
              <a:rPr lang="en-US" dirty="0" err="1"/>
              <a:t>GenericTSVNoHeader</a:t>
            </a:r>
            <a:endParaRPr lang="en-US" dirty="0"/>
          </a:p>
          <a:p>
            <a:r>
              <a:rPr lang="en-US" dirty="0"/>
              <a:t>CRM Appetency Labels Shared, Size:194KB, Format: </a:t>
            </a:r>
            <a:r>
              <a:rPr lang="en-US" dirty="0" err="1"/>
              <a:t>GenericTSVNoHeader</a:t>
            </a:r>
            <a:endParaRPr lang="en-US" dirty="0"/>
          </a:p>
          <a:p>
            <a:r>
              <a:rPr lang="en-US" dirty="0"/>
              <a:t>CRM Churn Labels Shared, Size:192KB, Format: </a:t>
            </a:r>
            <a:r>
              <a:rPr lang="en-US" dirty="0" err="1"/>
              <a:t>GenericTSVNoHeader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CRM dataset Shared</a:t>
            </a:r>
          </a:p>
          <a:p>
            <a:pPr marL="0" indent="0">
              <a:buNone/>
            </a:pPr>
            <a:r>
              <a:rPr lang="en-US" dirty="0"/>
              <a:t>	Rows: 50,000, columns: 230 </a:t>
            </a:r>
          </a:p>
          <a:p>
            <a:pPr marL="0" indent="0">
              <a:buNone/>
            </a:pPr>
            <a:r>
              <a:rPr lang="en-US" dirty="0"/>
              <a:t>	190 columns – numerical, 40 columns – categorical</a:t>
            </a:r>
          </a:p>
          <a:p>
            <a:pPr marL="0" indent="0">
              <a:buNone/>
            </a:pPr>
            <a:r>
              <a:rPr lang="en-US" dirty="0"/>
              <a:t>	Lot of missing values, Dataset requires cleaning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1641D-F6EC-4880-9D1B-08179BF4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4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CRM upselling Labels Shared</a:t>
            </a:r>
          </a:p>
          <a:p>
            <a:pPr marL="0" indent="0">
              <a:buNone/>
            </a:pPr>
            <a:r>
              <a:rPr lang="en-US" dirty="0"/>
              <a:t>	Rows: 50,000, columns:1, Value: -1 or 1, No Missing values </a:t>
            </a:r>
          </a:p>
          <a:p>
            <a:r>
              <a:rPr lang="en-US" dirty="0"/>
              <a:t>CRM Appetency Labels Shared</a:t>
            </a:r>
          </a:p>
          <a:p>
            <a:pPr marL="0" indent="0">
              <a:buNone/>
            </a:pPr>
            <a:r>
              <a:rPr lang="en-US" dirty="0"/>
              <a:t>	 Rows: 50,000, columns:1, Value: -1 or 1, No Missing values</a:t>
            </a:r>
          </a:p>
          <a:p>
            <a:r>
              <a:rPr lang="en-US" dirty="0"/>
              <a:t>CRM Churn Labels Shared, Size</a:t>
            </a:r>
          </a:p>
          <a:p>
            <a:pPr marL="0" indent="0">
              <a:buNone/>
            </a:pPr>
            <a:r>
              <a:rPr lang="en-US" dirty="0"/>
              <a:t> 	 Rows: 50,000, columns:1, Value: -1 or 1, No Missing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9DD68-AACF-4D62-B933-D493A24AEB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7772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Steps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C892A-EE56-4A19-A7BC-D2F96F34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 new project in Azure Machine Learning Studio </a:t>
            </a:r>
            <a:r>
              <a:rPr lang="en-US" u="sng" dirty="0"/>
              <a:t>https://studio.azureml.net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Create a New Experiment. Drag and drop modules to canvas 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Select CRM shared datasets 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Clean the dataset. Combine the CRM and labels into one dataset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Split the dataset into training dataset and test dataset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Choose a machine learning algorithm - Two class Decision Forest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Train Model using the dataset 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Score Model to generate predictions based on the trained model</a:t>
            </a:r>
          </a:p>
          <a:p>
            <a:pPr marL="685800" lvl="1">
              <a:buClr>
                <a:srgbClr val="00B0F0"/>
              </a:buClr>
            </a:pPr>
            <a:r>
              <a:rPr lang="en-US" dirty="0"/>
              <a:t>Evaluate Model to measure the accuracy of the model</a:t>
            </a:r>
          </a:p>
          <a:p>
            <a:pPr marL="0" indent="0">
              <a:buNone/>
            </a:pPr>
            <a:r>
              <a:rPr lang="en-US" dirty="0"/>
              <a:t>3. Run the experiment</a:t>
            </a:r>
          </a:p>
          <a:p>
            <a:pPr marL="0" indent="0">
              <a:buNone/>
            </a:pPr>
            <a:r>
              <a:rPr lang="en-US" dirty="0"/>
              <a:t>4. Evaluate the results</a:t>
            </a:r>
          </a:p>
          <a:p>
            <a:pPr marL="0" indent="0">
              <a:buNone/>
            </a:pPr>
            <a:r>
              <a:rPr lang="en-US" dirty="0"/>
              <a:t>5. Create new experiments or update experiment to improve accuracy of the model</a:t>
            </a:r>
          </a:p>
          <a:p>
            <a:pPr marL="0" indent="0">
              <a:buNone/>
            </a:pPr>
            <a:r>
              <a:rPr lang="en-US" dirty="0"/>
              <a:t>5. Deploy model as a webservice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1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Relationship Prediction Model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Sudha Vaithilingam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FF35B1E-25CB-4F81-A004-AF8B431D6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6538"/>
            <a:ext cx="8229600" cy="47834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257D03-4A5F-49BD-BE11-FCE8868214A1}"/>
              </a:ext>
            </a:extLst>
          </p:cNvPr>
          <p:cNvSpPr/>
          <p:nvPr/>
        </p:nvSpPr>
        <p:spPr>
          <a:xfrm>
            <a:off x="685800" y="77998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Customer Relationship Prediction Model after it is built</a:t>
            </a:r>
          </a:p>
          <a:p>
            <a:r>
              <a:rPr lang="en-US" dirty="0"/>
              <a:t>Algorithm used – Two class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24523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727</Words>
  <Application>Microsoft Office PowerPoint</Application>
  <PresentationFormat>On-screen Show (4:3)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 Final Project Azure Machine Learning </vt:lpstr>
      <vt:lpstr>Problem Statement</vt:lpstr>
      <vt:lpstr>Technology</vt:lpstr>
      <vt:lpstr>Technology</vt:lpstr>
      <vt:lpstr>Dataset</vt:lpstr>
      <vt:lpstr>Dataset</vt:lpstr>
      <vt:lpstr>Dataset</vt:lpstr>
      <vt:lpstr>Implementation Steps</vt:lpstr>
      <vt:lpstr>Customer Relationship Prediction Model</vt:lpstr>
      <vt:lpstr>Evaluate Model Results – CRM Upselling</vt:lpstr>
      <vt:lpstr>Evaluate Model Results – CRM Upselling</vt:lpstr>
      <vt:lpstr>Evaluate Model Results – CRM Appetency</vt:lpstr>
      <vt:lpstr>Evaluate Model Results – CRM Appetency</vt:lpstr>
      <vt:lpstr>Evaluate Model Results – CRM Churn</vt:lpstr>
      <vt:lpstr>Evaluate Model Results – CRM Churn</vt:lpstr>
      <vt:lpstr>Lessons Learned</vt:lpstr>
      <vt:lpstr>Next Steps</vt:lpstr>
      <vt:lpstr>YouTube URLs, GitHub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Vaithilingam, Sudha</cp:lastModifiedBy>
  <cp:revision>920</cp:revision>
  <cp:lastPrinted>2012-11-30T20:59:45Z</cp:lastPrinted>
  <dcterms:created xsi:type="dcterms:W3CDTF">2006-08-16T00:00:00Z</dcterms:created>
  <dcterms:modified xsi:type="dcterms:W3CDTF">2018-02-11T07:16:32Z</dcterms:modified>
</cp:coreProperties>
</file>