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</p:sldMasterIdLst>
  <p:notesMasterIdLst>
    <p:notesMasterId r:id="rId13"/>
  </p:notesMasterIdLst>
  <p:sldIdLst>
    <p:sldId id="256" r:id="rId5"/>
    <p:sldId id="258" r:id="rId6"/>
    <p:sldId id="257" r:id="rId7"/>
    <p:sldId id="259" r:id="rId8"/>
    <p:sldId id="264" r:id="rId9"/>
    <p:sldId id="266" r:id="rId10"/>
    <p:sldId id="301" r:id="rId11"/>
    <p:sldId id="261" r:id="rId12"/>
  </p:sldIdLst>
  <p:sldSz cx="9144000" cy="5143500" type="screen16x9"/>
  <p:notesSz cx="6858000" cy="9144000"/>
  <p:embeddedFontLs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Fira Sans Black" panose="020B0A03050000020004" pitchFamily="34" charset="0"/>
      <p:bold r:id="rId19"/>
      <p:boldItalic r:id="rId20"/>
    </p:embeddedFont>
    <p:embeddedFont>
      <p:font typeface="Fira Sans ExtraBold" panose="020B0903050000020004" pitchFamily="34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itka Small Semibold" pitchFamily="2" charset="0"/>
      <p:bold r:id="rId29"/>
      <p:boldItalic r:id="rId30"/>
    </p:embeddedFont>
    <p:embeddedFont>
      <p:font typeface="Sitka Text Semibold" pitchFamily="2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17A07-267E-4F1B-96ED-A252162918A6}" v="981" vWet="983" dt="2023-05-06T18:20:06.906"/>
    <p1510:client id="{87617E00-C79D-427E-8E2A-58D07CE5FD4B}" v="2020" dt="2023-05-06T19:10:38.286"/>
  </p1510:revLst>
</p1510:revInfo>
</file>

<file path=ppt/tableStyles.xml><?xml version="1.0" encoding="utf-8"?>
<a:tblStyleLst xmlns:a="http://schemas.openxmlformats.org/drawingml/2006/main" def="{C4C17201-77C7-4171-B606-D66F2E7CBB07}">
  <a:tblStyle styleId="{C4C17201-77C7-4171-B606-D66F2E7CB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08e97b9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08e97b9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08ef91d70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08ef91d70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08ef91d70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8ef91d70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08ef91d70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08ef91d70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08ef91d70a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08ef91d70a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20e23a0b4f9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20e23a0b4f9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08ef91d70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08ef91d70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725" y="1362925"/>
            <a:ext cx="3897300" cy="16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000" b="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725" y="3072350"/>
            <a:ext cx="5466900" cy="458700"/>
          </a:xfrm>
          <a:prstGeom prst="rect">
            <a:avLst/>
          </a:prstGeom>
          <a:solidFill>
            <a:srgbClr val="191919">
              <a:alpha val="773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>
                <a:solidFill>
                  <a:schemeClr val="accent3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992050" y="-10350"/>
            <a:ext cx="4194300" cy="5192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338173" y="3531057"/>
            <a:ext cx="893698" cy="783595"/>
            <a:chOff x="1345850" y="-1528825"/>
            <a:chExt cx="630075" cy="55245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/>
          <p:nvPr/>
        </p:nvSpPr>
        <p:spPr>
          <a:xfrm rot="5400000">
            <a:off x="-1322200" y="3699825"/>
            <a:ext cx="2997700" cy="446050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dk2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7"/>
          <p:cNvGrpSpPr/>
          <p:nvPr/>
        </p:nvGrpSpPr>
        <p:grpSpPr>
          <a:xfrm>
            <a:off x="-150725" y="96238"/>
            <a:ext cx="9445460" cy="4951027"/>
            <a:chOff x="-194925" y="142275"/>
            <a:chExt cx="9445460" cy="4951027"/>
          </a:xfrm>
        </p:grpSpPr>
        <p:sp>
          <p:nvSpPr>
            <p:cNvPr id="594" name="Google Shape;594;p37"/>
            <p:cNvSpPr/>
            <p:nvPr/>
          </p:nvSpPr>
          <p:spPr>
            <a:xfrm flipH="1">
              <a:off x="-194925" y="142275"/>
              <a:ext cx="9445453" cy="618671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 rot="10799891" flipH="1">
              <a:off x="-194918" y="4474481"/>
              <a:ext cx="9445453" cy="618671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1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/>
          <p:nvPr/>
        </p:nvSpPr>
        <p:spPr>
          <a:xfrm>
            <a:off x="0" y="0"/>
            <a:ext cx="71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8831550" y="0"/>
            <a:ext cx="3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20000" y="1073750"/>
            <a:ext cx="7704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-3378065" y="4257200"/>
            <a:ext cx="4893340" cy="886309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191919">
              <a:alpha val="77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5400000">
            <a:off x="7151600" y="3731950"/>
            <a:ext cx="2997700" cy="446050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4551900" y="35"/>
            <a:ext cx="4591997" cy="533740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191919">
              <a:alpha val="77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rot="-5400000">
            <a:off x="-1005300" y="953075"/>
            <a:ext cx="2997700" cy="446050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1831203" y="2695590"/>
            <a:ext cx="54870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 sz="15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831190" y="1383815"/>
            <a:ext cx="5487000" cy="12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"/>
          </p:nvPr>
        </p:nvSpPr>
        <p:spPr>
          <a:xfrm>
            <a:off x="1322125" y="1866475"/>
            <a:ext cx="2954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1900" b="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21725" y="2294150"/>
            <a:ext cx="2155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2082925" y="1271275"/>
            <a:ext cx="1433100" cy="5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900" b="0">
                <a:solidFill>
                  <a:schemeClr val="accent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/>
          </p:nvPr>
        </p:nvSpPr>
        <p:spPr>
          <a:xfrm>
            <a:off x="4910597" y="1866475"/>
            <a:ext cx="2954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1900" b="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310200" y="2294150"/>
            <a:ext cx="2155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5671397" y="1271275"/>
            <a:ext cx="1433100" cy="5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900" b="0">
                <a:solidFill>
                  <a:schemeClr val="accent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/>
          </p:nvPr>
        </p:nvSpPr>
        <p:spPr>
          <a:xfrm>
            <a:off x="1322125" y="3572235"/>
            <a:ext cx="2954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1900" b="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1721725" y="3999902"/>
            <a:ext cx="2155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2082925" y="2977025"/>
            <a:ext cx="1433100" cy="5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900" b="0">
                <a:solidFill>
                  <a:schemeClr val="accent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/>
          </p:nvPr>
        </p:nvSpPr>
        <p:spPr>
          <a:xfrm>
            <a:off x="4910597" y="3572235"/>
            <a:ext cx="29547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1900" b="0"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310200" y="3999902"/>
            <a:ext cx="2155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5671397" y="2977025"/>
            <a:ext cx="1433100" cy="5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900" b="0">
                <a:solidFill>
                  <a:schemeClr val="accent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" name="Google Shape;98;p13"/>
          <p:cNvGrpSpPr/>
          <p:nvPr/>
        </p:nvGrpSpPr>
        <p:grpSpPr>
          <a:xfrm>
            <a:off x="-177123" y="2112907"/>
            <a:ext cx="893698" cy="783595"/>
            <a:chOff x="1345850" y="-1528825"/>
            <a:chExt cx="630075" cy="552450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13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13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13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13"/>
          <p:cNvGrpSpPr/>
          <p:nvPr/>
        </p:nvGrpSpPr>
        <p:grpSpPr>
          <a:xfrm>
            <a:off x="4764690" y="-258926"/>
            <a:ext cx="5021336" cy="789119"/>
            <a:chOff x="4764690" y="-258926"/>
            <a:chExt cx="5021336" cy="789119"/>
          </a:xfrm>
        </p:grpSpPr>
        <p:sp>
          <p:nvSpPr>
            <p:cNvPr id="120" name="Google Shape;120;p13"/>
            <p:cNvSpPr/>
            <p:nvPr/>
          </p:nvSpPr>
          <p:spPr>
            <a:xfrm rot="10800000" flipH="1">
              <a:off x="4764690" y="-258926"/>
              <a:ext cx="5021336" cy="788626"/>
            </a:xfrm>
            <a:custGeom>
              <a:avLst/>
              <a:gdLst/>
              <a:ahLst/>
              <a:cxnLst/>
              <a:rect l="l" t="t" r="r" b="b"/>
              <a:pathLst>
                <a:path w="112397" h="34389" extrusionOk="0">
                  <a:moveTo>
                    <a:pt x="37755" y="1"/>
                  </a:moveTo>
                  <a:cubicBezTo>
                    <a:pt x="32164" y="1"/>
                    <a:pt x="28004" y="3231"/>
                    <a:pt x="23723" y="7801"/>
                  </a:cubicBezTo>
                  <a:lnTo>
                    <a:pt x="1" y="34388"/>
                  </a:lnTo>
                  <a:lnTo>
                    <a:pt x="112396" y="34388"/>
                  </a:lnTo>
                  <a:lnTo>
                    <a:pt x="112396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457465" y="-258425"/>
              <a:ext cx="4303592" cy="788618"/>
            </a:xfrm>
            <a:custGeom>
              <a:avLst/>
              <a:gdLst/>
              <a:ahLst/>
              <a:cxnLst/>
              <a:rect l="l" t="t" r="r" b="b"/>
              <a:pathLst>
                <a:path w="84850" h="21544" extrusionOk="0">
                  <a:moveTo>
                    <a:pt x="1" y="0"/>
                  </a:moveTo>
                  <a:lnTo>
                    <a:pt x="17934" y="17750"/>
                  </a:lnTo>
                  <a:cubicBezTo>
                    <a:pt x="20326" y="20142"/>
                    <a:pt x="24287" y="21544"/>
                    <a:pt x="28523" y="21544"/>
                  </a:cubicBezTo>
                  <a:lnTo>
                    <a:pt x="84850" y="21544"/>
                  </a:lnTo>
                  <a:lnTo>
                    <a:pt x="84850" y="19380"/>
                  </a:lnTo>
                  <a:lnTo>
                    <a:pt x="30762" y="19380"/>
                  </a:lnTo>
                  <a:cubicBezTo>
                    <a:pt x="26542" y="19380"/>
                    <a:pt x="22581" y="17948"/>
                    <a:pt x="20173" y="15586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3617975" y="2984275"/>
            <a:ext cx="4809600" cy="520500"/>
          </a:xfrm>
          <a:prstGeom prst="rect">
            <a:avLst/>
          </a:prstGeom>
          <a:solidFill>
            <a:srgbClr val="191919">
              <a:alpha val="77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4553175" y="1361850"/>
            <a:ext cx="3874200" cy="152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0" y="0"/>
            <a:ext cx="3618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6" name="Google Shape;126;p14"/>
          <p:cNvGrpSpPr/>
          <p:nvPr/>
        </p:nvGrpSpPr>
        <p:grpSpPr>
          <a:xfrm>
            <a:off x="4163613" y="0"/>
            <a:ext cx="8302137" cy="1061332"/>
            <a:chOff x="4163613" y="0"/>
            <a:chExt cx="8302137" cy="1061332"/>
          </a:xfrm>
        </p:grpSpPr>
        <p:sp>
          <p:nvSpPr>
            <p:cNvPr id="127" name="Google Shape;127;p14"/>
            <p:cNvSpPr/>
            <p:nvPr/>
          </p:nvSpPr>
          <p:spPr>
            <a:xfrm rot="10800000" flipH="1">
              <a:off x="7572410" y="0"/>
              <a:ext cx="4893340" cy="886309"/>
            </a:xfrm>
            <a:custGeom>
              <a:avLst/>
              <a:gdLst/>
              <a:ahLst/>
              <a:cxnLst/>
              <a:rect l="l" t="t" r="r" b="b"/>
              <a:pathLst>
                <a:path w="96430" h="27152" extrusionOk="0">
                  <a:moveTo>
                    <a:pt x="34236" y="1"/>
                  </a:moveTo>
                  <a:cubicBezTo>
                    <a:pt x="13454" y="1"/>
                    <a:pt x="20844" y="12936"/>
                    <a:pt x="1" y="27151"/>
                  </a:cubicBezTo>
                  <a:lnTo>
                    <a:pt x="96429" y="27151"/>
                  </a:lnTo>
                  <a:lnTo>
                    <a:pt x="96429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flipH="1">
              <a:off x="4163613" y="236050"/>
              <a:ext cx="5100287" cy="825282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/>
          <p:nvPr/>
        </p:nvSpPr>
        <p:spPr>
          <a:xfrm rot="10800000" flipH="1">
            <a:off x="5756385" y="4447500"/>
            <a:ext cx="4893340" cy="886309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191919">
              <a:alpha val="77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0"/>
          <p:cNvGrpSpPr/>
          <p:nvPr/>
        </p:nvGrpSpPr>
        <p:grpSpPr>
          <a:xfrm rot="-9524580">
            <a:off x="35072" y="2106535"/>
            <a:ext cx="147302" cy="930429"/>
            <a:chOff x="1829125" y="-1934425"/>
            <a:chExt cx="94925" cy="725025"/>
          </a:xfrm>
        </p:grpSpPr>
        <p:cxnSp>
          <p:nvCxnSpPr>
            <p:cNvPr id="251" name="Google Shape;251;p20"/>
            <p:cNvCxnSpPr/>
            <p:nvPr/>
          </p:nvCxnSpPr>
          <p:spPr>
            <a:xfrm>
              <a:off x="1829125" y="-1813600"/>
              <a:ext cx="0" cy="60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0"/>
            <p:cNvCxnSpPr/>
            <p:nvPr/>
          </p:nvCxnSpPr>
          <p:spPr>
            <a:xfrm>
              <a:off x="1924050" y="-1934425"/>
              <a:ext cx="0" cy="60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20"/>
          <p:cNvSpPr/>
          <p:nvPr/>
        </p:nvSpPr>
        <p:spPr>
          <a:xfrm rot="10800000">
            <a:off x="-5123" y="-530646"/>
            <a:ext cx="4227973" cy="856646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/>
          <p:nvPr/>
        </p:nvSpPr>
        <p:spPr>
          <a:xfrm rot="10800000">
            <a:off x="-950685" y="-490121"/>
            <a:ext cx="5331409" cy="717471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6645740" y="4839129"/>
            <a:ext cx="5331409" cy="717471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8349352" y="7"/>
            <a:ext cx="893698" cy="783595"/>
            <a:chOff x="1345850" y="-1528825"/>
            <a:chExt cx="630075" cy="552450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20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0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20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273" name="Google Shape;273;p20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22"/>
          <p:cNvCxnSpPr/>
          <p:nvPr/>
        </p:nvCxnSpPr>
        <p:spPr>
          <a:xfrm>
            <a:off x="-104000" y="5032095"/>
            <a:ext cx="9312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/>
          <p:nvPr/>
        </p:nvSpPr>
        <p:spPr>
          <a:xfrm rot="10800000" flipH="1">
            <a:off x="4375350" y="-195487"/>
            <a:ext cx="5561600" cy="735887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23776B">
              <a:alpha val="40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2"/>
          <p:cNvGrpSpPr/>
          <p:nvPr/>
        </p:nvGrpSpPr>
        <p:grpSpPr>
          <a:xfrm>
            <a:off x="-306698" y="4414307"/>
            <a:ext cx="4469098" cy="783601"/>
            <a:chOff x="-306698" y="4466082"/>
            <a:chExt cx="4469098" cy="783601"/>
          </a:xfrm>
        </p:grpSpPr>
        <p:sp>
          <p:nvSpPr>
            <p:cNvPr id="318" name="Google Shape;318;p22"/>
            <p:cNvSpPr/>
            <p:nvPr/>
          </p:nvSpPr>
          <p:spPr>
            <a:xfrm flipH="1">
              <a:off x="-82343" y="4861174"/>
              <a:ext cx="4244743" cy="388510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>
              <a:off x="-306698" y="4466082"/>
              <a:ext cx="893698" cy="783595"/>
              <a:chOff x="1345850" y="-1528825"/>
              <a:chExt cx="630075" cy="552450"/>
            </a:xfrm>
          </p:grpSpPr>
          <p:grpSp>
            <p:nvGrpSpPr>
              <p:cNvPr id="320" name="Google Shape;320;p22"/>
              <p:cNvGrpSpPr/>
              <p:nvPr/>
            </p:nvGrpSpPr>
            <p:grpSpPr>
              <a:xfrm>
                <a:off x="1345850" y="-1373475"/>
                <a:ext cx="630075" cy="86400"/>
                <a:chOff x="1345850" y="-1520175"/>
                <a:chExt cx="630075" cy="86400"/>
              </a:xfrm>
            </p:grpSpPr>
            <p:sp>
              <p:nvSpPr>
                <p:cNvPr id="321" name="Google Shape;321;p22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2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2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2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25;p22"/>
              <p:cNvGrpSpPr/>
              <p:nvPr/>
            </p:nvGrpSpPr>
            <p:grpSpPr>
              <a:xfrm>
                <a:off x="1345850" y="-1528825"/>
                <a:ext cx="630075" cy="86400"/>
                <a:chOff x="1345850" y="-1520175"/>
                <a:chExt cx="630075" cy="86400"/>
              </a:xfrm>
            </p:grpSpPr>
            <p:sp>
              <p:nvSpPr>
                <p:cNvPr id="326" name="Google Shape;326;p22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2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2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2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330;p22"/>
              <p:cNvGrpSpPr/>
              <p:nvPr/>
            </p:nvGrpSpPr>
            <p:grpSpPr>
              <a:xfrm>
                <a:off x="1345850" y="-1218125"/>
                <a:ext cx="630075" cy="86400"/>
                <a:chOff x="1345850" y="-1520175"/>
                <a:chExt cx="630075" cy="86400"/>
              </a:xfrm>
            </p:grpSpPr>
            <p:sp>
              <p:nvSpPr>
                <p:cNvPr id="331" name="Google Shape;331;p22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2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2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2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2"/>
              <p:cNvGrpSpPr/>
              <p:nvPr/>
            </p:nvGrpSpPr>
            <p:grpSpPr>
              <a:xfrm>
                <a:off x="1345850" y="-1062775"/>
                <a:ext cx="630075" cy="86400"/>
                <a:chOff x="1345850" y="-1520175"/>
                <a:chExt cx="630075" cy="86400"/>
              </a:xfrm>
            </p:grpSpPr>
            <p:sp>
              <p:nvSpPr>
                <p:cNvPr id="336" name="Google Shape;336;p22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2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2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2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40" name="Google Shape;340;p22"/>
          <p:cNvSpPr/>
          <p:nvPr/>
        </p:nvSpPr>
        <p:spPr>
          <a:xfrm rot="10800000">
            <a:off x="-306697" y="-374396"/>
            <a:ext cx="9061747" cy="618671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_1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7355650" y="-66025"/>
            <a:ext cx="4591997" cy="5245076"/>
            <a:chOff x="7355650" y="-66025"/>
            <a:chExt cx="4591997" cy="5245076"/>
          </a:xfrm>
        </p:grpSpPr>
        <p:sp>
          <p:nvSpPr>
            <p:cNvPr id="349" name="Google Shape;349;p24"/>
            <p:cNvSpPr/>
            <p:nvPr/>
          </p:nvSpPr>
          <p:spPr>
            <a:xfrm rot="10800000" flipH="1">
              <a:off x="7355650" y="-28924"/>
              <a:ext cx="4591997" cy="563947"/>
            </a:xfrm>
            <a:custGeom>
              <a:avLst/>
              <a:gdLst/>
              <a:ahLst/>
              <a:cxnLst/>
              <a:rect l="l" t="t" r="r" b="b"/>
              <a:pathLst>
                <a:path w="96430" h="27152" extrusionOk="0">
                  <a:moveTo>
                    <a:pt x="34236" y="1"/>
                  </a:moveTo>
                  <a:cubicBezTo>
                    <a:pt x="13454" y="1"/>
                    <a:pt x="20844" y="12936"/>
                    <a:pt x="1" y="27151"/>
                  </a:cubicBezTo>
                  <a:lnTo>
                    <a:pt x="96429" y="27151"/>
                  </a:lnTo>
                  <a:lnTo>
                    <a:pt x="96429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 rot="-5400000" flipH="1">
              <a:off x="6298437" y="2333488"/>
              <a:ext cx="5245076" cy="446050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4"/>
          <p:cNvSpPr/>
          <p:nvPr/>
        </p:nvSpPr>
        <p:spPr>
          <a:xfrm rot="5400000" flipH="1">
            <a:off x="-1275825" y="-734975"/>
            <a:ext cx="2997700" cy="446050"/>
          </a:xfrm>
          <a:custGeom>
            <a:avLst/>
            <a:gdLst/>
            <a:ahLst/>
            <a:cxnLst/>
            <a:rect l="l" t="t" r="r" b="b"/>
            <a:pathLst>
              <a:path w="119908" h="17842" extrusionOk="0">
                <a:moveTo>
                  <a:pt x="10072" y="4952"/>
                </a:moveTo>
                <a:cubicBezTo>
                  <a:pt x="12433" y="2057"/>
                  <a:pt x="14901" y="1722"/>
                  <a:pt x="18040" y="1798"/>
                </a:cubicBezTo>
                <a:lnTo>
                  <a:pt x="119907" y="1798"/>
                </a:lnTo>
                <a:lnTo>
                  <a:pt x="119907" y="1"/>
                </a:lnTo>
                <a:lnTo>
                  <a:pt x="16714" y="1"/>
                </a:lnTo>
                <a:cubicBezTo>
                  <a:pt x="14246" y="1"/>
                  <a:pt x="11915" y="1174"/>
                  <a:pt x="10513" y="3139"/>
                </a:cubicBezTo>
                <a:lnTo>
                  <a:pt x="1" y="17842"/>
                </a:lnTo>
                <a:lnTo>
                  <a:pt x="854" y="178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4"/>
          <p:cNvGrpSpPr/>
          <p:nvPr/>
        </p:nvGrpSpPr>
        <p:grpSpPr>
          <a:xfrm>
            <a:off x="-2460704" y="4060782"/>
            <a:ext cx="4591997" cy="1082716"/>
            <a:chOff x="-2460704" y="4060782"/>
            <a:chExt cx="4591997" cy="1082716"/>
          </a:xfrm>
        </p:grpSpPr>
        <p:sp>
          <p:nvSpPr>
            <p:cNvPr id="353" name="Google Shape;353;p24"/>
            <p:cNvSpPr/>
            <p:nvPr/>
          </p:nvSpPr>
          <p:spPr>
            <a:xfrm flipH="1">
              <a:off x="-2460704" y="4579551"/>
              <a:ext cx="4591997" cy="563947"/>
            </a:xfrm>
            <a:custGeom>
              <a:avLst/>
              <a:gdLst/>
              <a:ahLst/>
              <a:cxnLst/>
              <a:rect l="l" t="t" r="r" b="b"/>
              <a:pathLst>
                <a:path w="96430" h="27152" extrusionOk="0">
                  <a:moveTo>
                    <a:pt x="34236" y="1"/>
                  </a:moveTo>
                  <a:cubicBezTo>
                    <a:pt x="13454" y="1"/>
                    <a:pt x="20844" y="12936"/>
                    <a:pt x="1" y="27151"/>
                  </a:cubicBezTo>
                  <a:lnTo>
                    <a:pt x="96429" y="27151"/>
                  </a:lnTo>
                  <a:lnTo>
                    <a:pt x="96429" y="1"/>
                  </a:lnTo>
                  <a:close/>
                </a:path>
              </a:pathLst>
            </a:custGeom>
            <a:solidFill>
              <a:srgbClr val="23776B">
                <a:alpha val="40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24"/>
            <p:cNvGrpSpPr/>
            <p:nvPr/>
          </p:nvGrpSpPr>
          <p:grpSpPr>
            <a:xfrm>
              <a:off x="-284798" y="4060782"/>
              <a:ext cx="893698" cy="783595"/>
              <a:chOff x="1345850" y="-1528825"/>
              <a:chExt cx="630075" cy="552450"/>
            </a:xfrm>
          </p:grpSpPr>
          <p:grpSp>
            <p:nvGrpSpPr>
              <p:cNvPr id="355" name="Google Shape;355;p24"/>
              <p:cNvGrpSpPr/>
              <p:nvPr/>
            </p:nvGrpSpPr>
            <p:grpSpPr>
              <a:xfrm>
                <a:off x="1345850" y="-1373475"/>
                <a:ext cx="630075" cy="86400"/>
                <a:chOff x="1345850" y="-1520175"/>
                <a:chExt cx="630075" cy="86400"/>
              </a:xfrm>
            </p:grpSpPr>
            <p:sp>
              <p:nvSpPr>
                <p:cNvPr id="356" name="Google Shape;356;p24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24"/>
              <p:cNvGrpSpPr/>
              <p:nvPr/>
            </p:nvGrpSpPr>
            <p:grpSpPr>
              <a:xfrm>
                <a:off x="1345850" y="-1528825"/>
                <a:ext cx="630075" cy="86400"/>
                <a:chOff x="1345850" y="-1520175"/>
                <a:chExt cx="630075" cy="86400"/>
              </a:xfrm>
            </p:grpSpPr>
            <p:sp>
              <p:nvSpPr>
                <p:cNvPr id="361" name="Google Shape;361;p24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24"/>
              <p:cNvGrpSpPr/>
              <p:nvPr/>
            </p:nvGrpSpPr>
            <p:grpSpPr>
              <a:xfrm>
                <a:off x="1345850" y="-1218125"/>
                <a:ext cx="630075" cy="86400"/>
                <a:chOff x="1345850" y="-1520175"/>
                <a:chExt cx="630075" cy="86400"/>
              </a:xfrm>
            </p:grpSpPr>
            <p:sp>
              <p:nvSpPr>
                <p:cNvPr id="366" name="Google Shape;366;p24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" name="Google Shape;370;p24"/>
              <p:cNvGrpSpPr/>
              <p:nvPr/>
            </p:nvGrpSpPr>
            <p:grpSpPr>
              <a:xfrm>
                <a:off x="1345850" y="-1062775"/>
                <a:ext cx="630075" cy="86400"/>
                <a:chOff x="1345850" y="-1520175"/>
                <a:chExt cx="630075" cy="86400"/>
              </a:xfrm>
            </p:grpSpPr>
            <p:sp>
              <p:nvSpPr>
                <p:cNvPr id="371" name="Google Shape;371;p24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575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Bold"/>
              <a:buNone/>
              <a:defRPr sz="30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575" y="1152475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6" r:id="rId7"/>
    <p:sldLayoutId id="2147483668" r:id="rId8"/>
    <p:sldLayoutId id="2147483670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2"/>
          <p:cNvSpPr txBox="1">
            <a:spLocks noGrp="1"/>
          </p:cNvSpPr>
          <p:nvPr>
            <p:ph type="subTitle" idx="1"/>
          </p:nvPr>
        </p:nvSpPr>
        <p:spPr>
          <a:xfrm>
            <a:off x="646388" y="3315798"/>
            <a:ext cx="4110475" cy="457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accent1"/>
                </a:solidFill>
                <a:latin typeface="Sitka Text Semibold" pitchFamily="2" charset="0"/>
              </a:rPr>
              <a:t>Presented by: Byte Council</a:t>
            </a:r>
          </a:p>
        </p:txBody>
      </p:sp>
      <p:grpSp>
        <p:nvGrpSpPr>
          <p:cNvPr id="611" name="Google Shape;611;p42"/>
          <p:cNvGrpSpPr/>
          <p:nvPr/>
        </p:nvGrpSpPr>
        <p:grpSpPr>
          <a:xfrm>
            <a:off x="-1361352" y="-184003"/>
            <a:ext cx="8385659" cy="1042873"/>
            <a:chOff x="-46377" y="-250050"/>
            <a:chExt cx="8385659" cy="1042873"/>
          </a:xfrm>
        </p:grpSpPr>
        <p:sp>
          <p:nvSpPr>
            <p:cNvPr id="612" name="Google Shape;612;p42"/>
            <p:cNvSpPr/>
            <p:nvPr/>
          </p:nvSpPr>
          <p:spPr>
            <a:xfrm rot="10800000">
              <a:off x="-46377" y="-94585"/>
              <a:ext cx="8385659" cy="887408"/>
            </a:xfrm>
            <a:custGeom>
              <a:avLst/>
              <a:gdLst/>
              <a:ahLst/>
              <a:cxnLst/>
              <a:rect l="l" t="t" r="r" b="b"/>
              <a:pathLst>
                <a:path w="112397" h="34389" extrusionOk="0">
                  <a:moveTo>
                    <a:pt x="37755" y="1"/>
                  </a:moveTo>
                  <a:cubicBezTo>
                    <a:pt x="32164" y="1"/>
                    <a:pt x="28004" y="3231"/>
                    <a:pt x="23723" y="7801"/>
                  </a:cubicBezTo>
                  <a:lnTo>
                    <a:pt x="1" y="34388"/>
                  </a:lnTo>
                  <a:lnTo>
                    <a:pt x="112396" y="34388"/>
                  </a:lnTo>
                  <a:lnTo>
                    <a:pt x="112396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 flipH="1">
              <a:off x="2306" y="-250050"/>
              <a:ext cx="7187007" cy="887397"/>
            </a:xfrm>
            <a:custGeom>
              <a:avLst/>
              <a:gdLst/>
              <a:ahLst/>
              <a:cxnLst/>
              <a:rect l="l" t="t" r="r" b="b"/>
              <a:pathLst>
                <a:path w="84850" h="21544" extrusionOk="0">
                  <a:moveTo>
                    <a:pt x="1" y="0"/>
                  </a:moveTo>
                  <a:lnTo>
                    <a:pt x="17934" y="17750"/>
                  </a:lnTo>
                  <a:cubicBezTo>
                    <a:pt x="20326" y="20142"/>
                    <a:pt x="24287" y="21544"/>
                    <a:pt x="28523" y="21544"/>
                  </a:cubicBezTo>
                  <a:lnTo>
                    <a:pt x="84850" y="21544"/>
                  </a:lnTo>
                  <a:lnTo>
                    <a:pt x="84850" y="19380"/>
                  </a:lnTo>
                  <a:lnTo>
                    <a:pt x="30762" y="19380"/>
                  </a:lnTo>
                  <a:cubicBezTo>
                    <a:pt x="26542" y="19380"/>
                    <a:pt x="22581" y="17948"/>
                    <a:pt x="20173" y="15586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2"/>
          <p:cNvGrpSpPr/>
          <p:nvPr/>
        </p:nvGrpSpPr>
        <p:grpSpPr>
          <a:xfrm>
            <a:off x="4394413" y="997425"/>
            <a:ext cx="630075" cy="552450"/>
            <a:chOff x="1345850" y="-1528825"/>
            <a:chExt cx="630075" cy="552450"/>
          </a:xfrm>
        </p:grpSpPr>
        <p:grpSp>
          <p:nvGrpSpPr>
            <p:cNvPr id="615" name="Google Shape;615;p42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616" name="Google Shape;616;p4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42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621" name="Google Shape;621;p4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42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626" name="Google Shape;626;p4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42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2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2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2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5" name="Google Shape;635;p42"/>
          <p:cNvGrpSpPr/>
          <p:nvPr/>
        </p:nvGrpSpPr>
        <p:grpSpPr>
          <a:xfrm>
            <a:off x="2497425" y="4147526"/>
            <a:ext cx="8597008" cy="1272893"/>
            <a:chOff x="2174657" y="4173934"/>
            <a:chExt cx="8597008" cy="1272893"/>
          </a:xfrm>
        </p:grpSpPr>
        <p:sp>
          <p:nvSpPr>
            <p:cNvPr id="636" name="Google Shape;636;p42"/>
            <p:cNvSpPr/>
            <p:nvPr/>
          </p:nvSpPr>
          <p:spPr>
            <a:xfrm>
              <a:off x="2315214" y="4432466"/>
              <a:ext cx="8456451" cy="825274"/>
            </a:xfrm>
            <a:custGeom>
              <a:avLst/>
              <a:gdLst/>
              <a:ahLst/>
              <a:cxnLst/>
              <a:rect l="l" t="t" r="r" b="b"/>
              <a:pathLst>
                <a:path w="100741" h="32850" extrusionOk="0">
                  <a:moveTo>
                    <a:pt x="13332" y="1"/>
                  </a:moveTo>
                  <a:cubicBezTo>
                    <a:pt x="12341" y="1"/>
                    <a:pt x="11488" y="290"/>
                    <a:pt x="10666" y="778"/>
                  </a:cubicBezTo>
                  <a:cubicBezTo>
                    <a:pt x="9294" y="1616"/>
                    <a:pt x="8319" y="2972"/>
                    <a:pt x="7877" y="4511"/>
                  </a:cubicBezTo>
                  <a:lnTo>
                    <a:pt x="0" y="32849"/>
                  </a:lnTo>
                  <a:lnTo>
                    <a:pt x="100740" y="32849"/>
                  </a:lnTo>
                  <a:lnTo>
                    <a:pt x="100740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2174657" y="4173934"/>
              <a:ext cx="8225389" cy="1272893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42"/>
          <p:cNvSpPr txBox="1">
            <a:spLocks noGrp="1"/>
          </p:cNvSpPr>
          <p:nvPr>
            <p:ph type="ctrTitle"/>
          </p:nvPr>
        </p:nvSpPr>
        <p:spPr>
          <a:xfrm>
            <a:off x="481563" y="1033622"/>
            <a:ext cx="5466900" cy="1979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1: VENTURE CAPITAL </a:t>
            </a:r>
            <a:r>
              <a:rPr lang="en" dirty="0">
                <a:solidFill>
                  <a:schemeClr val="lt2"/>
                </a:solidFill>
              </a:rPr>
              <a:t>StartupSavvy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39" name="Google Shape;639;p42"/>
          <p:cNvGrpSpPr/>
          <p:nvPr/>
        </p:nvGrpSpPr>
        <p:grpSpPr>
          <a:xfrm>
            <a:off x="4560568" y="4123297"/>
            <a:ext cx="893700" cy="826516"/>
            <a:chOff x="1919325" y="4088209"/>
            <a:chExt cx="893700" cy="826516"/>
          </a:xfrm>
        </p:grpSpPr>
        <p:grpSp>
          <p:nvGrpSpPr>
            <p:cNvPr id="640" name="Google Shape;640;p42"/>
            <p:cNvGrpSpPr/>
            <p:nvPr/>
          </p:nvGrpSpPr>
          <p:grpSpPr>
            <a:xfrm rot="9049678">
              <a:off x="2037608" y="4088209"/>
              <a:ext cx="94925" cy="724975"/>
              <a:chOff x="1829125" y="-1934425"/>
              <a:chExt cx="94925" cy="725025"/>
            </a:xfrm>
          </p:grpSpPr>
          <p:cxnSp>
            <p:nvCxnSpPr>
              <p:cNvPr id="641" name="Google Shape;641;p42"/>
              <p:cNvCxnSpPr/>
              <p:nvPr/>
            </p:nvCxnSpPr>
            <p:spPr>
              <a:xfrm>
                <a:off x="1829125" y="-1813600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42"/>
              <p:cNvCxnSpPr/>
              <p:nvPr/>
            </p:nvCxnSpPr>
            <p:spPr>
              <a:xfrm>
                <a:off x="1924050" y="-1934425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3" name="Google Shape;643;p42"/>
            <p:cNvSpPr/>
            <p:nvPr/>
          </p:nvSpPr>
          <p:spPr>
            <a:xfrm>
              <a:off x="1919325" y="4526225"/>
              <a:ext cx="893700" cy="3885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2"/>
          <p:cNvGrpSpPr/>
          <p:nvPr/>
        </p:nvGrpSpPr>
        <p:grpSpPr>
          <a:xfrm rot="-9524580">
            <a:off x="2520522" y="152235"/>
            <a:ext cx="147302" cy="930429"/>
            <a:chOff x="1829125" y="-1934425"/>
            <a:chExt cx="94925" cy="725025"/>
          </a:xfrm>
        </p:grpSpPr>
        <p:cxnSp>
          <p:nvCxnSpPr>
            <p:cNvPr id="645" name="Google Shape;645;p42"/>
            <p:cNvCxnSpPr/>
            <p:nvPr/>
          </p:nvCxnSpPr>
          <p:spPr>
            <a:xfrm>
              <a:off x="1829125" y="-1813600"/>
              <a:ext cx="0" cy="60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2"/>
            <p:cNvCxnSpPr/>
            <p:nvPr/>
          </p:nvCxnSpPr>
          <p:spPr>
            <a:xfrm>
              <a:off x="1924050" y="-1934425"/>
              <a:ext cx="0" cy="60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C958E73-871D-D9D0-CB05-238DF41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3" y="4216971"/>
            <a:ext cx="2535761" cy="67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5C8A4-3F96-BDE2-F62E-6AD250C1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01" y="1093679"/>
            <a:ext cx="2609193" cy="2609193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7047C6B-806A-750B-42E3-B7FFD5AF3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282" y="-25295"/>
            <a:ext cx="2324910" cy="109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"/>
          <p:cNvSpPr txBox="1">
            <a:spLocks noGrp="1"/>
          </p:cNvSpPr>
          <p:nvPr>
            <p:ph type="title"/>
          </p:nvPr>
        </p:nvSpPr>
        <p:spPr>
          <a:xfrm>
            <a:off x="424258" y="1651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000" b="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MEET OUR </a:t>
            </a:r>
            <a:r>
              <a:rPr lang="en-MY" dirty="0"/>
              <a:t>TEAM</a:t>
            </a:r>
            <a:endParaRPr lang="en-MY" sz="3000" b="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685" name="Google Shape;685;p44"/>
          <p:cNvSpPr txBox="1">
            <a:spLocks noGrp="1"/>
          </p:cNvSpPr>
          <p:nvPr>
            <p:ph type="title" idx="4"/>
          </p:nvPr>
        </p:nvSpPr>
        <p:spPr>
          <a:xfrm>
            <a:off x="3861987" y="2764095"/>
            <a:ext cx="2658243" cy="735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NOR IZNA BINTI MOHD ISA</a:t>
            </a:r>
            <a:br>
              <a:rPr lang="en" sz="1400" dirty="0"/>
            </a:br>
            <a:r>
              <a:rPr lang="en-MY" sz="1200" dirty="0">
                <a:latin typeface="Sitka Text Semibold" pitchFamily="2" charset="0"/>
                <a:cs typeface="Arial" panose="020B0604020202020204" pitchFamily="34" charset="0"/>
              </a:rPr>
              <a:t>- Gold Medallist AICD 2021 </a:t>
            </a:r>
            <a:br>
              <a:rPr lang="en-MY" sz="1200" dirty="0">
                <a:latin typeface="Sitka Text Semibold" pitchFamily="2" charset="0"/>
                <a:cs typeface="Arial" panose="020B0604020202020204" pitchFamily="34" charset="0"/>
              </a:rPr>
            </a:br>
            <a:r>
              <a:rPr lang="en-MY" sz="1200" dirty="0">
                <a:latin typeface="Sitka Text Semibold" pitchFamily="2" charset="0"/>
                <a:cs typeface="Arial" panose="020B0604020202020204" pitchFamily="34" charset="0"/>
              </a:rPr>
              <a:t>- Participant in </a:t>
            </a:r>
            <a:r>
              <a:rPr lang="en-MY" sz="1200" dirty="0" err="1">
                <a:latin typeface="Sitka Text Semibold" pitchFamily="2" charset="0"/>
                <a:cs typeface="Arial" panose="020B0604020202020204" pitchFamily="34" charset="0"/>
              </a:rPr>
              <a:t>VHack</a:t>
            </a:r>
            <a:r>
              <a:rPr lang="en-MY" sz="1200" dirty="0">
                <a:latin typeface="Sitka Text Semibold" pitchFamily="2" charset="0"/>
                <a:cs typeface="Arial" panose="020B0604020202020204" pitchFamily="34" charset="0"/>
              </a:rPr>
              <a:t> 2022 and 2023 </a:t>
            </a:r>
          </a:p>
        </p:txBody>
      </p:sp>
      <p:sp>
        <p:nvSpPr>
          <p:cNvPr id="688" name="Google Shape;688;p44"/>
          <p:cNvSpPr txBox="1">
            <a:spLocks noGrp="1"/>
          </p:cNvSpPr>
          <p:nvPr>
            <p:ph type="title" idx="7"/>
          </p:nvPr>
        </p:nvSpPr>
        <p:spPr>
          <a:xfrm>
            <a:off x="-67611" y="2902796"/>
            <a:ext cx="2954700" cy="10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 dirty="0"/>
              <a:t>MUHAMMAD AKRAM ZAKI </a:t>
            </a:r>
            <a:br>
              <a:rPr lang="sv-SE" sz="1400" dirty="0"/>
            </a:br>
            <a:r>
              <a:rPr lang="sv-SE" sz="1400" dirty="0"/>
              <a:t>BIN AMRAN</a:t>
            </a:r>
            <a:br>
              <a:rPr lang="sv-SE" sz="1400" dirty="0"/>
            </a:br>
            <a:r>
              <a:rPr lang="sv-SE" sz="1200" dirty="0">
                <a:latin typeface="Sitka Text Semibold" pitchFamily="2" charset="0"/>
                <a:cs typeface="Archivo" panose="020B0604020202020204" charset="0"/>
              </a:rPr>
              <a:t>- Gold medal in Asean Innovative Science Environment and Entrepereneur fair 2023</a:t>
            </a:r>
            <a:br>
              <a:rPr lang="sv-SE" sz="1200" dirty="0">
                <a:latin typeface="Sitka Text Semibold" pitchFamily="2" charset="0"/>
                <a:cs typeface="Archivo" panose="020B0604020202020204" charset="0"/>
              </a:rPr>
            </a:br>
            <a:r>
              <a:rPr lang="sv-SE" sz="1200" dirty="0">
                <a:latin typeface="Sitka Text Semibold" pitchFamily="2" charset="0"/>
                <a:cs typeface="Archivo" panose="020B0604020202020204" charset="0"/>
              </a:rPr>
              <a:t>- 3rd place in CTF USIM AturKreatif 2022</a:t>
            </a:r>
          </a:p>
        </p:txBody>
      </p:sp>
      <p:sp>
        <p:nvSpPr>
          <p:cNvPr id="691" name="Google Shape;691;p44"/>
          <p:cNvSpPr txBox="1">
            <a:spLocks noGrp="1"/>
          </p:cNvSpPr>
          <p:nvPr>
            <p:ph type="title" idx="13"/>
          </p:nvPr>
        </p:nvSpPr>
        <p:spPr>
          <a:xfrm>
            <a:off x="5301446" y="4258844"/>
            <a:ext cx="2616104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AMIR HAZIM BIN BAHRI</a:t>
            </a:r>
            <a:br>
              <a:rPr lang="de-DE" sz="1400" dirty="0"/>
            </a:br>
            <a:r>
              <a:rPr lang="de-DE" sz="1200" dirty="0">
                <a:latin typeface="Sitka Text Semibold" pitchFamily="2" charset="0"/>
                <a:cs typeface="Arial" panose="020B0604020202020204" pitchFamily="34" charset="0"/>
              </a:rPr>
              <a:t>- Participant in VHack 2022</a:t>
            </a:r>
          </a:p>
        </p:txBody>
      </p:sp>
      <p:grpSp>
        <p:nvGrpSpPr>
          <p:cNvPr id="694" name="Google Shape;694;p44"/>
          <p:cNvGrpSpPr/>
          <p:nvPr/>
        </p:nvGrpSpPr>
        <p:grpSpPr>
          <a:xfrm>
            <a:off x="-4135253" y="4094291"/>
            <a:ext cx="9445453" cy="1120145"/>
            <a:chOff x="-4566750" y="4256526"/>
            <a:chExt cx="9445453" cy="1120145"/>
          </a:xfrm>
        </p:grpSpPr>
        <p:grpSp>
          <p:nvGrpSpPr>
            <p:cNvPr id="695" name="Google Shape;695;p44"/>
            <p:cNvGrpSpPr/>
            <p:nvPr/>
          </p:nvGrpSpPr>
          <p:grpSpPr>
            <a:xfrm>
              <a:off x="-2169700" y="4256526"/>
              <a:ext cx="4893340" cy="1092868"/>
              <a:chOff x="-2169700" y="4256526"/>
              <a:chExt cx="4893340" cy="1092868"/>
            </a:xfrm>
          </p:grpSpPr>
          <p:sp>
            <p:nvSpPr>
              <p:cNvPr id="696" name="Google Shape;696;p44"/>
              <p:cNvSpPr/>
              <p:nvPr/>
            </p:nvSpPr>
            <p:spPr>
              <a:xfrm flipH="1">
                <a:off x="-2169700" y="4437005"/>
                <a:ext cx="4893340" cy="886309"/>
              </a:xfrm>
              <a:custGeom>
                <a:avLst/>
                <a:gdLst/>
                <a:ahLst/>
                <a:cxnLst/>
                <a:rect l="l" t="t" r="r" b="b"/>
                <a:pathLst>
                  <a:path w="96430" h="27152" extrusionOk="0">
                    <a:moveTo>
                      <a:pt x="34236" y="1"/>
                    </a:moveTo>
                    <a:cubicBezTo>
                      <a:pt x="13454" y="1"/>
                      <a:pt x="20844" y="12936"/>
                      <a:pt x="1" y="27151"/>
                    </a:cubicBezTo>
                    <a:lnTo>
                      <a:pt x="96429" y="27151"/>
                    </a:lnTo>
                    <a:lnTo>
                      <a:pt x="96429" y="1"/>
                    </a:lnTo>
                    <a:close/>
                  </a:path>
                </a:pathLst>
              </a:custGeom>
              <a:solidFill>
                <a:srgbClr val="191919">
                  <a:alpha val="294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 flipH="1">
                <a:off x="-2092912" y="4256526"/>
                <a:ext cx="4227973" cy="1092868"/>
              </a:xfrm>
              <a:custGeom>
                <a:avLst/>
                <a:gdLst/>
                <a:ahLst/>
                <a:cxnLst/>
                <a:rect l="l" t="t" r="r" b="b"/>
                <a:pathLst>
                  <a:path w="96430" h="27152" extrusionOk="0">
                    <a:moveTo>
                      <a:pt x="34236" y="1"/>
                    </a:moveTo>
                    <a:cubicBezTo>
                      <a:pt x="13454" y="1"/>
                      <a:pt x="20844" y="12936"/>
                      <a:pt x="1" y="27151"/>
                    </a:cubicBezTo>
                    <a:lnTo>
                      <a:pt x="96429" y="27151"/>
                    </a:lnTo>
                    <a:lnTo>
                      <a:pt x="96429" y="1"/>
                    </a:lnTo>
                    <a:close/>
                  </a:path>
                </a:pathLst>
              </a:custGeom>
              <a:solidFill>
                <a:srgbClr val="191919">
                  <a:alpha val="77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8" name="Google Shape;698;p44"/>
            <p:cNvSpPr/>
            <p:nvPr/>
          </p:nvSpPr>
          <p:spPr>
            <a:xfrm flipH="1">
              <a:off x="-4566750" y="4758000"/>
              <a:ext cx="9445453" cy="618671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44"/>
          <p:cNvGrpSpPr/>
          <p:nvPr/>
        </p:nvGrpSpPr>
        <p:grpSpPr>
          <a:xfrm>
            <a:off x="8049530" y="4051614"/>
            <a:ext cx="1511235" cy="1325051"/>
            <a:chOff x="1345850" y="-1528825"/>
            <a:chExt cx="630075" cy="552450"/>
          </a:xfrm>
        </p:grpSpPr>
        <p:grpSp>
          <p:nvGrpSpPr>
            <p:cNvPr id="700" name="Google Shape;700;p44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701" name="Google Shape;701;p44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44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706" name="Google Shape;706;p44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4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4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4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44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711" name="Google Shape;711;p44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4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4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44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716" name="Google Shape;716;p44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4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solidFill>
                <a:srgbClr val="FFFFFF">
                  <a:alpha val="37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44"/>
          <p:cNvGrpSpPr/>
          <p:nvPr/>
        </p:nvGrpSpPr>
        <p:grpSpPr>
          <a:xfrm>
            <a:off x="7865289" y="-60413"/>
            <a:ext cx="945961" cy="803738"/>
            <a:chOff x="1867064" y="4110987"/>
            <a:chExt cx="945961" cy="803738"/>
          </a:xfrm>
        </p:grpSpPr>
        <p:grpSp>
          <p:nvGrpSpPr>
            <p:cNvPr id="721" name="Google Shape;721;p44"/>
            <p:cNvGrpSpPr/>
            <p:nvPr/>
          </p:nvGrpSpPr>
          <p:grpSpPr>
            <a:xfrm rot="9049678">
              <a:off x="2037732" y="4088142"/>
              <a:ext cx="94918" cy="724975"/>
              <a:chOff x="1829125" y="-1934425"/>
              <a:chExt cx="94925" cy="725025"/>
            </a:xfrm>
          </p:grpSpPr>
          <p:cxnSp>
            <p:nvCxnSpPr>
              <p:cNvPr id="722" name="Google Shape;722;p44"/>
              <p:cNvCxnSpPr/>
              <p:nvPr/>
            </p:nvCxnSpPr>
            <p:spPr>
              <a:xfrm>
                <a:off x="1829125" y="-1813600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44"/>
              <p:cNvCxnSpPr/>
              <p:nvPr/>
            </p:nvCxnSpPr>
            <p:spPr>
              <a:xfrm>
                <a:off x="1924050" y="-1934425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24" name="Google Shape;724;p44"/>
            <p:cNvSpPr/>
            <p:nvPr/>
          </p:nvSpPr>
          <p:spPr>
            <a:xfrm>
              <a:off x="1919325" y="4526225"/>
              <a:ext cx="893700" cy="3885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91;p44">
            <a:extLst>
              <a:ext uri="{FF2B5EF4-FFF2-40B4-BE49-F238E27FC236}">
                <a16:creationId xmlns:a16="http://schemas.microsoft.com/office/drawing/2014/main" id="{7EF102C7-DED7-CE1B-59E5-6548D5B7CF08}"/>
              </a:ext>
            </a:extLst>
          </p:cNvPr>
          <p:cNvSpPr txBox="1">
            <a:spLocks/>
          </p:cNvSpPr>
          <p:nvPr/>
        </p:nvSpPr>
        <p:spPr>
          <a:xfrm>
            <a:off x="3631810" y="1143286"/>
            <a:ext cx="2954700" cy="106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Fira Sans ExtraBold"/>
              <a:buNone/>
              <a:defRPr sz="1900" b="0" i="0" u="none" strike="noStrike" cap="none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MY" sz="1400" dirty="0"/>
              <a:t>MUHAMMAD NAQIB FITRI </a:t>
            </a:r>
          </a:p>
          <a:p>
            <a:r>
              <a:rPr lang="en-MY" sz="1400" dirty="0"/>
              <a:t>BIN ABD AZIZ</a:t>
            </a:r>
          </a:p>
          <a:p>
            <a:r>
              <a:rPr lang="en-MY" sz="1200" dirty="0">
                <a:latin typeface="Sitka Text Semibold" pitchFamily="2" charset="0"/>
                <a:cs typeface="Archivo" panose="020B0604020202020204" charset="0"/>
              </a:rPr>
              <a:t>- Top 3 CTF Team in </a:t>
            </a:r>
            <a:r>
              <a:rPr lang="en-MY" sz="1200" dirty="0" err="1">
                <a:latin typeface="Sitka Text Semibold" pitchFamily="2" charset="0"/>
                <a:cs typeface="Archivo" panose="020B0604020202020204" charset="0"/>
              </a:rPr>
              <a:t>AturKreatif</a:t>
            </a:r>
            <a:r>
              <a:rPr lang="en-MY" sz="1200" dirty="0">
                <a:latin typeface="Sitka Text Semibold" pitchFamily="2" charset="0"/>
                <a:cs typeface="Archivo" panose="020B0604020202020204" charset="0"/>
              </a:rPr>
              <a:t> USIM</a:t>
            </a:r>
          </a:p>
          <a:p>
            <a:r>
              <a:rPr lang="en-MY" sz="1200" dirty="0">
                <a:latin typeface="Sitka Text Semibold" pitchFamily="2" charset="0"/>
                <a:cs typeface="Archivo" panose="020B0604020202020204" charset="0"/>
              </a:rPr>
              <a:t>- Participant of Malaysia Cybersecurity Camp(MCC)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5F1B0C-380C-1D5E-3676-FE875D7A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609" y="1989407"/>
            <a:ext cx="1537918" cy="20493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A66A64-C8A3-E736-303B-82E77F45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23" y="618873"/>
            <a:ext cx="1013094" cy="1393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D94B31-5727-411E-DCD5-2DF4D37E9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8" t="30574" b="5771"/>
          <a:stretch/>
        </p:blipFill>
        <p:spPr>
          <a:xfrm>
            <a:off x="6221636" y="2165143"/>
            <a:ext cx="1827894" cy="15034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469E04-CB64-CFB6-C2B6-43625A626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182" y="2727179"/>
            <a:ext cx="1680943" cy="2239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0D200D-4529-AC54-945B-C992EA3D1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008" y="312381"/>
            <a:ext cx="1352277" cy="1801994"/>
          </a:xfrm>
          <a:prstGeom prst="rect">
            <a:avLst/>
          </a:prstGeom>
        </p:spPr>
      </p:pic>
      <p:sp>
        <p:nvSpPr>
          <p:cNvPr id="683" name="Google Shape;683;p44"/>
          <p:cNvSpPr txBox="1">
            <a:spLocks noGrp="1"/>
          </p:cNvSpPr>
          <p:nvPr>
            <p:ph type="title" idx="2"/>
          </p:nvPr>
        </p:nvSpPr>
        <p:spPr>
          <a:xfrm>
            <a:off x="146429" y="1373607"/>
            <a:ext cx="2553073" cy="858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400" dirty="0"/>
              <a:t>AZFAR IRFAN DANISH </a:t>
            </a:r>
            <a:br>
              <a:rPr lang="en" sz="1400" dirty="0"/>
            </a:br>
            <a:r>
              <a:rPr lang="en" sz="1400" dirty="0"/>
              <a:t>BIN AZRUL FAHMEE</a:t>
            </a:r>
            <a:br>
              <a:rPr lang="en" dirty="0"/>
            </a:br>
            <a:r>
              <a:rPr lang="en-MY" sz="1200" dirty="0">
                <a:latin typeface="Sitka Text Semibold" pitchFamily="2" charset="0"/>
                <a:cs typeface="Archivo" panose="020B0604020202020204" charset="0"/>
              </a:rPr>
              <a:t>- Gold medal award 2019 INNOCOM </a:t>
            </a:r>
            <a:br>
              <a:rPr lang="en-MY" sz="1200" dirty="0">
                <a:latin typeface="Sitka Text Semibold" pitchFamily="2" charset="0"/>
                <a:cs typeface="Archivo" panose="020B0604020202020204" charset="0"/>
              </a:rPr>
            </a:br>
            <a:r>
              <a:rPr lang="en-MY" sz="1200" dirty="0">
                <a:latin typeface="Sitka Text Semibold" pitchFamily="2" charset="0"/>
                <a:cs typeface="Archivo" panose="020B0604020202020204" charset="0"/>
              </a:rPr>
              <a:t>- Student exchange alumni in USA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6F860F8-B5AE-04A1-E2DF-D39B66002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5207" y="-40992"/>
            <a:ext cx="2325558" cy="1098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xfrm>
            <a:off x="776751" y="334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56" name="Google Shape;656;p43"/>
          <p:cNvGrpSpPr/>
          <p:nvPr/>
        </p:nvGrpSpPr>
        <p:grpSpPr>
          <a:xfrm>
            <a:off x="8162427" y="339582"/>
            <a:ext cx="893698" cy="783595"/>
            <a:chOff x="1345850" y="-1528825"/>
            <a:chExt cx="630075" cy="552450"/>
          </a:xfrm>
        </p:grpSpPr>
        <p:grpSp>
          <p:nvGrpSpPr>
            <p:cNvPr id="657" name="Google Shape;657;p43"/>
            <p:cNvGrpSpPr/>
            <p:nvPr/>
          </p:nvGrpSpPr>
          <p:grpSpPr>
            <a:xfrm>
              <a:off x="1345850" y="-1373475"/>
              <a:ext cx="630075" cy="86400"/>
              <a:chOff x="1345850" y="-1520175"/>
              <a:chExt cx="630075" cy="86400"/>
            </a:xfrm>
          </p:grpSpPr>
          <p:sp>
            <p:nvSpPr>
              <p:cNvPr id="658" name="Google Shape;658;p4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3"/>
            <p:cNvGrpSpPr/>
            <p:nvPr/>
          </p:nvGrpSpPr>
          <p:grpSpPr>
            <a:xfrm>
              <a:off x="1345850" y="-1528825"/>
              <a:ext cx="630075" cy="86400"/>
              <a:chOff x="1345850" y="-1520175"/>
              <a:chExt cx="630075" cy="86400"/>
            </a:xfrm>
          </p:grpSpPr>
          <p:sp>
            <p:nvSpPr>
              <p:cNvPr id="663" name="Google Shape;663;p4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43"/>
            <p:cNvGrpSpPr/>
            <p:nvPr/>
          </p:nvGrpSpPr>
          <p:grpSpPr>
            <a:xfrm>
              <a:off x="1345850" y="-1218125"/>
              <a:ext cx="630075" cy="86400"/>
              <a:chOff x="1345850" y="-1520175"/>
              <a:chExt cx="630075" cy="86400"/>
            </a:xfrm>
          </p:grpSpPr>
          <p:sp>
            <p:nvSpPr>
              <p:cNvPr id="668" name="Google Shape;668;p4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43"/>
            <p:cNvGrpSpPr/>
            <p:nvPr/>
          </p:nvGrpSpPr>
          <p:grpSpPr>
            <a:xfrm>
              <a:off x="1345850" y="-1062775"/>
              <a:ext cx="630075" cy="86400"/>
              <a:chOff x="1345850" y="-1520175"/>
              <a:chExt cx="630075" cy="86400"/>
            </a:xfrm>
          </p:grpSpPr>
          <p:sp>
            <p:nvSpPr>
              <p:cNvPr id="673" name="Google Shape;673;p43"/>
              <p:cNvSpPr/>
              <p:nvPr/>
            </p:nvSpPr>
            <p:spPr>
              <a:xfrm>
                <a:off x="134585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3"/>
              <p:cNvSpPr/>
              <p:nvPr/>
            </p:nvSpPr>
            <p:spPr>
              <a:xfrm>
                <a:off x="152707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3"/>
              <p:cNvSpPr/>
              <p:nvPr/>
            </p:nvSpPr>
            <p:spPr>
              <a:xfrm>
                <a:off x="1708300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3"/>
              <p:cNvSpPr/>
              <p:nvPr/>
            </p:nvSpPr>
            <p:spPr>
              <a:xfrm>
                <a:off x="1889525" y="-1520175"/>
                <a:ext cx="86400" cy="864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B4100C-7093-2FDD-09DB-D4DE2751BEA7}"/>
              </a:ext>
            </a:extLst>
          </p:cNvPr>
          <p:cNvSpPr/>
          <p:nvPr/>
        </p:nvSpPr>
        <p:spPr>
          <a:xfrm>
            <a:off x="882594" y="1380327"/>
            <a:ext cx="2305879" cy="1649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21737"/>
                </a:solidFill>
                <a:effectLst/>
                <a:latin typeface="Sitka Small Semibold" pitchFamily="2" charset="0"/>
              </a:rPr>
              <a:t>According to Forbes, less than 1% of small businesses in the United States receive funding from venture capital (VC) firms to cover costs. </a:t>
            </a:r>
            <a:endParaRPr lang="en-MY" dirty="0">
              <a:latin typeface="Sitka Small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BA62BA-CF02-204C-DC93-4EFD6F3F15AB}"/>
              </a:ext>
            </a:extLst>
          </p:cNvPr>
          <p:cNvSpPr/>
          <p:nvPr/>
        </p:nvSpPr>
        <p:spPr>
          <a:xfrm>
            <a:off x="3363401" y="2285882"/>
            <a:ext cx="3140767" cy="121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21737"/>
                </a:solidFill>
                <a:effectLst/>
                <a:latin typeface="Sitka Small Semibold" pitchFamily="2" charset="0"/>
              </a:rPr>
              <a:t>Around 25% of new businesses don’t receive all of the funding required to launch, thus restricting their sustainable growth.</a:t>
            </a:r>
            <a:endParaRPr lang="en-MY" dirty="0">
              <a:latin typeface="Sitka Small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CB4DF0-18E5-A812-C907-B247D5E07FA0}"/>
              </a:ext>
            </a:extLst>
          </p:cNvPr>
          <p:cNvSpPr/>
          <p:nvPr/>
        </p:nvSpPr>
        <p:spPr>
          <a:xfrm>
            <a:off x="3363401" y="3706867"/>
            <a:ext cx="3140767" cy="793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21737"/>
                </a:solidFill>
                <a:latin typeface="Sitka Small Semibold" pitchFamily="2" charset="0"/>
              </a:rPr>
              <a:t>A</a:t>
            </a:r>
            <a:r>
              <a:rPr lang="en-US" b="0" i="0" dirty="0">
                <a:solidFill>
                  <a:srgbClr val="121737"/>
                </a:solidFill>
                <a:effectLst/>
                <a:latin typeface="Sitka Small Semibold" pitchFamily="2" charset="0"/>
              </a:rPr>
              <a:t>round 30% of all venture-backed startups fail.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8845B-8B2E-4BCC-0A00-D9F1745AE191}"/>
              </a:ext>
            </a:extLst>
          </p:cNvPr>
          <p:cNvSpPr/>
          <p:nvPr/>
        </p:nvSpPr>
        <p:spPr>
          <a:xfrm>
            <a:off x="3363401" y="1333125"/>
            <a:ext cx="3140767" cy="74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121737"/>
                </a:solidFill>
                <a:effectLst/>
                <a:latin typeface="Sitka Small Semibold" pitchFamily="2" charset="0"/>
              </a:rPr>
              <a:t>On average, a single VC firm receives more than 1,000 proposals per year.</a:t>
            </a:r>
            <a:endParaRPr lang="en-MY" dirty="0">
              <a:latin typeface="Sitka Small Semibold" pitchFamily="2" charset="0"/>
            </a:endParaRPr>
          </a:p>
        </p:txBody>
      </p:sp>
      <p:sp>
        <p:nvSpPr>
          <p:cNvPr id="7" name="Google Shape;1258;p63">
            <a:extLst>
              <a:ext uri="{FF2B5EF4-FFF2-40B4-BE49-F238E27FC236}">
                <a16:creationId xmlns:a16="http://schemas.microsoft.com/office/drawing/2014/main" id="{BDFDEF67-87FD-9A6E-EF6C-76FE1E00EDE6}"/>
              </a:ext>
            </a:extLst>
          </p:cNvPr>
          <p:cNvSpPr/>
          <p:nvPr/>
        </p:nvSpPr>
        <p:spPr>
          <a:xfrm rot="5400000" flipH="1">
            <a:off x="6119485" y="2108256"/>
            <a:ext cx="2529916" cy="926987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191919">
              <a:alpha val="294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E5D3A-36BF-2ADC-FA9A-ED96C2EA9FBE}"/>
              </a:ext>
            </a:extLst>
          </p:cNvPr>
          <p:cNvSpPr txBox="1"/>
          <p:nvPr/>
        </p:nvSpPr>
        <p:spPr>
          <a:xfrm>
            <a:off x="6887486" y="1363427"/>
            <a:ext cx="993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latin typeface="Fira Sans Black" panose="020B0604020202020204" pitchFamily="34" charset="0"/>
              </a:rPr>
              <a:t>Key 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A0366-A9B4-5830-B4C7-88B183169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1" y="2024272"/>
            <a:ext cx="523221" cy="52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9B6CE-0999-0C63-63D7-F34BEE3D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168" y="-56701"/>
            <a:ext cx="2328874" cy="109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F258BE-E212-9C93-C1D7-6A2B275A3C7A}"/>
              </a:ext>
            </a:extLst>
          </p:cNvPr>
          <p:cNvSpPr/>
          <p:nvPr/>
        </p:nvSpPr>
        <p:spPr>
          <a:xfrm>
            <a:off x="515416" y="1846086"/>
            <a:ext cx="2549978" cy="1453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  <a:latin typeface="Sitka Small Semibold" pitchFamily="2" charset="0"/>
                <a:cs typeface="Arial" panose="020B0604020202020204" pitchFamily="34" charset="0"/>
              </a:rPr>
              <a:t>Personalized Portfolio Builder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FACF16-D2FC-E831-AC98-70CE3350255A}"/>
              </a:ext>
            </a:extLst>
          </p:cNvPr>
          <p:cNvSpPr/>
          <p:nvPr/>
        </p:nvSpPr>
        <p:spPr>
          <a:xfrm>
            <a:off x="5734516" y="3437164"/>
            <a:ext cx="2549977" cy="1453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bg1">
                    <a:lumMod val="10000"/>
                  </a:schemeClr>
                </a:solidFill>
                <a:latin typeface="Sitka Small Semibold" pitchFamily="2" charset="0"/>
              </a:rPr>
              <a:t>Risk Management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603C1-B724-C670-8478-E5F0B75A687C}"/>
              </a:ext>
            </a:extLst>
          </p:cNvPr>
          <p:cNvSpPr/>
          <p:nvPr/>
        </p:nvSpPr>
        <p:spPr>
          <a:xfrm>
            <a:off x="1903345" y="3548517"/>
            <a:ext cx="2549978" cy="1453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  <a:latin typeface="Sitka Small Semibold" pitchFamily="2" charset="0"/>
              </a:rPr>
              <a:t>Portfolio Construction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57D47-16B4-11A9-8DD8-DF08084FC379}"/>
              </a:ext>
            </a:extLst>
          </p:cNvPr>
          <p:cNvSpPr/>
          <p:nvPr/>
        </p:nvSpPr>
        <p:spPr>
          <a:xfrm>
            <a:off x="4243217" y="1845128"/>
            <a:ext cx="2549978" cy="1453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  <a:latin typeface="Sitka Small Semibold" pitchFamily="2" charset="0"/>
              </a:rPr>
              <a:t>Research Trading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8D2F6-D35D-6783-7797-3841FDEB46C3}"/>
              </a:ext>
            </a:extLst>
          </p:cNvPr>
          <p:cNvSpPr/>
          <p:nvPr/>
        </p:nvSpPr>
        <p:spPr>
          <a:xfrm>
            <a:off x="253456" y="1733775"/>
            <a:ext cx="706125" cy="381987"/>
          </a:xfrm>
          <a:custGeom>
            <a:avLst/>
            <a:gdLst>
              <a:gd name="connsiteX0" fmla="*/ 136989 w 706125"/>
              <a:gd name="connsiteY0" fmla="*/ 189283 h 381987"/>
              <a:gd name="connsiteX1" fmla="*/ 667668 w 706125"/>
              <a:gd name="connsiteY1" fmla="*/ 1504 h 381987"/>
              <a:gd name="connsiteX2" fmla="*/ 594189 w 706125"/>
              <a:gd name="connsiteY2" fmla="*/ 295419 h 381987"/>
              <a:gd name="connsiteX3" fmla="*/ 30853 w 706125"/>
              <a:gd name="connsiteY3" fmla="*/ 377062 h 381987"/>
              <a:gd name="connsiteX4" fmla="*/ 136989 w 706125"/>
              <a:gd name="connsiteY4" fmla="*/ 189283 h 38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5" h="381987">
                <a:moveTo>
                  <a:pt x="136989" y="189283"/>
                </a:moveTo>
                <a:cubicBezTo>
                  <a:pt x="243125" y="126690"/>
                  <a:pt x="591468" y="-16185"/>
                  <a:pt x="667668" y="1504"/>
                </a:cubicBezTo>
                <a:cubicBezTo>
                  <a:pt x="743868" y="19193"/>
                  <a:pt x="700325" y="232826"/>
                  <a:pt x="594189" y="295419"/>
                </a:cubicBezTo>
                <a:cubicBezTo>
                  <a:pt x="488053" y="358012"/>
                  <a:pt x="107053" y="396112"/>
                  <a:pt x="30853" y="377062"/>
                </a:cubicBezTo>
                <a:cubicBezTo>
                  <a:pt x="-45347" y="358012"/>
                  <a:pt x="30853" y="251876"/>
                  <a:pt x="136989" y="1892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6117AB-263F-8D4A-39A5-8CBADFE8D1FE}"/>
              </a:ext>
            </a:extLst>
          </p:cNvPr>
          <p:cNvSpPr/>
          <p:nvPr/>
        </p:nvSpPr>
        <p:spPr>
          <a:xfrm>
            <a:off x="5165143" y="3547781"/>
            <a:ext cx="706125" cy="381987"/>
          </a:xfrm>
          <a:custGeom>
            <a:avLst/>
            <a:gdLst>
              <a:gd name="connsiteX0" fmla="*/ 136989 w 706125"/>
              <a:gd name="connsiteY0" fmla="*/ 189283 h 381987"/>
              <a:gd name="connsiteX1" fmla="*/ 667668 w 706125"/>
              <a:gd name="connsiteY1" fmla="*/ 1504 h 381987"/>
              <a:gd name="connsiteX2" fmla="*/ 594189 w 706125"/>
              <a:gd name="connsiteY2" fmla="*/ 295419 h 381987"/>
              <a:gd name="connsiteX3" fmla="*/ 30853 w 706125"/>
              <a:gd name="connsiteY3" fmla="*/ 377062 h 381987"/>
              <a:gd name="connsiteX4" fmla="*/ 136989 w 706125"/>
              <a:gd name="connsiteY4" fmla="*/ 189283 h 38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5" h="381987">
                <a:moveTo>
                  <a:pt x="136989" y="189283"/>
                </a:moveTo>
                <a:cubicBezTo>
                  <a:pt x="243125" y="126690"/>
                  <a:pt x="591468" y="-16185"/>
                  <a:pt x="667668" y="1504"/>
                </a:cubicBezTo>
                <a:cubicBezTo>
                  <a:pt x="743868" y="19193"/>
                  <a:pt x="700325" y="232826"/>
                  <a:pt x="594189" y="295419"/>
                </a:cubicBezTo>
                <a:cubicBezTo>
                  <a:pt x="488053" y="358012"/>
                  <a:pt x="107053" y="396112"/>
                  <a:pt x="30853" y="377062"/>
                </a:cubicBezTo>
                <a:cubicBezTo>
                  <a:pt x="-45347" y="358012"/>
                  <a:pt x="30853" y="251876"/>
                  <a:pt x="136989" y="1892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C561D3-62DE-71C4-C99F-62A03C90C859}"/>
              </a:ext>
            </a:extLst>
          </p:cNvPr>
          <p:cNvSpPr/>
          <p:nvPr/>
        </p:nvSpPr>
        <p:spPr>
          <a:xfrm>
            <a:off x="1437342" y="3547782"/>
            <a:ext cx="706125" cy="381987"/>
          </a:xfrm>
          <a:custGeom>
            <a:avLst/>
            <a:gdLst>
              <a:gd name="connsiteX0" fmla="*/ 136989 w 706125"/>
              <a:gd name="connsiteY0" fmla="*/ 189283 h 381987"/>
              <a:gd name="connsiteX1" fmla="*/ 667668 w 706125"/>
              <a:gd name="connsiteY1" fmla="*/ 1504 h 381987"/>
              <a:gd name="connsiteX2" fmla="*/ 594189 w 706125"/>
              <a:gd name="connsiteY2" fmla="*/ 295419 h 381987"/>
              <a:gd name="connsiteX3" fmla="*/ 30853 w 706125"/>
              <a:gd name="connsiteY3" fmla="*/ 377062 h 381987"/>
              <a:gd name="connsiteX4" fmla="*/ 136989 w 706125"/>
              <a:gd name="connsiteY4" fmla="*/ 189283 h 38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5" h="381987">
                <a:moveTo>
                  <a:pt x="136989" y="189283"/>
                </a:moveTo>
                <a:cubicBezTo>
                  <a:pt x="243125" y="126690"/>
                  <a:pt x="591468" y="-16185"/>
                  <a:pt x="667668" y="1504"/>
                </a:cubicBezTo>
                <a:cubicBezTo>
                  <a:pt x="743868" y="19193"/>
                  <a:pt x="700325" y="232826"/>
                  <a:pt x="594189" y="295419"/>
                </a:cubicBezTo>
                <a:cubicBezTo>
                  <a:pt x="488053" y="358012"/>
                  <a:pt x="107053" y="396112"/>
                  <a:pt x="30853" y="377062"/>
                </a:cubicBezTo>
                <a:cubicBezTo>
                  <a:pt x="-45347" y="358012"/>
                  <a:pt x="30853" y="251876"/>
                  <a:pt x="136989" y="1892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5E6403-BB2C-423E-6333-C4B68F75AF3B}"/>
              </a:ext>
            </a:extLst>
          </p:cNvPr>
          <p:cNvSpPr/>
          <p:nvPr/>
        </p:nvSpPr>
        <p:spPr>
          <a:xfrm>
            <a:off x="3983235" y="1727407"/>
            <a:ext cx="706125" cy="381987"/>
          </a:xfrm>
          <a:custGeom>
            <a:avLst/>
            <a:gdLst>
              <a:gd name="connsiteX0" fmla="*/ 136989 w 706125"/>
              <a:gd name="connsiteY0" fmla="*/ 189283 h 381987"/>
              <a:gd name="connsiteX1" fmla="*/ 667668 w 706125"/>
              <a:gd name="connsiteY1" fmla="*/ 1504 h 381987"/>
              <a:gd name="connsiteX2" fmla="*/ 594189 w 706125"/>
              <a:gd name="connsiteY2" fmla="*/ 295419 h 381987"/>
              <a:gd name="connsiteX3" fmla="*/ 30853 w 706125"/>
              <a:gd name="connsiteY3" fmla="*/ 377062 h 381987"/>
              <a:gd name="connsiteX4" fmla="*/ 136989 w 706125"/>
              <a:gd name="connsiteY4" fmla="*/ 189283 h 38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5" h="381987">
                <a:moveTo>
                  <a:pt x="136989" y="189283"/>
                </a:moveTo>
                <a:cubicBezTo>
                  <a:pt x="243125" y="126690"/>
                  <a:pt x="591468" y="-16185"/>
                  <a:pt x="667668" y="1504"/>
                </a:cubicBezTo>
                <a:cubicBezTo>
                  <a:pt x="743868" y="19193"/>
                  <a:pt x="700325" y="232826"/>
                  <a:pt x="594189" y="295419"/>
                </a:cubicBezTo>
                <a:cubicBezTo>
                  <a:pt x="488053" y="358012"/>
                  <a:pt x="107053" y="396112"/>
                  <a:pt x="30853" y="377062"/>
                </a:cubicBezTo>
                <a:cubicBezTo>
                  <a:pt x="-45347" y="358012"/>
                  <a:pt x="30853" y="251876"/>
                  <a:pt x="136989" y="1892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>
                    <a:lumMod val="10000"/>
                  </a:schemeClr>
                </a:solidFill>
              </a:rPr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3857D5-C671-CCA2-451C-9BCDC2E7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026" y="3298372"/>
            <a:ext cx="746522" cy="74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889F69-9A01-1B2E-B066-5C394BD9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488" y="1230189"/>
            <a:ext cx="951049" cy="9510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DE0D20-6658-19D1-4D82-097296F0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09" y="1368288"/>
            <a:ext cx="861925" cy="861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3A2A2C-A004-37E1-51FB-B06E30976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927" y="3000412"/>
            <a:ext cx="985439" cy="985439"/>
          </a:xfrm>
          <a:prstGeom prst="rect">
            <a:avLst/>
          </a:prstGeom>
        </p:spPr>
      </p:pic>
      <p:sp>
        <p:nvSpPr>
          <p:cNvPr id="26" name="Google Shape;651;p43">
            <a:extLst>
              <a:ext uri="{FF2B5EF4-FFF2-40B4-BE49-F238E27FC236}">
                <a16:creationId xmlns:a16="http://schemas.microsoft.com/office/drawing/2014/main" id="{C821258B-4D5A-B3FC-B11D-D58F91BC8B9F}"/>
              </a:ext>
            </a:extLst>
          </p:cNvPr>
          <p:cNvSpPr txBox="1">
            <a:spLocks/>
          </p:cNvSpPr>
          <p:nvPr/>
        </p:nvSpPr>
        <p:spPr>
          <a:xfrm>
            <a:off x="141865" y="13648"/>
            <a:ext cx="5321900" cy="74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Bold"/>
              <a:buNone/>
              <a:defRPr sz="3000" b="0" i="0" u="none" strike="noStrike" cap="none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MY" dirty="0">
                <a:solidFill>
                  <a:schemeClr val="tx1"/>
                </a:solidFill>
              </a:rPr>
              <a:t>PROPOSED SOLUTION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885B2D-2593-2641-F202-CA56DB1CD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055" y="60274"/>
            <a:ext cx="2328874" cy="10973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837F6C-62D2-513C-4E79-C9E120CB0750}"/>
              </a:ext>
            </a:extLst>
          </p:cNvPr>
          <p:cNvSpPr txBox="1"/>
          <p:nvPr/>
        </p:nvSpPr>
        <p:spPr>
          <a:xfrm>
            <a:off x="453678" y="602556"/>
            <a:ext cx="6813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itka Small Semibold" pitchFamily="2" charset="0"/>
              </a:rPr>
              <a:t>A website that helps beginner individual investors make better decisions by providing them with the tools they need to evaluate their financial ability more effectively.</a:t>
            </a:r>
            <a:endParaRPr lang="en-MY">
              <a:latin typeface="Sitka Small Semibold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68C1AA-C37E-EA6D-1B70-0A0370F78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469" y="41211"/>
            <a:ext cx="1825799" cy="483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APPROACH</a:t>
            </a:r>
            <a:endParaRPr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9F2B08-C492-EFEB-BAB2-82C3E604A19C}"/>
              </a:ext>
            </a:extLst>
          </p:cNvPr>
          <p:cNvSpPr/>
          <p:nvPr/>
        </p:nvSpPr>
        <p:spPr>
          <a:xfrm>
            <a:off x="3902539" y="1125248"/>
            <a:ext cx="5241461" cy="31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4369019-BB58-87AE-49D7-F990C5F3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45" y="0"/>
            <a:ext cx="2324910" cy="1098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3F4D7B-B769-4E01-8D04-4BAE49ACF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91" y="1224644"/>
            <a:ext cx="6602616" cy="3473832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2"/>
          <p:cNvSpPr txBox="1">
            <a:spLocks noGrp="1"/>
          </p:cNvSpPr>
          <p:nvPr>
            <p:ph type="title"/>
          </p:nvPr>
        </p:nvSpPr>
        <p:spPr>
          <a:xfrm>
            <a:off x="559834" y="3315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grpSp>
        <p:nvGrpSpPr>
          <p:cNvPr id="948" name="Google Shape;948;p52"/>
          <p:cNvGrpSpPr/>
          <p:nvPr/>
        </p:nvGrpSpPr>
        <p:grpSpPr>
          <a:xfrm>
            <a:off x="8113489" y="-12913"/>
            <a:ext cx="945961" cy="803738"/>
            <a:chOff x="1867064" y="4110987"/>
            <a:chExt cx="945961" cy="803738"/>
          </a:xfrm>
        </p:grpSpPr>
        <p:grpSp>
          <p:nvGrpSpPr>
            <p:cNvPr id="949" name="Google Shape;949;p52"/>
            <p:cNvGrpSpPr/>
            <p:nvPr/>
          </p:nvGrpSpPr>
          <p:grpSpPr>
            <a:xfrm rot="9049678">
              <a:off x="2037732" y="4088142"/>
              <a:ext cx="94918" cy="724975"/>
              <a:chOff x="1829125" y="-1934425"/>
              <a:chExt cx="94925" cy="725025"/>
            </a:xfrm>
          </p:grpSpPr>
          <p:cxnSp>
            <p:nvCxnSpPr>
              <p:cNvPr id="950" name="Google Shape;950;p52"/>
              <p:cNvCxnSpPr/>
              <p:nvPr/>
            </p:nvCxnSpPr>
            <p:spPr>
              <a:xfrm>
                <a:off x="1829125" y="-1813600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52"/>
              <p:cNvCxnSpPr/>
              <p:nvPr/>
            </p:nvCxnSpPr>
            <p:spPr>
              <a:xfrm>
                <a:off x="1924050" y="-1934425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52" name="Google Shape;952;p52"/>
            <p:cNvSpPr/>
            <p:nvPr/>
          </p:nvSpPr>
          <p:spPr>
            <a:xfrm>
              <a:off x="1919325" y="4526225"/>
              <a:ext cx="893700" cy="3885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3C8FA-D1B6-C55B-CF06-874EA5FCE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314"/>
              </p:ext>
            </p:extLst>
          </p:nvPr>
        </p:nvGraphicFramePr>
        <p:xfrm>
          <a:off x="492366" y="1008700"/>
          <a:ext cx="7704000" cy="4000500"/>
        </p:xfrm>
        <a:graphic>
          <a:graphicData uri="http://schemas.openxmlformats.org/drawingml/2006/table">
            <a:tbl>
              <a:tblPr firstRow="1" bandRow="1">
                <a:tableStyleId>{C4C17201-77C7-4171-B606-D66F2E7CBB07}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3067360247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1091828114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3553817588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3935359292"/>
                    </a:ext>
                  </a:extLst>
                </a:gridCol>
              </a:tblGrid>
              <a:tr h="233508">
                <a:tc>
                  <a:txBody>
                    <a:bodyPr/>
                    <a:lstStyle/>
                    <a:p>
                      <a:r>
                        <a:rPr lang="en-MY" sz="1200" b="1">
                          <a:latin typeface="Sitka Small Semibold" pitchFamily="2" charset="0"/>
                        </a:rPr>
                        <a:t>Features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1">
                          <a:latin typeface="Sitka Small Semibold" pitchFamily="2" charset="0"/>
                        </a:rPr>
                        <a:t>Pitchbook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1">
                          <a:latin typeface="Sitka Small Semibold" pitchFamily="2" charset="0"/>
                        </a:rPr>
                        <a:t>Crunchbase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200" b="1">
                          <a:latin typeface="Sitka Small Semibold" pitchFamily="2" charset="0"/>
                        </a:rPr>
                        <a:t>StartupSavvy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51890"/>
                  </a:ext>
                </a:extLst>
              </a:tr>
              <a:tr h="1117469">
                <a:tc>
                  <a:txBody>
                    <a:bodyPr/>
                    <a:lstStyle/>
                    <a:p>
                      <a:r>
                        <a:rPr lang="en-MY" sz="1200">
                          <a:latin typeface="Sitka Small Semibold" pitchFamily="2" charset="0"/>
                        </a:rPr>
                        <a:t>Purpose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Financial data and software company that provides analysis and research on the private equity and venture capital markets. (Company-based)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Track startups and venture capital investments</a:t>
                      </a:r>
                    </a:p>
                    <a:p>
                      <a:r>
                        <a:rPr lang="en-MY" sz="1050">
                          <a:latin typeface="Sitka Small Semibold" pitchFamily="2" charset="0"/>
                        </a:rPr>
                        <a:t>(Company-based)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050">
                          <a:latin typeface="Sitka Small Semibold" pitchFamily="2" charset="0"/>
                        </a:rPr>
                        <a:t>Providing a platform specifically for individual at beginner level to make profit by investment.</a:t>
                      </a:r>
                    </a:p>
                    <a:p>
                      <a:r>
                        <a:rPr lang="en-MY" sz="1050">
                          <a:latin typeface="Sitka Small Semibold" pitchFamily="2" charset="0"/>
                        </a:rPr>
                        <a:t>(Individual and company based)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74822"/>
                  </a:ext>
                </a:extLst>
              </a:tr>
              <a:tr h="725166">
                <a:tc>
                  <a:txBody>
                    <a:bodyPr/>
                    <a:lstStyle/>
                    <a:p>
                      <a:r>
                        <a:rPr lang="en-MY" sz="1200">
                          <a:latin typeface="Sitka Small Semibold" pitchFamily="2" charset="0"/>
                        </a:rPr>
                        <a:t>Data coverage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Covers a wider range of companies, including early-stage startups.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Focuses on private equity and venture capital-backed companies.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050">
                          <a:latin typeface="Sitka Small Semibold" pitchFamily="2" charset="0"/>
                        </a:rPr>
                        <a:t>Focuses on giving prediction and suggestion, real-time data and risk analysis.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40494"/>
                  </a:ext>
                </a:extLst>
              </a:tr>
              <a:tr h="791332">
                <a:tc>
                  <a:txBody>
                    <a:bodyPr/>
                    <a:lstStyle/>
                    <a:p>
                      <a:r>
                        <a:rPr lang="en-MY" sz="1200">
                          <a:latin typeface="Sitka Small Semibold" pitchFamily="2" charset="0"/>
                        </a:rPr>
                        <a:t>User interface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More complex and may require more training or familiarity with financial data analysis tools.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More user-friendly and intuitive interface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050">
                          <a:latin typeface="Sitka Small Semibold" pitchFamily="2" charset="0"/>
                        </a:rPr>
                        <a:t>More user-friendly and suitable for beginner in venture capitalist field.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26031"/>
                  </a:ext>
                </a:extLst>
              </a:tr>
              <a:tr h="855934">
                <a:tc>
                  <a:txBody>
                    <a:bodyPr/>
                    <a:lstStyle/>
                    <a:p>
                      <a:r>
                        <a:rPr lang="en-MY" sz="1200">
                          <a:latin typeface="Sitka Small Semibold" pitchFamily="2" charset="0"/>
                        </a:rPr>
                        <a:t>Additional </a:t>
                      </a:r>
                    </a:p>
                    <a:p>
                      <a:r>
                        <a:rPr lang="en-MY" sz="1200">
                          <a:latin typeface="Sitka Small Semibold" pitchFamily="2" charset="0"/>
                        </a:rPr>
                        <a:t>Features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Advanced features, such as portfolio tracking, customizable dashboards, and API access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Sitka Small Semibold" pitchFamily="2" charset="0"/>
                        </a:rPr>
                        <a:t>Offers a news and trends section; community forum and collaboration</a:t>
                      </a:r>
                      <a:endParaRPr lang="en-MY" sz="1050">
                        <a:latin typeface="Sitka Small Semibold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MY" sz="1050">
                          <a:latin typeface="Sitka Small Semibold" pitchFamily="2" charset="0"/>
                        </a:rPr>
                        <a:t>Providing a real-time stock value and risk management as a reference for evaluation.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588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AD0DFFF-47AA-6609-954A-14EA1DEE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68" y="196135"/>
            <a:ext cx="770292" cy="77029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7F981AE-6380-CBDB-CF50-860EA98E6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411" y="-10739"/>
            <a:ext cx="2324910" cy="109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87"/>
          <p:cNvSpPr txBox="1">
            <a:spLocks noGrp="1"/>
          </p:cNvSpPr>
          <p:nvPr>
            <p:ph type="title"/>
          </p:nvPr>
        </p:nvSpPr>
        <p:spPr>
          <a:xfrm>
            <a:off x="647189" y="3405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RECOMMENDATION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FADA5F-2F99-FC86-C0B9-991107725803}"/>
              </a:ext>
            </a:extLst>
          </p:cNvPr>
          <p:cNvGrpSpPr/>
          <p:nvPr/>
        </p:nvGrpSpPr>
        <p:grpSpPr>
          <a:xfrm>
            <a:off x="-2996" y="1114072"/>
            <a:ext cx="3093602" cy="1174047"/>
            <a:chOff x="365761" y="1392462"/>
            <a:chExt cx="3093602" cy="11740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1E26ED-2BD5-E1A9-2DC2-CBD85D5DA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35783">
              <a:off x="365761" y="1392462"/>
              <a:ext cx="3093602" cy="1174047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97DC25-8F23-D044-6F80-2F6C87E394B9}"/>
                </a:ext>
              </a:extLst>
            </p:cNvPr>
            <p:cNvSpPr/>
            <p:nvPr/>
          </p:nvSpPr>
          <p:spPr>
            <a:xfrm rot="21340312">
              <a:off x="643393" y="1580550"/>
              <a:ext cx="2538339" cy="797870"/>
            </a:xfrm>
            <a:custGeom>
              <a:avLst/>
              <a:gdLst>
                <a:gd name="connsiteX0" fmla="*/ 541894 w 3257123"/>
                <a:gd name="connsiteY0" fmla="*/ 2154 h 774533"/>
                <a:gd name="connsiteX1" fmla="*/ 2967042 w 3257123"/>
                <a:gd name="connsiteY1" fmla="*/ 248645 h 774533"/>
                <a:gd name="connsiteX2" fmla="*/ 2903432 w 3257123"/>
                <a:gd name="connsiteY2" fmla="*/ 773431 h 774533"/>
                <a:gd name="connsiteX3" fmla="*/ 184086 w 3257123"/>
                <a:gd name="connsiteY3" fmla="*/ 375866 h 774533"/>
                <a:gd name="connsiteX4" fmla="*/ 541894 w 3257123"/>
                <a:gd name="connsiteY4" fmla="*/ 2154 h 77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123" h="774533">
                  <a:moveTo>
                    <a:pt x="541894" y="2154"/>
                  </a:moveTo>
                  <a:cubicBezTo>
                    <a:pt x="1005720" y="-19049"/>
                    <a:pt x="2573452" y="120099"/>
                    <a:pt x="2967042" y="248645"/>
                  </a:cubicBezTo>
                  <a:cubicBezTo>
                    <a:pt x="3360632" y="377191"/>
                    <a:pt x="3367258" y="752228"/>
                    <a:pt x="2903432" y="773431"/>
                  </a:cubicBezTo>
                  <a:cubicBezTo>
                    <a:pt x="2439606" y="794634"/>
                    <a:pt x="575025" y="504412"/>
                    <a:pt x="184086" y="375866"/>
                  </a:cubicBezTo>
                  <a:cubicBezTo>
                    <a:pt x="-206853" y="247320"/>
                    <a:pt x="78068" y="23357"/>
                    <a:pt x="541894" y="2154"/>
                  </a:cubicBez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81E053-FC99-32BA-48E9-1CD913292683}"/>
              </a:ext>
            </a:extLst>
          </p:cNvPr>
          <p:cNvGrpSpPr/>
          <p:nvPr/>
        </p:nvGrpSpPr>
        <p:grpSpPr>
          <a:xfrm>
            <a:off x="1591891" y="2092953"/>
            <a:ext cx="3093602" cy="1174047"/>
            <a:chOff x="365761" y="1392462"/>
            <a:chExt cx="3093602" cy="117404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C324E8-9367-20C4-233B-18789407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35783">
              <a:off x="365761" y="1392462"/>
              <a:ext cx="3093602" cy="1174047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9E5129-9FB6-E9BA-BF17-A9C86F86D544}"/>
                </a:ext>
              </a:extLst>
            </p:cNvPr>
            <p:cNvSpPr/>
            <p:nvPr/>
          </p:nvSpPr>
          <p:spPr>
            <a:xfrm rot="21340312">
              <a:off x="643393" y="1580550"/>
              <a:ext cx="2538339" cy="797870"/>
            </a:xfrm>
            <a:custGeom>
              <a:avLst/>
              <a:gdLst>
                <a:gd name="connsiteX0" fmla="*/ 541894 w 3257123"/>
                <a:gd name="connsiteY0" fmla="*/ 2154 h 774533"/>
                <a:gd name="connsiteX1" fmla="*/ 2967042 w 3257123"/>
                <a:gd name="connsiteY1" fmla="*/ 248645 h 774533"/>
                <a:gd name="connsiteX2" fmla="*/ 2903432 w 3257123"/>
                <a:gd name="connsiteY2" fmla="*/ 773431 h 774533"/>
                <a:gd name="connsiteX3" fmla="*/ 184086 w 3257123"/>
                <a:gd name="connsiteY3" fmla="*/ 375866 h 774533"/>
                <a:gd name="connsiteX4" fmla="*/ 541894 w 3257123"/>
                <a:gd name="connsiteY4" fmla="*/ 2154 h 77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123" h="774533">
                  <a:moveTo>
                    <a:pt x="541894" y="2154"/>
                  </a:moveTo>
                  <a:cubicBezTo>
                    <a:pt x="1005720" y="-19049"/>
                    <a:pt x="2573452" y="120099"/>
                    <a:pt x="2967042" y="248645"/>
                  </a:cubicBezTo>
                  <a:cubicBezTo>
                    <a:pt x="3360632" y="377191"/>
                    <a:pt x="3367258" y="752228"/>
                    <a:pt x="2903432" y="773431"/>
                  </a:cubicBezTo>
                  <a:cubicBezTo>
                    <a:pt x="2439606" y="794634"/>
                    <a:pt x="575025" y="504412"/>
                    <a:pt x="184086" y="375866"/>
                  </a:cubicBezTo>
                  <a:cubicBezTo>
                    <a:pt x="-206853" y="247320"/>
                    <a:pt x="78068" y="23357"/>
                    <a:pt x="541894" y="2154"/>
                  </a:cubicBez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E5F95-7DD7-EE7E-5FB5-94FDA2099BB7}"/>
              </a:ext>
            </a:extLst>
          </p:cNvPr>
          <p:cNvGrpSpPr/>
          <p:nvPr/>
        </p:nvGrpSpPr>
        <p:grpSpPr>
          <a:xfrm>
            <a:off x="3437921" y="2982673"/>
            <a:ext cx="3093602" cy="1174047"/>
            <a:chOff x="365761" y="1392462"/>
            <a:chExt cx="3093602" cy="11740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5942CD-961E-E56B-8E97-516A7CC6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35783">
              <a:off x="365761" y="1392462"/>
              <a:ext cx="3093602" cy="1174047"/>
            </a:xfrm>
            <a:prstGeom prst="rect">
              <a:avLst/>
            </a:prstGeom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03181-AC0B-D0BF-BB8B-9A99612A52AC}"/>
                </a:ext>
              </a:extLst>
            </p:cNvPr>
            <p:cNvSpPr/>
            <p:nvPr/>
          </p:nvSpPr>
          <p:spPr>
            <a:xfrm rot="21340312">
              <a:off x="643393" y="1580550"/>
              <a:ext cx="2538339" cy="797870"/>
            </a:xfrm>
            <a:custGeom>
              <a:avLst/>
              <a:gdLst>
                <a:gd name="connsiteX0" fmla="*/ 541894 w 3257123"/>
                <a:gd name="connsiteY0" fmla="*/ 2154 h 774533"/>
                <a:gd name="connsiteX1" fmla="*/ 2967042 w 3257123"/>
                <a:gd name="connsiteY1" fmla="*/ 248645 h 774533"/>
                <a:gd name="connsiteX2" fmla="*/ 2903432 w 3257123"/>
                <a:gd name="connsiteY2" fmla="*/ 773431 h 774533"/>
                <a:gd name="connsiteX3" fmla="*/ 184086 w 3257123"/>
                <a:gd name="connsiteY3" fmla="*/ 375866 h 774533"/>
                <a:gd name="connsiteX4" fmla="*/ 541894 w 3257123"/>
                <a:gd name="connsiteY4" fmla="*/ 2154 h 77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123" h="774533">
                  <a:moveTo>
                    <a:pt x="541894" y="2154"/>
                  </a:moveTo>
                  <a:cubicBezTo>
                    <a:pt x="1005720" y="-19049"/>
                    <a:pt x="2573452" y="120099"/>
                    <a:pt x="2967042" y="248645"/>
                  </a:cubicBezTo>
                  <a:cubicBezTo>
                    <a:pt x="3360632" y="377191"/>
                    <a:pt x="3367258" y="752228"/>
                    <a:pt x="2903432" y="773431"/>
                  </a:cubicBezTo>
                  <a:cubicBezTo>
                    <a:pt x="2439606" y="794634"/>
                    <a:pt x="575025" y="504412"/>
                    <a:pt x="184086" y="375866"/>
                  </a:cubicBezTo>
                  <a:cubicBezTo>
                    <a:pt x="-206853" y="247320"/>
                    <a:pt x="78068" y="23357"/>
                    <a:pt x="541894" y="2154"/>
                  </a:cubicBez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4A3FC-8BFD-F163-08A1-BD510BFFC8FC}"/>
              </a:ext>
            </a:extLst>
          </p:cNvPr>
          <p:cNvGrpSpPr/>
          <p:nvPr/>
        </p:nvGrpSpPr>
        <p:grpSpPr>
          <a:xfrm>
            <a:off x="5107188" y="3885713"/>
            <a:ext cx="3093602" cy="1174047"/>
            <a:chOff x="365761" y="1392462"/>
            <a:chExt cx="3093602" cy="117404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569420-6B7E-E6AE-2FC8-A04CE8A7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35783">
              <a:off x="365761" y="1392462"/>
              <a:ext cx="3093602" cy="1174047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F6AE86-39A0-42A0-2DF5-FCE986B2D556}"/>
                </a:ext>
              </a:extLst>
            </p:cNvPr>
            <p:cNvSpPr/>
            <p:nvPr/>
          </p:nvSpPr>
          <p:spPr>
            <a:xfrm rot="21340312">
              <a:off x="643393" y="1580550"/>
              <a:ext cx="2538339" cy="797870"/>
            </a:xfrm>
            <a:custGeom>
              <a:avLst/>
              <a:gdLst>
                <a:gd name="connsiteX0" fmla="*/ 541894 w 3257123"/>
                <a:gd name="connsiteY0" fmla="*/ 2154 h 774533"/>
                <a:gd name="connsiteX1" fmla="*/ 2967042 w 3257123"/>
                <a:gd name="connsiteY1" fmla="*/ 248645 h 774533"/>
                <a:gd name="connsiteX2" fmla="*/ 2903432 w 3257123"/>
                <a:gd name="connsiteY2" fmla="*/ 773431 h 774533"/>
                <a:gd name="connsiteX3" fmla="*/ 184086 w 3257123"/>
                <a:gd name="connsiteY3" fmla="*/ 375866 h 774533"/>
                <a:gd name="connsiteX4" fmla="*/ 541894 w 3257123"/>
                <a:gd name="connsiteY4" fmla="*/ 2154 h 77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123" h="774533">
                  <a:moveTo>
                    <a:pt x="541894" y="2154"/>
                  </a:moveTo>
                  <a:cubicBezTo>
                    <a:pt x="1005720" y="-19049"/>
                    <a:pt x="2573452" y="120099"/>
                    <a:pt x="2967042" y="248645"/>
                  </a:cubicBezTo>
                  <a:cubicBezTo>
                    <a:pt x="3360632" y="377191"/>
                    <a:pt x="3367258" y="752228"/>
                    <a:pt x="2903432" y="773431"/>
                  </a:cubicBezTo>
                  <a:cubicBezTo>
                    <a:pt x="2439606" y="794634"/>
                    <a:pt x="575025" y="504412"/>
                    <a:pt x="184086" y="375866"/>
                  </a:cubicBezTo>
                  <a:cubicBezTo>
                    <a:pt x="-206853" y="247320"/>
                    <a:pt x="78068" y="23357"/>
                    <a:pt x="541894" y="2154"/>
                  </a:cubicBez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0C9AF53-1A6A-77E6-6BB1-F954472BC094}"/>
              </a:ext>
            </a:extLst>
          </p:cNvPr>
          <p:cNvSpPr txBox="1"/>
          <p:nvPr/>
        </p:nvSpPr>
        <p:spPr>
          <a:xfrm>
            <a:off x="720000" y="1513640"/>
            <a:ext cx="19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0" i="0" dirty="0">
                <a:solidFill>
                  <a:schemeClr val="tx1"/>
                </a:solidFill>
                <a:effectLst/>
                <a:latin typeface="Fira Sans ExtraBold" panose="020B0903050000020004" pitchFamily="34" charset="0"/>
              </a:rPr>
              <a:t>Strong Branding</a:t>
            </a:r>
            <a:endParaRPr lang="en-MY" dirty="0">
              <a:solidFill>
                <a:schemeClr val="tx1"/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7A9A4D-2E28-A2CF-E86A-7D5966126AC0}"/>
              </a:ext>
            </a:extLst>
          </p:cNvPr>
          <p:cNvSpPr txBox="1"/>
          <p:nvPr/>
        </p:nvSpPr>
        <p:spPr>
          <a:xfrm>
            <a:off x="2264288" y="2513067"/>
            <a:ext cx="19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0" i="0" dirty="0">
                <a:solidFill>
                  <a:schemeClr val="tx1"/>
                </a:solidFill>
                <a:effectLst/>
                <a:latin typeface="Fira Sans ExtraBold" panose="020B0903050000020004" pitchFamily="34" charset="0"/>
              </a:rPr>
              <a:t>Portfolio Showcase</a:t>
            </a:r>
            <a:endParaRPr lang="en-MY" dirty="0">
              <a:solidFill>
                <a:schemeClr val="tx1"/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3345F8-5C6F-AD70-D7BE-9B2DA60FB3F4}"/>
              </a:ext>
            </a:extLst>
          </p:cNvPr>
          <p:cNvSpPr txBox="1"/>
          <p:nvPr/>
        </p:nvSpPr>
        <p:spPr>
          <a:xfrm>
            <a:off x="4153032" y="3384647"/>
            <a:ext cx="190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0" i="0" dirty="0">
                <a:solidFill>
                  <a:schemeClr val="tx1"/>
                </a:solidFill>
                <a:effectLst/>
                <a:latin typeface="Fira Sans ExtraBold" panose="020B0903050000020004" pitchFamily="34" charset="0"/>
              </a:rPr>
              <a:t>News and </a:t>
            </a:r>
            <a:r>
              <a:rPr lang="en-MY" dirty="0">
                <a:solidFill>
                  <a:schemeClr val="tx1"/>
                </a:solidFill>
                <a:latin typeface="Fira Sans ExtraBold" panose="020B0903050000020004" pitchFamily="34" charset="0"/>
              </a:rPr>
              <a:t>I</a:t>
            </a:r>
            <a:r>
              <a:rPr lang="en-MY" b="0" i="0" dirty="0">
                <a:solidFill>
                  <a:schemeClr val="tx1"/>
                </a:solidFill>
                <a:effectLst/>
                <a:latin typeface="Fira Sans ExtraBold" panose="020B0903050000020004" pitchFamily="34" charset="0"/>
              </a:rPr>
              <a:t>nsights</a:t>
            </a:r>
            <a:endParaRPr lang="en-MY" dirty="0">
              <a:solidFill>
                <a:schemeClr val="tx1"/>
              </a:solidFill>
              <a:latin typeface="Fira Sans ExtraBold" panose="020B09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D8DA7-7ED6-9B0A-6279-66062397EE82}"/>
              </a:ext>
            </a:extLst>
          </p:cNvPr>
          <p:cNvSpPr txBox="1"/>
          <p:nvPr/>
        </p:nvSpPr>
        <p:spPr>
          <a:xfrm>
            <a:off x="5733570" y="4244541"/>
            <a:ext cx="2141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0" i="0" dirty="0">
                <a:solidFill>
                  <a:schemeClr val="tx1"/>
                </a:solidFill>
                <a:effectLst/>
                <a:latin typeface="Fira Sans ExtraBold" panose="020B0903050000020004" pitchFamily="34" charset="0"/>
              </a:rPr>
              <a:t>Mobile Optimization</a:t>
            </a:r>
            <a:endParaRPr lang="en-MY" dirty="0">
              <a:solidFill>
                <a:schemeClr val="tx1"/>
              </a:solidFill>
              <a:latin typeface="Fira Sans ExtraBold" panose="020B09030500000200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967048-2C09-98ED-4DF2-39662C3E4471}"/>
              </a:ext>
            </a:extLst>
          </p:cNvPr>
          <p:cNvGrpSpPr/>
          <p:nvPr/>
        </p:nvGrpSpPr>
        <p:grpSpPr>
          <a:xfrm>
            <a:off x="6647274" y="803103"/>
            <a:ext cx="1703915" cy="2074943"/>
            <a:chOff x="6016802" y="909025"/>
            <a:chExt cx="1703915" cy="2074943"/>
          </a:xfrm>
        </p:grpSpPr>
        <p:sp>
          <p:nvSpPr>
            <p:cNvPr id="24" name="Google Shape;1030;p55">
              <a:extLst>
                <a:ext uri="{FF2B5EF4-FFF2-40B4-BE49-F238E27FC236}">
                  <a16:creationId xmlns:a16="http://schemas.microsoft.com/office/drawing/2014/main" id="{15B843A7-7B21-0D1E-B3C8-B412BCACFA06}"/>
                </a:ext>
              </a:extLst>
            </p:cNvPr>
            <p:cNvSpPr/>
            <p:nvPr/>
          </p:nvSpPr>
          <p:spPr>
            <a:xfrm>
              <a:off x="6398597" y="909025"/>
              <a:ext cx="940311" cy="874142"/>
            </a:xfrm>
            <a:prstGeom prst="ellipse">
              <a:avLst/>
            </a:prstGeom>
            <a:solidFill>
              <a:srgbClr val="FFFFFF">
                <a:alpha val="6063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" name="Google Shape;1031;p55">
              <a:extLst>
                <a:ext uri="{FF2B5EF4-FFF2-40B4-BE49-F238E27FC236}">
                  <a16:creationId xmlns:a16="http://schemas.microsoft.com/office/drawing/2014/main" id="{65C50C02-277F-EABE-CCE3-AE58D9FDC0BD}"/>
                </a:ext>
              </a:extLst>
            </p:cNvPr>
            <p:cNvSpPr/>
            <p:nvPr/>
          </p:nvSpPr>
          <p:spPr>
            <a:xfrm>
              <a:off x="6780406" y="1512676"/>
              <a:ext cx="940311" cy="874142"/>
            </a:xfrm>
            <a:prstGeom prst="ellipse">
              <a:avLst/>
            </a:prstGeom>
            <a:solidFill>
              <a:srgbClr val="191919">
                <a:alpha val="1946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" name="Google Shape;1032;p55">
              <a:extLst>
                <a:ext uri="{FF2B5EF4-FFF2-40B4-BE49-F238E27FC236}">
                  <a16:creationId xmlns:a16="http://schemas.microsoft.com/office/drawing/2014/main" id="{8B731E5C-7776-6A91-66E6-2854070CCC72}"/>
                </a:ext>
              </a:extLst>
            </p:cNvPr>
            <p:cNvSpPr/>
            <p:nvPr/>
          </p:nvSpPr>
          <p:spPr>
            <a:xfrm>
              <a:off x="6016802" y="1512676"/>
              <a:ext cx="940311" cy="874142"/>
            </a:xfrm>
            <a:prstGeom prst="ellipse">
              <a:avLst/>
            </a:prstGeom>
            <a:solidFill>
              <a:srgbClr val="23776B">
                <a:alpha val="25880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cxnSp>
          <p:nvCxnSpPr>
            <p:cNvPr id="27" name="Google Shape;1034;p55">
              <a:extLst>
                <a:ext uri="{FF2B5EF4-FFF2-40B4-BE49-F238E27FC236}">
                  <a16:creationId xmlns:a16="http://schemas.microsoft.com/office/drawing/2014/main" id="{B48A48CA-FDB5-5926-4F82-3EAE687B15F8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rot="5400000">
              <a:off x="6378684" y="2273503"/>
              <a:ext cx="980889" cy="22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1035;p55">
              <a:extLst>
                <a:ext uri="{FF2B5EF4-FFF2-40B4-BE49-F238E27FC236}">
                  <a16:creationId xmlns:a16="http://schemas.microsoft.com/office/drawing/2014/main" id="{6F668855-5B61-6EFF-E234-60018C352ED4}"/>
                </a:ext>
              </a:extLst>
            </p:cNvPr>
            <p:cNvSpPr txBox="1"/>
            <p:nvPr/>
          </p:nvSpPr>
          <p:spPr>
            <a:xfrm>
              <a:off x="6253176" y="2764058"/>
              <a:ext cx="1231684" cy="21991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Fira Sans ExtraBold"/>
                <a:ea typeface="Fira Sans ExtraBold"/>
                <a:cs typeface="Fira Sans ExtraBold"/>
                <a:sym typeface="Fira Sans ExtraBold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FFBE3E-D516-9BE6-78E6-092780E91D33}"/>
              </a:ext>
            </a:extLst>
          </p:cNvPr>
          <p:cNvSpPr txBox="1"/>
          <p:nvPr/>
        </p:nvSpPr>
        <p:spPr>
          <a:xfrm>
            <a:off x="2928075" y="1238424"/>
            <a:ext cx="2284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tx1"/>
                </a:solidFill>
                <a:latin typeface="Sitka Small Semibold" pitchFamily="2" charset="0"/>
              </a:rPr>
              <a:t>Providing more startup list company with strong branding.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946E3-802C-2208-67BA-3F6C8282061E}"/>
              </a:ext>
            </a:extLst>
          </p:cNvPr>
          <p:cNvSpPr txBox="1"/>
          <p:nvPr/>
        </p:nvSpPr>
        <p:spPr>
          <a:xfrm>
            <a:off x="4522962" y="2260245"/>
            <a:ext cx="214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tx1"/>
                </a:solidFill>
                <a:latin typeface="Sitka Small Semibold" pitchFamily="2" charset="0"/>
              </a:rPr>
              <a:t>Widen the display content such history of the success investors.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2B3FE7-1A25-2F15-0964-D8C97BBC57A9}"/>
              </a:ext>
            </a:extLst>
          </p:cNvPr>
          <p:cNvSpPr txBox="1"/>
          <p:nvPr/>
        </p:nvSpPr>
        <p:spPr>
          <a:xfrm>
            <a:off x="1213977" y="3407543"/>
            <a:ext cx="2694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itka Small Semibold" pitchFamily="2" charset="0"/>
              </a:rPr>
              <a:t>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Sitka Small Semibold" pitchFamily="2" charset="0"/>
              </a:rPr>
              <a:t>ews section that highlights industry trends, market insights, and company updates.</a:t>
            </a:r>
            <a:endParaRPr lang="en-MY" sz="1200" dirty="0">
              <a:solidFill>
                <a:schemeClr val="tx1"/>
              </a:solidFill>
              <a:latin typeface="Sitka Small Semibold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4B05B-8CDD-B6F2-E291-5A96DBC40C00}"/>
              </a:ext>
            </a:extLst>
          </p:cNvPr>
          <p:cNvSpPr txBox="1"/>
          <p:nvPr/>
        </p:nvSpPr>
        <p:spPr>
          <a:xfrm>
            <a:off x="3344948" y="4271918"/>
            <a:ext cx="291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tx1"/>
                </a:solidFill>
                <a:latin typeface="Sitka Small Semibold" pitchFamily="2" charset="0"/>
              </a:rPr>
              <a:t>Make it accessible using smartphone.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C55C6D7-14C8-6079-3096-590FB2B2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623" y="-14307"/>
            <a:ext cx="2324910" cy="109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7"/>
          <p:cNvSpPr/>
          <p:nvPr/>
        </p:nvSpPr>
        <p:spPr>
          <a:xfrm rot="-5400000" flipH="1">
            <a:off x="6029869" y="3379182"/>
            <a:ext cx="5135380" cy="1092868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23776B">
              <a:alpha val="40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7"/>
          <p:cNvSpPr/>
          <p:nvPr/>
        </p:nvSpPr>
        <p:spPr>
          <a:xfrm rot="5400000" flipH="1">
            <a:off x="-1613924" y="-739612"/>
            <a:ext cx="4227973" cy="1092868"/>
          </a:xfrm>
          <a:custGeom>
            <a:avLst/>
            <a:gdLst/>
            <a:ahLst/>
            <a:cxnLst/>
            <a:rect l="l" t="t" r="r" b="b"/>
            <a:pathLst>
              <a:path w="96430" h="27152" extrusionOk="0">
                <a:moveTo>
                  <a:pt x="34236" y="1"/>
                </a:moveTo>
                <a:cubicBezTo>
                  <a:pt x="13454" y="1"/>
                  <a:pt x="20844" y="12936"/>
                  <a:pt x="1" y="27151"/>
                </a:cubicBezTo>
                <a:lnTo>
                  <a:pt x="96429" y="27151"/>
                </a:lnTo>
                <a:lnTo>
                  <a:pt x="96429" y="1"/>
                </a:lnTo>
                <a:close/>
              </a:path>
            </a:pathLst>
          </a:custGeom>
          <a:solidFill>
            <a:srgbClr val="23776B">
              <a:alpha val="40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47"/>
          <p:cNvGrpSpPr/>
          <p:nvPr/>
        </p:nvGrpSpPr>
        <p:grpSpPr>
          <a:xfrm>
            <a:off x="2508123" y="4211675"/>
            <a:ext cx="8385659" cy="1042873"/>
            <a:chOff x="2508123" y="4211675"/>
            <a:chExt cx="8385659" cy="1042873"/>
          </a:xfrm>
        </p:grpSpPr>
        <p:sp>
          <p:nvSpPr>
            <p:cNvPr id="779" name="Google Shape;779;p47"/>
            <p:cNvSpPr/>
            <p:nvPr/>
          </p:nvSpPr>
          <p:spPr>
            <a:xfrm>
              <a:off x="2508123" y="4211675"/>
              <a:ext cx="8385659" cy="887408"/>
            </a:xfrm>
            <a:custGeom>
              <a:avLst/>
              <a:gdLst/>
              <a:ahLst/>
              <a:cxnLst/>
              <a:rect l="l" t="t" r="r" b="b"/>
              <a:pathLst>
                <a:path w="112397" h="34389" extrusionOk="0">
                  <a:moveTo>
                    <a:pt x="37755" y="1"/>
                  </a:moveTo>
                  <a:cubicBezTo>
                    <a:pt x="32164" y="1"/>
                    <a:pt x="28004" y="3231"/>
                    <a:pt x="23723" y="7801"/>
                  </a:cubicBezTo>
                  <a:lnTo>
                    <a:pt x="1" y="34388"/>
                  </a:lnTo>
                  <a:lnTo>
                    <a:pt x="112396" y="34388"/>
                  </a:lnTo>
                  <a:lnTo>
                    <a:pt x="112396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 rot="10800000" flipH="1">
              <a:off x="3658092" y="4367150"/>
              <a:ext cx="7187007" cy="887397"/>
            </a:xfrm>
            <a:custGeom>
              <a:avLst/>
              <a:gdLst/>
              <a:ahLst/>
              <a:cxnLst/>
              <a:rect l="l" t="t" r="r" b="b"/>
              <a:pathLst>
                <a:path w="84850" h="21544" extrusionOk="0">
                  <a:moveTo>
                    <a:pt x="1" y="0"/>
                  </a:moveTo>
                  <a:lnTo>
                    <a:pt x="17934" y="17750"/>
                  </a:lnTo>
                  <a:cubicBezTo>
                    <a:pt x="20326" y="20142"/>
                    <a:pt x="24287" y="21544"/>
                    <a:pt x="28523" y="21544"/>
                  </a:cubicBezTo>
                  <a:lnTo>
                    <a:pt x="84850" y="21544"/>
                  </a:lnTo>
                  <a:lnTo>
                    <a:pt x="84850" y="19380"/>
                  </a:lnTo>
                  <a:lnTo>
                    <a:pt x="30762" y="19380"/>
                  </a:lnTo>
                  <a:cubicBezTo>
                    <a:pt x="26542" y="19380"/>
                    <a:pt x="22581" y="17948"/>
                    <a:pt x="20173" y="15586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-906150" y="-94579"/>
            <a:ext cx="9445453" cy="839779"/>
            <a:chOff x="-906150" y="-94579"/>
            <a:chExt cx="9445453" cy="839779"/>
          </a:xfrm>
        </p:grpSpPr>
        <p:sp>
          <p:nvSpPr>
            <p:cNvPr id="782" name="Google Shape;782;p47"/>
            <p:cNvSpPr/>
            <p:nvPr/>
          </p:nvSpPr>
          <p:spPr>
            <a:xfrm rot="10800000">
              <a:off x="-46384" y="-94579"/>
              <a:ext cx="8385659" cy="839779"/>
            </a:xfrm>
            <a:custGeom>
              <a:avLst/>
              <a:gdLst/>
              <a:ahLst/>
              <a:cxnLst/>
              <a:rect l="l" t="t" r="r" b="b"/>
              <a:pathLst>
                <a:path w="112397" h="34389" extrusionOk="0">
                  <a:moveTo>
                    <a:pt x="37755" y="1"/>
                  </a:moveTo>
                  <a:cubicBezTo>
                    <a:pt x="32164" y="1"/>
                    <a:pt x="28004" y="3231"/>
                    <a:pt x="23723" y="7801"/>
                  </a:cubicBezTo>
                  <a:lnTo>
                    <a:pt x="1" y="34388"/>
                  </a:lnTo>
                  <a:lnTo>
                    <a:pt x="112396" y="34388"/>
                  </a:lnTo>
                  <a:lnTo>
                    <a:pt x="112396" y="1"/>
                  </a:lnTo>
                  <a:close/>
                </a:path>
              </a:pathLst>
            </a:custGeom>
            <a:solidFill>
              <a:srgbClr val="191919">
                <a:alpha val="77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 rot="10800000">
              <a:off x="-906150" y="15975"/>
              <a:ext cx="9445453" cy="618671"/>
            </a:xfrm>
            <a:custGeom>
              <a:avLst/>
              <a:gdLst/>
              <a:ahLst/>
              <a:cxnLst/>
              <a:rect l="l" t="t" r="r" b="b"/>
              <a:pathLst>
                <a:path w="119908" h="17842" extrusionOk="0">
                  <a:moveTo>
                    <a:pt x="10072" y="4952"/>
                  </a:moveTo>
                  <a:cubicBezTo>
                    <a:pt x="12433" y="2057"/>
                    <a:pt x="14901" y="1722"/>
                    <a:pt x="18040" y="1798"/>
                  </a:cubicBezTo>
                  <a:lnTo>
                    <a:pt x="119907" y="1798"/>
                  </a:lnTo>
                  <a:lnTo>
                    <a:pt x="119907" y="1"/>
                  </a:lnTo>
                  <a:lnTo>
                    <a:pt x="16714" y="1"/>
                  </a:lnTo>
                  <a:cubicBezTo>
                    <a:pt x="14246" y="1"/>
                    <a:pt x="11915" y="1174"/>
                    <a:pt x="10513" y="3139"/>
                  </a:cubicBezTo>
                  <a:lnTo>
                    <a:pt x="1" y="17842"/>
                  </a:lnTo>
                  <a:lnTo>
                    <a:pt x="854" y="178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6553389" y="259362"/>
            <a:ext cx="945961" cy="803738"/>
            <a:chOff x="1867064" y="4110987"/>
            <a:chExt cx="945961" cy="803738"/>
          </a:xfrm>
        </p:grpSpPr>
        <p:grpSp>
          <p:nvGrpSpPr>
            <p:cNvPr id="785" name="Google Shape;785;p47"/>
            <p:cNvGrpSpPr/>
            <p:nvPr/>
          </p:nvGrpSpPr>
          <p:grpSpPr>
            <a:xfrm rot="9049678">
              <a:off x="2037732" y="4088142"/>
              <a:ext cx="94918" cy="724975"/>
              <a:chOff x="1829125" y="-1934425"/>
              <a:chExt cx="94925" cy="725025"/>
            </a:xfrm>
          </p:grpSpPr>
          <p:cxnSp>
            <p:nvCxnSpPr>
              <p:cNvPr id="786" name="Google Shape;786;p47"/>
              <p:cNvCxnSpPr/>
              <p:nvPr/>
            </p:nvCxnSpPr>
            <p:spPr>
              <a:xfrm>
                <a:off x="1829125" y="-1813600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47"/>
              <p:cNvCxnSpPr/>
              <p:nvPr/>
            </p:nvCxnSpPr>
            <p:spPr>
              <a:xfrm>
                <a:off x="1924050" y="-1934425"/>
                <a:ext cx="0" cy="6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88" name="Google Shape;788;p47"/>
            <p:cNvSpPr/>
            <p:nvPr/>
          </p:nvSpPr>
          <p:spPr>
            <a:xfrm>
              <a:off x="1919325" y="4526225"/>
              <a:ext cx="893700" cy="388500"/>
            </a:xfrm>
            <a:prstGeom prst="round2Diag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7"/>
          <p:cNvGrpSpPr/>
          <p:nvPr/>
        </p:nvGrpSpPr>
        <p:grpSpPr>
          <a:xfrm>
            <a:off x="2" y="2529982"/>
            <a:ext cx="893698" cy="1681695"/>
            <a:chOff x="2" y="2529982"/>
            <a:chExt cx="893698" cy="1681695"/>
          </a:xfrm>
        </p:grpSpPr>
        <p:grpSp>
          <p:nvGrpSpPr>
            <p:cNvPr id="790" name="Google Shape;790;p47"/>
            <p:cNvGrpSpPr/>
            <p:nvPr/>
          </p:nvGrpSpPr>
          <p:grpSpPr>
            <a:xfrm>
              <a:off x="2" y="2529982"/>
              <a:ext cx="893698" cy="783595"/>
              <a:chOff x="1345850" y="-1528825"/>
              <a:chExt cx="630075" cy="552450"/>
            </a:xfrm>
          </p:grpSpPr>
          <p:grpSp>
            <p:nvGrpSpPr>
              <p:cNvPr id="791" name="Google Shape;791;p47"/>
              <p:cNvGrpSpPr/>
              <p:nvPr/>
            </p:nvGrpSpPr>
            <p:grpSpPr>
              <a:xfrm>
                <a:off x="1345850" y="-1373475"/>
                <a:ext cx="630075" cy="86400"/>
                <a:chOff x="1345850" y="-1520175"/>
                <a:chExt cx="630075" cy="86400"/>
              </a:xfrm>
            </p:grpSpPr>
            <p:sp>
              <p:nvSpPr>
                <p:cNvPr id="792" name="Google Shape;792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" name="Google Shape;796;p47"/>
              <p:cNvGrpSpPr/>
              <p:nvPr/>
            </p:nvGrpSpPr>
            <p:grpSpPr>
              <a:xfrm>
                <a:off x="1345850" y="-1528825"/>
                <a:ext cx="630075" cy="86400"/>
                <a:chOff x="1345850" y="-1520175"/>
                <a:chExt cx="630075" cy="86400"/>
              </a:xfrm>
            </p:grpSpPr>
            <p:sp>
              <p:nvSpPr>
                <p:cNvPr id="797" name="Google Shape;797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1" name="Google Shape;801;p47"/>
              <p:cNvGrpSpPr/>
              <p:nvPr/>
            </p:nvGrpSpPr>
            <p:grpSpPr>
              <a:xfrm>
                <a:off x="1345850" y="-1218125"/>
                <a:ext cx="630075" cy="86400"/>
                <a:chOff x="1345850" y="-1520175"/>
                <a:chExt cx="630075" cy="86400"/>
              </a:xfrm>
            </p:grpSpPr>
            <p:sp>
              <p:nvSpPr>
                <p:cNvPr id="802" name="Google Shape;802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" name="Google Shape;806;p47"/>
              <p:cNvGrpSpPr/>
              <p:nvPr/>
            </p:nvGrpSpPr>
            <p:grpSpPr>
              <a:xfrm>
                <a:off x="1345850" y="-1062775"/>
                <a:ext cx="630075" cy="86400"/>
                <a:chOff x="1345850" y="-1520175"/>
                <a:chExt cx="630075" cy="86400"/>
              </a:xfrm>
            </p:grpSpPr>
            <p:sp>
              <p:nvSpPr>
                <p:cNvPr id="807" name="Google Shape;807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1" name="Google Shape;811;p47"/>
            <p:cNvGrpSpPr/>
            <p:nvPr/>
          </p:nvGrpSpPr>
          <p:grpSpPr>
            <a:xfrm>
              <a:off x="2" y="3428082"/>
              <a:ext cx="893698" cy="783595"/>
              <a:chOff x="1345850" y="-1528825"/>
              <a:chExt cx="630075" cy="552450"/>
            </a:xfrm>
          </p:grpSpPr>
          <p:grpSp>
            <p:nvGrpSpPr>
              <p:cNvPr id="812" name="Google Shape;812;p47"/>
              <p:cNvGrpSpPr/>
              <p:nvPr/>
            </p:nvGrpSpPr>
            <p:grpSpPr>
              <a:xfrm>
                <a:off x="1345850" y="-1373475"/>
                <a:ext cx="630075" cy="86400"/>
                <a:chOff x="1345850" y="-1520175"/>
                <a:chExt cx="630075" cy="86400"/>
              </a:xfrm>
            </p:grpSpPr>
            <p:sp>
              <p:nvSpPr>
                <p:cNvPr id="813" name="Google Shape;813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" name="Google Shape;817;p47"/>
              <p:cNvGrpSpPr/>
              <p:nvPr/>
            </p:nvGrpSpPr>
            <p:grpSpPr>
              <a:xfrm>
                <a:off x="1345850" y="-1528825"/>
                <a:ext cx="630075" cy="86400"/>
                <a:chOff x="1345850" y="-1520175"/>
                <a:chExt cx="630075" cy="86400"/>
              </a:xfrm>
            </p:grpSpPr>
            <p:sp>
              <p:nvSpPr>
                <p:cNvPr id="818" name="Google Shape;818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" name="Google Shape;822;p47"/>
              <p:cNvGrpSpPr/>
              <p:nvPr/>
            </p:nvGrpSpPr>
            <p:grpSpPr>
              <a:xfrm>
                <a:off x="1345850" y="-1218125"/>
                <a:ext cx="630075" cy="86400"/>
                <a:chOff x="1345850" y="-1520175"/>
                <a:chExt cx="630075" cy="86400"/>
              </a:xfrm>
            </p:grpSpPr>
            <p:sp>
              <p:nvSpPr>
                <p:cNvPr id="823" name="Google Shape;823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7" name="Google Shape;827;p47"/>
              <p:cNvGrpSpPr/>
              <p:nvPr/>
            </p:nvGrpSpPr>
            <p:grpSpPr>
              <a:xfrm>
                <a:off x="1345850" y="-1062775"/>
                <a:ext cx="630075" cy="86400"/>
                <a:chOff x="1345850" y="-1520175"/>
                <a:chExt cx="630075" cy="86400"/>
              </a:xfrm>
            </p:grpSpPr>
            <p:sp>
              <p:nvSpPr>
                <p:cNvPr id="828" name="Google Shape;828;p47"/>
                <p:cNvSpPr/>
                <p:nvPr/>
              </p:nvSpPr>
              <p:spPr>
                <a:xfrm>
                  <a:off x="134585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47"/>
                <p:cNvSpPr/>
                <p:nvPr/>
              </p:nvSpPr>
              <p:spPr>
                <a:xfrm>
                  <a:off x="152707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47"/>
                <p:cNvSpPr/>
                <p:nvPr/>
              </p:nvSpPr>
              <p:spPr>
                <a:xfrm>
                  <a:off x="1708300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47"/>
                <p:cNvSpPr/>
                <p:nvPr/>
              </p:nvSpPr>
              <p:spPr>
                <a:xfrm>
                  <a:off x="1889525" y="-1520175"/>
                  <a:ext cx="86400" cy="86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2207;p91">
            <a:extLst>
              <a:ext uri="{FF2B5EF4-FFF2-40B4-BE49-F238E27FC236}">
                <a16:creationId xmlns:a16="http://schemas.microsoft.com/office/drawing/2014/main" id="{F4B88ECE-5DBF-27C0-BAB2-6FA8BBAD6294}"/>
              </a:ext>
            </a:extLst>
          </p:cNvPr>
          <p:cNvSpPr txBox="1">
            <a:spLocks/>
          </p:cNvSpPr>
          <p:nvPr/>
        </p:nvSpPr>
        <p:spPr>
          <a:xfrm>
            <a:off x="3629651" y="1331646"/>
            <a:ext cx="5095888" cy="13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Bold"/>
              <a:buNone/>
              <a:defRPr sz="3000" b="0" i="0" u="none" strike="noStrike" cap="none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MY" sz="6600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FE40A-8B90-19E6-501A-24E91CD9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86" y="1030973"/>
            <a:ext cx="2609193" cy="2609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8AE28-D033-9A1C-3E32-0798BABFFCE8}"/>
              </a:ext>
            </a:extLst>
          </p:cNvPr>
          <p:cNvSpPr txBox="1"/>
          <p:nvPr/>
        </p:nvSpPr>
        <p:spPr>
          <a:xfrm>
            <a:off x="3985864" y="2613433"/>
            <a:ext cx="26017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latin typeface="Sitka Small Semibold" pitchFamily="2" charset="0"/>
              </a:rPr>
              <a:t>Feel free to listen your comments : )</a:t>
            </a:r>
          </a:p>
          <a:p>
            <a:endParaRPr lang="en-MY">
              <a:latin typeface="Sitka Small Semibold" pitchFamily="2" charset="0"/>
            </a:endParaRPr>
          </a:p>
          <a:p>
            <a:r>
              <a:rPr lang="en-MY">
                <a:latin typeface="Sitka Small Semibold" pitchFamily="2" charset="0"/>
              </a:rPr>
              <a:t>~Byte Council | </a:t>
            </a:r>
            <a:r>
              <a:rPr lang="en-MY" err="1">
                <a:latin typeface="Sitka Small Semibold" pitchFamily="2" charset="0"/>
              </a:rPr>
              <a:t>UMhack</a:t>
            </a:r>
            <a:r>
              <a:rPr lang="en-MY">
                <a:latin typeface="Sitka Small Semibold" pitchFamily="2" charset="0"/>
              </a:rPr>
              <a:t> 2023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0C2FD60-7A2B-9D78-53E6-C7D585F9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842" y="-22872"/>
            <a:ext cx="2324910" cy="109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al Estate Consulting by Slidesgo">
  <a:themeElements>
    <a:clrScheme name="Simple Light">
      <a:dk1>
        <a:srgbClr val="191919"/>
      </a:dk1>
      <a:lt1>
        <a:srgbClr val="D9D9D9"/>
      </a:lt1>
      <a:dk2>
        <a:srgbClr val="66AAA2"/>
      </a:dk2>
      <a:lt2>
        <a:srgbClr val="23776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A55E52A602E64A84003C3F9286E839" ma:contentTypeVersion="14" ma:contentTypeDescription="Create a new document." ma:contentTypeScope="" ma:versionID="c2b8bbad8ce67b51260ffb6e5ad6834b">
  <xsd:schema xmlns:xsd="http://www.w3.org/2001/XMLSchema" xmlns:xs="http://www.w3.org/2001/XMLSchema" xmlns:p="http://schemas.microsoft.com/office/2006/metadata/properties" xmlns:ns3="a15977fe-5e48-4df4-872c-be2b8bdde01a" xmlns:ns4="049bab68-4913-4b15-bd07-70e73d22fa87" targetNamespace="http://schemas.microsoft.com/office/2006/metadata/properties" ma:root="true" ma:fieldsID="94fed8fa911bc700e43209fd74d0b4ab" ns3:_="" ns4:_="">
    <xsd:import namespace="a15977fe-5e48-4df4-872c-be2b8bdde01a"/>
    <xsd:import namespace="049bab68-4913-4b15-bd07-70e73d22fa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977fe-5e48-4df4-872c-be2b8bdde0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ab68-4913-4b15-bd07-70e73d22fa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9bab68-4913-4b15-bd07-70e73d22fa87" xsi:nil="true"/>
  </documentManagement>
</p:properties>
</file>

<file path=customXml/itemProps1.xml><?xml version="1.0" encoding="utf-8"?>
<ds:datastoreItem xmlns:ds="http://schemas.openxmlformats.org/officeDocument/2006/customXml" ds:itemID="{A3E75328-9793-4691-9782-46A9F7FF89B8}">
  <ds:schemaRefs>
    <ds:schemaRef ds:uri="049bab68-4913-4b15-bd07-70e73d22fa87"/>
    <ds:schemaRef ds:uri="a15977fe-5e48-4df4-872c-be2b8bdde0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B74266-D7C9-448D-9287-AA4DA782FE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584574-4074-4F99-A60A-418ABD8C6989}">
  <ds:schemaRefs>
    <ds:schemaRef ds:uri="a15977fe-5e48-4df4-872c-be2b8bdde01a"/>
    <ds:schemaRef ds:uri="http://purl.org/dc/terms/"/>
    <ds:schemaRef ds:uri="049bab68-4913-4b15-bd07-70e73d22fa87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Sitka Small Semibold</vt:lpstr>
      <vt:lpstr>Roboto Condensed Light</vt:lpstr>
      <vt:lpstr>Fira Sans Black</vt:lpstr>
      <vt:lpstr>Archivo</vt:lpstr>
      <vt:lpstr>Bebas Neue</vt:lpstr>
      <vt:lpstr>Fira Sans ExtraBold</vt:lpstr>
      <vt:lpstr>Sitka Text Semibold</vt:lpstr>
      <vt:lpstr>Open Sans</vt:lpstr>
      <vt:lpstr>Real Estate Consulting by Slidesgo</vt:lpstr>
      <vt:lpstr>DOMAIN 1: VENTURE CAPITAL StartupSavvy</vt:lpstr>
      <vt:lpstr>MEET OUR TEAM</vt:lpstr>
      <vt:lpstr>PROBLEM STATEMENT</vt:lpstr>
      <vt:lpstr>PowerPoint Presentation</vt:lpstr>
      <vt:lpstr>PROBLEM SOLVING APPROACH</vt:lpstr>
      <vt:lpstr>COMPETITOR ANALYSIS</vt:lpstr>
      <vt:lpstr>FUTURE 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CONSULTING</dc:title>
  <dc:creator>USER</dc:creator>
  <cp:lastModifiedBy>NOR IZNA BINTI MOHD ISA</cp:lastModifiedBy>
  <cp:revision>1</cp:revision>
  <dcterms:modified xsi:type="dcterms:W3CDTF">2023-05-06T19:12:49Z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0x0101008BA55E52A602E64A84003C3F9286E839</vt:lpwstr>
  </property>
</Properties>
</file>