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handoutMasterIdLst>
    <p:handoutMasterId r:id="rId16"/>
  </p:handoutMasterIdLst>
  <p:sldIdLst>
    <p:sldId id="256" r:id="rId2"/>
    <p:sldId id="257" r:id="rId3"/>
    <p:sldId id="258" r:id="rId4"/>
    <p:sldId id="259" r:id="rId5"/>
    <p:sldId id="260" r:id="rId6"/>
    <p:sldId id="261" r:id="rId7"/>
    <p:sldId id="262" r:id="rId8"/>
    <p:sldId id="268" r:id="rId9"/>
    <p:sldId id="263" r:id="rId10"/>
    <p:sldId id="264" r:id="rId11"/>
    <p:sldId id="265" r:id="rId12"/>
    <p:sldId id="266" r:id="rId13"/>
    <p:sldId id="267" r:id="rId14"/>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9" userDrawn="1">
          <p15:clr>
            <a:srgbClr val="A4A3A4"/>
          </p15:clr>
        </p15:guide>
        <p15:guide id="2" pos="288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B3CC6F-9056-40E7-B22D-283416642E98}" v="6" dt="2024-08-21T15:08:40.49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showGuides="1">
      <p:cViewPr varScale="1">
        <p:scale>
          <a:sx n="82" d="100"/>
          <a:sy n="82" d="100"/>
        </p:scale>
        <p:origin x="2078" y="72"/>
      </p:cViewPr>
      <p:guideLst>
        <p:guide orient="horz" pos="2159"/>
        <p:guide pos="2889"/>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F8A42D60-C4E9-4069-A619-F6843531D2CB}" type="datetimeFigureOut">
              <a:rPr lang="en-US" smtClean="0"/>
              <a:t>8/22/2024</a:t>
            </a:fld>
            <a:endParaRPr lang="en-IN"/>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7288F9B5-BD63-4EFA-BA23-F335B56FCEBC}" type="slidenum">
              <a:rPr lang="en-IN" smtClean="0"/>
              <a:t>‹#›</a:t>
            </a:fld>
            <a:endParaRPr lang="en-I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201610A8-E2C1-459A-9825-AE328E4EA9EE}" type="datetimeFigureOut">
              <a:rPr lang="en-US" smtClean="0"/>
              <a:t>8/22/2024</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91C6B8B-02BD-4972-8133-3B809249EF90}" type="slidenum">
              <a:rPr lang="en-IN" smtClean="0"/>
              <a:t>‹#›</a:t>
            </a:fld>
            <a:endParaRPr lang="en-IN"/>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Slide Number Placeholder 3"/>
          <p:cNvSpPr>
            <a:spLocks noGrp="1"/>
          </p:cNvSpPr>
          <p:nvPr>
            <p:ph type="sldNum" sz="quarter" idx="10"/>
          </p:nvPr>
        </p:nvSpPr>
        <p:spPr/>
        <p:txBody>
          <a:bodyPr/>
          <a:lstStyle/>
          <a:p>
            <a:fld id="{591C6B8B-02BD-4972-8133-3B809249EF9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67710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1"/>
            <a:ext cx="6400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panose="020F0502020204030204"/>
                <a:cs typeface="Calibri" panose="020F0502020204030204"/>
              </a:defRPr>
            </a:lvl1pPr>
          </a:lstStyle>
          <a:p>
            <a:pPr marL="12700">
              <a:lnSpc>
                <a:spcPts val="1810"/>
              </a:lnSpc>
            </a:pPr>
            <a:r>
              <a:rPr spc="-15" dirty="0"/>
              <a:t>1</a:t>
            </a:r>
            <a:r>
              <a:rPr spc="-25" dirty="0"/>
              <a:t>/</a:t>
            </a:r>
            <a:r>
              <a:rPr spc="-15" dirty="0"/>
              <a:t>27</a:t>
            </a:r>
            <a:r>
              <a:rPr spc="-25" dirty="0"/>
              <a:t>/</a:t>
            </a:r>
            <a:r>
              <a:rPr spc="-15" dirty="0"/>
              <a:t>202</a:t>
            </a:r>
            <a:r>
              <a:rPr dirty="0"/>
              <a:t>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4283408E-10CF-4B2D-8299-CDEC4C203E52}" type="datetime1">
              <a:rPr lang="en-US" smtClean="0"/>
              <a:t>8/22/2024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114300">
              <a:lnSpc>
                <a:spcPts val="124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bg1"/>
                </a:solidFill>
                <a:latin typeface="Calibri" panose="020F0502020204030204"/>
                <a:cs typeface="Calibri" panose="020F0502020204030204"/>
              </a:defRPr>
            </a:lvl1pPr>
          </a:lstStyle>
          <a:p>
            <a:pPr marL="12700">
              <a:lnSpc>
                <a:spcPts val="1810"/>
              </a:lnSpc>
            </a:pPr>
            <a:r>
              <a:rPr spc="-15" dirty="0"/>
              <a:t>1</a:t>
            </a:r>
            <a:r>
              <a:rPr spc="-25" dirty="0"/>
              <a:t>/</a:t>
            </a:r>
            <a:r>
              <a:rPr spc="-15" dirty="0"/>
              <a:t>27</a:t>
            </a:r>
            <a:r>
              <a:rPr spc="-25" dirty="0"/>
              <a:t>/</a:t>
            </a:r>
            <a:r>
              <a:rPr spc="-15" dirty="0"/>
              <a:t>202</a:t>
            </a:r>
            <a:r>
              <a:rPr dirty="0"/>
              <a:t>3</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6C38B5C-6AB4-4171-BA81-21E317170604}" type="datetime1">
              <a:rPr lang="en-US" smtClean="0"/>
              <a:t>8/22/2024</a:t>
            </a:fld>
            <a:endParaRPr lang="en-US"/>
          </a:p>
        </p:txBody>
      </p:sp>
      <p:sp>
        <p:nvSpPr>
          <p:cNvPr id="6" name="Holder 6"/>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114300">
              <a:lnSpc>
                <a:spcPts val="124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panose="020F0502020204030204"/>
                <a:cs typeface="Calibri" panose="020F0502020204030204"/>
              </a:defRPr>
            </a:lvl1pPr>
          </a:lstStyle>
          <a:p>
            <a:endParaRPr/>
          </a:p>
        </p:txBody>
      </p:sp>
      <p:sp>
        <p:nvSpPr>
          <p:cNvPr id="3" name="Holder 3"/>
          <p:cNvSpPr>
            <a:spLocks noGrp="1"/>
          </p:cNvSpPr>
          <p:nvPr>
            <p:ph sz="half" idx="2"/>
          </p:nvPr>
        </p:nvSpPr>
        <p:spPr>
          <a:xfrm>
            <a:off x="457200" y="1577341"/>
            <a:ext cx="397764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1"/>
            <a:ext cx="397764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bg1"/>
                </a:solidFill>
                <a:latin typeface="Calibri" panose="020F0502020204030204"/>
                <a:cs typeface="Calibri" panose="020F0502020204030204"/>
              </a:defRPr>
            </a:lvl1pPr>
          </a:lstStyle>
          <a:p>
            <a:pPr marL="12700">
              <a:lnSpc>
                <a:spcPts val="1810"/>
              </a:lnSpc>
            </a:pPr>
            <a:r>
              <a:rPr spc="-15" dirty="0"/>
              <a:t>1</a:t>
            </a:r>
            <a:r>
              <a:rPr spc="-25" dirty="0"/>
              <a:t>/</a:t>
            </a:r>
            <a:r>
              <a:rPr spc="-15" dirty="0"/>
              <a:t>27</a:t>
            </a:r>
            <a:r>
              <a:rPr spc="-25" dirty="0"/>
              <a:t>/</a:t>
            </a:r>
            <a:r>
              <a:rPr spc="-15" dirty="0"/>
              <a:t>202</a:t>
            </a:r>
            <a:r>
              <a:rPr dirty="0"/>
              <a:t>3</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7A3E9E82-B0E1-44A5-9AA2-7B96A55F45F7}" type="datetime1">
              <a:rPr lang="en-US" smtClean="0"/>
              <a:t>8/22/2024</a:t>
            </a:fld>
            <a:endParaRPr lang="en-US"/>
          </a:p>
        </p:txBody>
      </p:sp>
      <p:sp>
        <p:nvSpPr>
          <p:cNvPr id="7" name="Holder 7"/>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114300">
              <a:lnSpc>
                <a:spcPts val="124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400" b="0"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bg1"/>
                </a:solidFill>
                <a:latin typeface="Calibri" panose="020F0502020204030204"/>
                <a:cs typeface="Calibri" panose="020F0502020204030204"/>
              </a:defRPr>
            </a:lvl1pPr>
          </a:lstStyle>
          <a:p>
            <a:pPr marL="12700">
              <a:lnSpc>
                <a:spcPts val="1810"/>
              </a:lnSpc>
            </a:pPr>
            <a:r>
              <a:rPr spc="-15" dirty="0"/>
              <a:t>1</a:t>
            </a:r>
            <a:r>
              <a:rPr spc="-25" dirty="0"/>
              <a:t>/</a:t>
            </a:r>
            <a:r>
              <a:rPr spc="-15" dirty="0"/>
              <a:t>27</a:t>
            </a:r>
            <a:r>
              <a:rPr spc="-25" dirty="0"/>
              <a:t>/</a:t>
            </a:r>
            <a:r>
              <a:rPr spc="-15" dirty="0"/>
              <a:t>202</a:t>
            </a:r>
            <a:r>
              <a:rPr dirty="0"/>
              <a:t>3</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A9036F3E-E6FB-4FC5-AB96-FF7F92A3595E}" type="datetime1">
              <a:rPr lang="en-US" smtClean="0"/>
              <a:t>8/22/2024</a:t>
            </a:fld>
            <a:endParaRPr lang="en-US"/>
          </a:p>
        </p:txBody>
      </p:sp>
      <p:sp>
        <p:nvSpPr>
          <p:cNvPr id="5" name="Holder 5"/>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114300">
              <a:lnSpc>
                <a:spcPts val="124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800" b="0" i="0">
                <a:solidFill>
                  <a:schemeClr val="bg1"/>
                </a:solidFill>
                <a:latin typeface="Calibri" panose="020F0502020204030204"/>
                <a:cs typeface="Calibri" panose="020F0502020204030204"/>
              </a:defRPr>
            </a:lvl1pPr>
          </a:lstStyle>
          <a:p>
            <a:pPr marL="12700">
              <a:lnSpc>
                <a:spcPts val="1810"/>
              </a:lnSpc>
            </a:pPr>
            <a:r>
              <a:rPr spc="-15" dirty="0"/>
              <a:t>1</a:t>
            </a:r>
            <a:r>
              <a:rPr spc="-25" dirty="0"/>
              <a:t>/</a:t>
            </a:r>
            <a:r>
              <a:rPr spc="-15" dirty="0"/>
              <a:t>27</a:t>
            </a:r>
            <a:r>
              <a:rPr spc="-25" dirty="0"/>
              <a:t>/</a:t>
            </a:r>
            <a:r>
              <a:rPr spc="-15" dirty="0"/>
              <a:t>202</a:t>
            </a:r>
            <a:r>
              <a:rPr dirty="0"/>
              <a:t>3</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CA21FCF9-5FE3-4D18-89DF-3584ED488D42}" type="datetime1">
              <a:rPr lang="en-US" smtClean="0"/>
              <a:t>8/22/2024</a:t>
            </a:fld>
            <a:endParaRPr lang="en-US"/>
          </a:p>
        </p:txBody>
      </p:sp>
      <p:sp>
        <p:nvSpPr>
          <p:cNvPr id="4" name="Holder 4"/>
          <p:cNvSpPr>
            <a:spLocks noGrp="1"/>
          </p:cNvSpPr>
          <p:nvPr>
            <p:ph type="sldNum" sz="quarter" idx="7"/>
          </p:nvPr>
        </p:nvSpPr>
        <p:spPr/>
        <p:txBody>
          <a:bodyPr lIns="0" tIns="0" rIns="0" bIns="0"/>
          <a:lstStyle>
            <a:lvl1pPr>
              <a:defRPr sz="1200" b="0" i="0">
                <a:solidFill>
                  <a:srgbClr val="888888"/>
                </a:solidFill>
                <a:latin typeface="Calibri" panose="020F0502020204030204"/>
                <a:cs typeface="Calibri" panose="020F0502020204030204"/>
              </a:defRPr>
            </a:lvl1pPr>
          </a:lstStyle>
          <a:p>
            <a:pPr marL="114300">
              <a:lnSpc>
                <a:spcPts val="124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2" y="6565675"/>
            <a:ext cx="9143999" cy="292323"/>
          </a:xfrm>
          <a:prstGeom prst="rect">
            <a:avLst/>
          </a:prstGeom>
        </p:spPr>
      </p:pic>
      <p:pic>
        <p:nvPicPr>
          <p:cNvPr id="17" name="bg object 17"/>
          <p:cNvPicPr/>
          <p:nvPr/>
        </p:nvPicPr>
        <p:blipFill>
          <a:blip r:embed="rId8" cstate="print"/>
          <a:stretch>
            <a:fillRect/>
          </a:stretch>
        </p:blipFill>
        <p:spPr>
          <a:xfrm>
            <a:off x="0" y="6672"/>
            <a:ext cx="8897050" cy="760595"/>
          </a:xfrm>
          <a:prstGeom prst="rect">
            <a:avLst/>
          </a:prstGeom>
        </p:spPr>
      </p:pic>
      <p:sp>
        <p:nvSpPr>
          <p:cNvPr id="2" name="Holder 2"/>
          <p:cNvSpPr>
            <a:spLocks noGrp="1"/>
          </p:cNvSpPr>
          <p:nvPr>
            <p:ph type="title"/>
          </p:nvPr>
        </p:nvSpPr>
        <p:spPr>
          <a:xfrm>
            <a:off x="3197481" y="3191511"/>
            <a:ext cx="2749041" cy="677108"/>
          </a:xfrm>
          <a:prstGeom prst="rect">
            <a:avLst/>
          </a:prstGeom>
        </p:spPr>
        <p:txBody>
          <a:bodyPr wrap="square" lIns="0" tIns="0" rIns="0" bIns="0">
            <a:spAutoFit/>
          </a:bodyPr>
          <a:lstStyle>
            <a:lvl1pPr>
              <a:defRPr sz="4400" b="0"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a:xfrm>
            <a:off x="536575" y="1369378"/>
            <a:ext cx="807085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884420" y="6647893"/>
            <a:ext cx="998220" cy="230832"/>
          </a:xfrm>
          <a:prstGeom prst="rect">
            <a:avLst/>
          </a:prstGeom>
        </p:spPr>
        <p:txBody>
          <a:bodyPr wrap="square" lIns="0" tIns="0" rIns="0" bIns="0">
            <a:spAutoFit/>
          </a:bodyPr>
          <a:lstStyle>
            <a:lvl1pPr>
              <a:defRPr sz="1800" b="0" i="0">
                <a:solidFill>
                  <a:schemeClr val="bg1"/>
                </a:solidFill>
                <a:latin typeface="Calibri" panose="020F0502020204030204"/>
                <a:cs typeface="Calibri" panose="020F0502020204030204"/>
              </a:defRPr>
            </a:lvl1pPr>
          </a:lstStyle>
          <a:p>
            <a:pPr marL="12700">
              <a:lnSpc>
                <a:spcPts val="1810"/>
              </a:lnSpc>
            </a:pPr>
            <a:r>
              <a:rPr spc="-15" dirty="0"/>
              <a:t>1</a:t>
            </a:r>
            <a:r>
              <a:rPr spc="-25" dirty="0"/>
              <a:t>/</a:t>
            </a:r>
            <a:r>
              <a:rPr spc="-15" dirty="0"/>
              <a:t>27</a:t>
            </a:r>
            <a:r>
              <a:rPr spc="-25" dirty="0"/>
              <a:t>/</a:t>
            </a:r>
            <a:r>
              <a:rPr spc="-15" dirty="0"/>
              <a:t>202</a:t>
            </a:r>
            <a:r>
              <a:rPr dirty="0"/>
              <a:t>3</a:t>
            </a:r>
          </a:p>
        </p:txBody>
      </p:sp>
      <p:sp>
        <p:nvSpPr>
          <p:cNvPr id="5" name="Holder 5"/>
          <p:cNvSpPr>
            <a:spLocks noGrp="1"/>
          </p:cNvSpPr>
          <p:nvPr>
            <p:ph type="dt" sz="half" idx="6"/>
          </p:nvPr>
        </p:nvSpPr>
        <p:spPr>
          <a:xfrm>
            <a:off x="457200" y="6377941"/>
            <a:ext cx="2103120" cy="276999"/>
          </a:xfrm>
          <a:prstGeom prst="rect">
            <a:avLst/>
          </a:prstGeom>
        </p:spPr>
        <p:txBody>
          <a:bodyPr wrap="square" lIns="0" tIns="0" rIns="0" bIns="0">
            <a:spAutoFit/>
          </a:bodyPr>
          <a:lstStyle>
            <a:lvl1pPr algn="l">
              <a:defRPr>
                <a:solidFill>
                  <a:schemeClr val="tx1">
                    <a:tint val="75000"/>
                  </a:schemeClr>
                </a:solidFill>
              </a:defRPr>
            </a:lvl1pPr>
          </a:lstStyle>
          <a:p>
            <a:fld id="{D76D48B0-AE2D-4882-B7DF-356658DAD67C}" type="datetime1">
              <a:rPr lang="en-US" smtClean="0"/>
              <a:t>8/22/2024</a:t>
            </a:fld>
            <a:endParaRPr lang="en-US"/>
          </a:p>
        </p:txBody>
      </p:sp>
      <p:sp>
        <p:nvSpPr>
          <p:cNvPr id="6" name="Holder 6"/>
          <p:cNvSpPr>
            <a:spLocks noGrp="1"/>
          </p:cNvSpPr>
          <p:nvPr>
            <p:ph type="sldNum" sz="quarter" idx="7"/>
          </p:nvPr>
        </p:nvSpPr>
        <p:spPr>
          <a:xfrm>
            <a:off x="8415655" y="6472556"/>
            <a:ext cx="229870" cy="461665"/>
          </a:xfrm>
          <a:prstGeom prst="rect">
            <a:avLst/>
          </a:prstGeom>
        </p:spPr>
        <p:txBody>
          <a:bodyPr wrap="square" lIns="0" tIns="0" rIns="0" bIns="0">
            <a:spAutoFit/>
          </a:bodyPr>
          <a:lstStyle>
            <a:lvl1pPr>
              <a:defRPr sz="1200" b="0" i="0">
                <a:solidFill>
                  <a:srgbClr val="888888"/>
                </a:solidFill>
                <a:latin typeface="Calibri" panose="020F0502020204030204"/>
                <a:cs typeface="Calibri" panose="020F0502020204030204"/>
              </a:defRPr>
            </a:lvl1pPr>
          </a:lstStyle>
          <a:p>
            <a:pPr marL="114300">
              <a:lnSpc>
                <a:spcPts val="124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4" cstate="print"/>
          <a:stretch>
            <a:fillRect/>
          </a:stretch>
        </p:blipFill>
        <p:spPr>
          <a:xfrm>
            <a:off x="2" y="6565675"/>
            <a:ext cx="9143999" cy="292323"/>
          </a:xfrm>
          <a:prstGeom prst="rect">
            <a:avLst/>
          </a:prstGeom>
        </p:spPr>
      </p:pic>
      <p:pic>
        <p:nvPicPr>
          <p:cNvPr id="5" name="object 5"/>
          <p:cNvPicPr/>
          <p:nvPr/>
        </p:nvPicPr>
        <p:blipFill>
          <a:blip r:embed="rId5" cstate="print"/>
          <a:stretch>
            <a:fillRect/>
          </a:stretch>
        </p:blipFill>
        <p:spPr>
          <a:xfrm>
            <a:off x="0" y="6672"/>
            <a:ext cx="8897050" cy="760595"/>
          </a:xfrm>
          <a:prstGeom prst="rect">
            <a:avLst/>
          </a:prstGeom>
        </p:spPr>
      </p:pic>
      <p:sp>
        <p:nvSpPr>
          <p:cNvPr id="6" name="object 6"/>
          <p:cNvSpPr txBox="1">
            <a:spLocks noGrp="1"/>
          </p:cNvSpPr>
          <p:nvPr>
            <p:ph type="title"/>
          </p:nvPr>
        </p:nvSpPr>
        <p:spPr>
          <a:xfrm>
            <a:off x="952480" y="1089785"/>
            <a:ext cx="7239040" cy="447558"/>
          </a:xfrm>
          <a:prstGeom prst="rect">
            <a:avLst/>
          </a:prstGeom>
        </p:spPr>
        <p:txBody>
          <a:bodyPr vert="horz" wrap="square" lIns="0" tIns="16510" rIns="0" bIns="0" rtlCol="0">
            <a:spAutoFit/>
          </a:bodyPr>
          <a:lstStyle/>
          <a:p>
            <a:pPr marL="12700" algn="ctr">
              <a:lnSpc>
                <a:spcPct val="100000"/>
              </a:lnSpc>
              <a:spcBef>
                <a:spcPts val="130"/>
              </a:spcBef>
            </a:pPr>
            <a:r>
              <a:rPr lang="en-US" sz="2800" b="1" spc="20" dirty="0">
                <a:solidFill>
                  <a:srgbClr val="C0504D"/>
                </a:solidFill>
                <a:latin typeface="Times New Roman" panose="02020603050405020304" pitchFamily="18" charset="0"/>
                <a:cs typeface="Times New Roman" panose="02020603050405020304" pitchFamily="18" charset="0"/>
              </a:rPr>
              <a:t>BOOK</a:t>
            </a:r>
            <a:r>
              <a:rPr lang="en-US" sz="2800" b="1" spc="20" dirty="0">
                <a:solidFill>
                  <a:srgbClr val="C0504D"/>
                </a:solidFill>
                <a:latin typeface="Cambria" panose="02040503050406030204" pitchFamily="18" charset="0"/>
                <a:cs typeface="Arial" panose="020B0604020202020204"/>
              </a:rPr>
              <a:t> STORE MANAGEMENT</a:t>
            </a:r>
            <a:endParaRPr sz="2800" dirty="0">
              <a:latin typeface="Cambria" panose="02040503050406030204" pitchFamily="18" charset="0"/>
              <a:cs typeface="Arial" panose="020B0604020202020204"/>
            </a:endParaRPr>
          </a:p>
        </p:txBody>
      </p:sp>
      <p:sp>
        <p:nvSpPr>
          <p:cNvPr id="7" name="object 7"/>
          <p:cNvSpPr txBox="1"/>
          <p:nvPr/>
        </p:nvSpPr>
        <p:spPr>
          <a:xfrm>
            <a:off x="5314960" y="2373940"/>
            <a:ext cx="3035938" cy="995914"/>
          </a:xfrm>
          <a:prstGeom prst="rect">
            <a:avLst/>
          </a:prstGeom>
        </p:spPr>
        <p:txBody>
          <a:bodyPr vert="horz" wrap="square" lIns="0" tIns="9525" rIns="0" bIns="0" rtlCol="0">
            <a:spAutoFit/>
          </a:bodyPr>
          <a:lstStyle/>
          <a:p>
            <a:pPr marL="146050" marR="135255" indent="-2540" algn="ctr">
              <a:lnSpc>
                <a:spcPct val="119000"/>
              </a:lnSpc>
              <a:spcBef>
                <a:spcPts val="75"/>
              </a:spcBef>
            </a:pPr>
            <a:r>
              <a:rPr sz="1800" b="1" spc="20" dirty="0">
                <a:solidFill>
                  <a:srgbClr val="6F2F9F"/>
                </a:solidFill>
                <a:latin typeface="Times New Roman" panose="02020603050405020304" pitchFamily="18" charset="0"/>
                <a:cs typeface="Times New Roman" panose="02020603050405020304" pitchFamily="18" charset="0"/>
              </a:rPr>
              <a:t>U</a:t>
            </a:r>
            <a:r>
              <a:rPr sz="1800" b="1" spc="5" dirty="0">
                <a:solidFill>
                  <a:srgbClr val="6F2F9F"/>
                </a:solidFill>
                <a:latin typeface="Times New Roman" panose="02020603050405020304" pitchFamily="18" charset="0"/>
                <a:cs typeface="Times New Roman" panose="02020603050405020304" pitchFamily="18" charset="0"/>
              </a:rPr>
              <a:t>nd</a:t>
            </a:r>
            <a:r>
              <a:rPr sz="1800" b="1" spc="-10" dirty="0">
                <a:solidFill>
                  <a:srgbClr val="6F2F9F"/>
                </a:solidFill>
                <a:latin typeface="Times New Roman" panose="02020603050405020304" pitchFamily="18" charset="0"/>
                <a:cs typeface="Times New Roman" panose="02020603050405020304" pitchFamily="18" charset="0"/>
              </a:rPr>
              <a:t>e</a:t>
            </a:r>
            <a:r>
              <a:rPr sz="1800" b="1" dirty="0">
                <a:solidFill>
                  <a:srgbClr val="6F2F9F"/>
                </a:solidFill>
                <a:latin typeface="Times New Roman" panose="02020603050405020304" pitchFamily="18" charset="0"/>
                <a:cs typeface="Times New Roman" panose="02020603050405020304" pitchFamily="18" charset="0"/>
              </a:rPr>
              <a:t>r</a:t>
            </a:r>
            <a:r>
              <a:rPr sz="1800" b="1" spc="-80" dirty="0">
                <a:solidFill>
                  <a:srgbClr val="6F2F9F"/>
                </a:solidFill>
                <a:latin typeface="Times New Roman" panose="02020603050405020304" pitchFamily="18" charset="0"/>
                <a:cs typeface="Times New Roman" panose="02020603050405020304" pitchFamily="18" charset="0"/>
              </a:rPr>
              <a:t> </a:t>
            </a:r>
            <a:r>
              <a:rPr sz="1800" b="1" spc="-25" dirty="0">
                <a:solidFill>
                  <a:srgbClr val="6F2F9F"/>
                </a:solidFill>
                <a:latin typeface="Times New Roman" panose="02020603050405020304" pitchFamily="18" charset="0"/>
                <a:cs typeface="Times New Roman" panose="02020603050405020304" pitchFamily="18" charset="0"/>
              </a:rPr>
              <a:t>t</a:t>
            </a:r>
            <a:r>
              <a:rPr sz="1800" b="1" spc="5" dirty="0">
                <a:solidFill>
                  <a:srgbClr val="6F2F9F"/>
                </a:solidFill>
                <a:latin typeface="Times New Roman" panose="02020603050405020304" pitchFamily="18" charset="0"/>
                <a:cs typeface="Times New Roman" panose="02020603050405020304" pitchFamily="18" charset="0"/>
              </a:rPr>
              <a:t>h</a:t>
            </a:r>
            <a:r>
              <a:rPr sz="1800" b="1" dirty="0">
                <a:solidFill>
                  <a:srgbClr val="6F2F9F"/>
                </a:solidFill>
                <a:latin typeface="Times New Roman" panose="02020603050405020304" pitchFamily="18" charset="0"/>
                <a:cs typeface="Times New Roman" panose="02020603050405020304" pitchFamily="18" charset="0"/>
              </a:rPr>
              <a:t>e</a:t>
            </a:r>
            <a:r>
              <a:rPr sz="1800" b="1" spc="30" dirty="0">
                <a:solidFill>
                  <a:srgbClr val="6F2F9F"/>
                </a:solidFill>
                <a:latin typeface="Times New Roman" panose="02020603050405020304" pitchFamily="18" charset="0"/>
                <a:cs typeface="Times New Roman" panose="02020603050405020304" pitchFamily="18" charset="0"/>
              </a:rPr>
              <a:t> </a:t>
            </a:r>
            <a:r>
              <a:rPr sz="1800" b="1" spc="-25" dirty="0">
                <a:solidFill>
                  <a:srgbClr val="6F2F9F"/>
                </a:solidFill>
                <a:latin typeface="Times New Roman" panose="02020603050405020304" pitchFamily="18" charset="0"/>
                <a:cs typeface="Times New Roman" panose="02020603050405020304" pitchFamily="18" charset="0"/>
              </a:rPr>
              <a:t>G</a:t>
            </a:r>
            <a:r>
              <a:rPr sz="1800" b="1" spc="5" dirty="0">
                <a:solidFill>
                  <a:srgbClr val="6F2F9F"/>
                </a:solidFill>
                <a:latin typeface="Times New Roman" panose="02020603050405020304" pitchFamily="18" charset="0"/>
                <a:cs typeface="Times New Roman" panose="02020603050405020304" pitchFamily="18" charset="0"/>
              </a:rPr>
              <a:t>uidan</a:t>
            </a:r>
            <a:r>
              <a:rPr sz="1800" b="1" spc="-5" dirty="0">
                <a:solidFill>
                  <a:srgbClr val="6F2F9F"/>
                </a:solidFill>
                <a:latin typeface="Times New Roman" panose="02020603050405020304" pitchFamily="18" charset="0"/>
                <a:cs typeface="Times New Roman" panose="02020603050405020304" pitchFamily="18" charset="0"/>
              </a:rPr>
              <a:t>ce</a:t>
            </a:r>
            <a:r>
              <a:rPr lang="en-US" sz="1800" b="1" spc="-5" dirty="0">
                <a:solidFill>
                  <a:srgbClr val="6F2F9F"/>
                </a:solidFill>
                <a:latin typeface="Times New Roman" panose="02020603050405020304" pitchFamily="18" charset="0"/>
                <a:cs typeface="Times New Roman" panose="02020603050405020304" pitchFamily="18" charset="0"/>
              </a:rPr>
              <a:t> of</a:t>
            </a:r>
            <a:r>
              <a:rPr lang="en-IN" sz="1800" b="1" spc="-5" dirty="0">
                <a:solidFill>
                  <a:srgbClr val="6F2F9F"/>
                </a:solidFill>
                <a:latin typeface="Times New Roman" panose="02020603050405020304" pitchFamily="18" charset="0"/>
                <a:cs typeface="Times New Roman" panose="02020603050405020304" pitchFamily="18" charset="0"/>
              </a:rPr>
              <a:t>  </a:t>
            </a:r>
          </a:p>
          <a:p>
            <a:pPr marL="146050" marR="135255" indent="-2540" algn="ctr">
              <a:lnSpc>
                <a:spcPct val="119000"/>
              </a:lnSpc>
              <a:spcBef>
                <a:spcPts val="75"/>
              </a:spcBef>
            </a:pPr>
            <a:r>
              <a:rPr lang="en-IN" sz="1800" b="1" spc="10" dirty="0" err="1">
                <a:latin typeface="Times New Roman" panose="02020603050405020304" pitchFamily="18" charset="0"/>
                <a:cs typeface="Times New Roman" panose="02020603050405020304" pitchFamily="18" charset="0"/>
              </a:rPr>
              <a:t>Mrs.</a:t>
            </a:r>
            <a:r>
              <a:rPr lang="en-IN" b="1" spc="10" dirty="0" err="1">
                <a:latin typeface="Times New Roman" panose="02020603050405020304" pitchFamily="18" charset="0"/>
                <a:cs typeface="Times New Roman" panose="02020603050405020304" pitchFamily="18" charset="0"/>
              </a:rPr>
              <a:t>P.PRATHIMA</a:t>
            </a:r>
            <a:r>
              <a:rPr lang="en-IN" b="1" spc="10" dirty="0">
                <a:latin typeface="Times New Roman" panose="02020603050405020304" pitchFamily="18" charset="0"/>
                <a:cs typeface="Times New Roman" panose="02020603050405020304" pitchFamily="18" charset="0"/>
              </a:rPr>
              <a:t> RANI</a:t>
            </a:r>
            <a:endParaRPr lang="en-IN" sz="1800" b="1" spc="10" dirty="0">
              <a:latin typeface="Times New Roman" panose="02020603050405020304" pitchFamily="18" charset="0"/>
              <a:cs typeface="Times New Roman" panose="02020603050405020304" pitchFamily="18" charset="0"/>
            </a:endParaRPr>
          </a:p>
          <a:p>
            <a:pPr marL="146050" marR="135255" indent="-2540" algn="ctr">
              <a:lnSpc>
                <a:spcPct val="119000"/>
              </a:lnSpc>
              <a:spcBef>
                <a:spcPts val="75"/>
              </a:spcBef>
            </a:pPr>
            <a:r>
              <a:rPr lang="en-US" sz="1800" spc="-25" dirty="0">
                <a:latin typeface="Times New Roman" panose="02020603050405020304" pitchFamily="18" charset="0"/>
                <a:cs typeface="Times New Roman" panose="02020603050405020304" pitchFamily="18" charset="0"/>
              </a:rPr>
              <a:t>Assistant Professor</a:t>
            </a:r>
          </a:p>
        </p:txBody>
      </p:sp>
      <p:graphicFrame>
        <p:nvGraphicFramePr>
          <p:cNvPr id="9" name="object 9"/>
          <p:cNvGraphicFramePr>
            <a:graphicFrameLocks noGrp="1"/>
          </p:cNvGraphicFramePr>
          <p:nvPr>
            <p:custDataLst>
              <p:tags r:id="rId1"/>
            </p:custDataLst>
            <p:extLst>
              <p:ext uri="{D42A27DB-BD31-4B8C-83A1-F6EECF244321}">
                <p14:modId xmlns:p14="http://schemas.microsoft.com/office/powerpoint/2010/main" val="2299453996"/>
              </p:ext>
            </p:extLst>
          </p:nvPr>
        </p:nvGraphicFramePr>
        <p:xfrm>
          <a:off x="410547" y="3433445"/>
          <a:ext cx="8403890" cy="2362153"/>
        </p:xfrm>
        <a:graphic>
          <a:graphicData uri="http://schemas.openxmlformats.org/drawingml/2006/table">
            <a:tbl>
              <a:tblPr firstRow="1" bandRow="1">
                <a:tableStyleId>{2D5ABB26-0587-4C30-8999-92F81FD0307C}</a:tableStyleId>
              </a:tblPr>
              <a:tblGrid>
                <a:gridCol w="1413304">
                  <a:extLst>
                    <a:ext uri="{9D8B030D-6E8A-4147-A177-3AD203B41FA5}">
                      <a16:colId xmlns:a16="http://schemas.microsoft.com/office/drawing/2014/main" val="20000"/>
                    </a:ext>
                  </a:extLst>
                </a:gridCol>
                <a:gridCol w="2909553">
                  <a:extLst>
                    <a:ext uri="{9D8B030D-6E8A-4147-A177-3AD203B41FA5}">
                      <a16:colId xmlns:a16="http://schemas.microsoft.com/office/drawing/2014/main" val="20001"/>
                    </a:ext>
                  </a:extLst>
                </a:gridCol>
                <a:gridCol w="1454777">
                  <a:extLst>
                    <a:ext uri="{9D8B030D-6E8A-4147-A177-3AD203B41FA5}">
                      <a16:colId xmlns:a16="http://schemas.microsoft.com/office/drawing/2014/main" val="20002"/>
                    </a:ext>
                  </a:extLst>
                </a:gridCol>
                <a:gridCol w="1091083">
                  <a:extLst>
                    <a:ext uri="{9D8B030D-6E8A-4147-A177-3AD203B41FA5}">
                      <a16:colId xmlns:a16="http://schemas.microsoft.com/office/drawing/2014/main" val="20003"/>
                    </a:ext>
                  </a:extLst>
                </a:gridCol>
                <a:gridCol w="1535173">
                  <a:extLst>
                    <a:ext uri="{9D8B030D-6E8A-4147-A177-3AD203B41FA5}">
                      <a16:colId xmlns:a16="http://schemas.microsoft.com/office/drawing/2014/main" val="20004"/>
                    </a:ext>
                  </a:extLst>
                </a:gridCol>
              </a:tblGrid>
              <a:tr h="629040">
                <a:tc>
                  <a:txBody>
                    <a:bodyPr/>
                    <a:lstStyle/>
                    <a:p>
                      <a:pPr marL="378460" algn="ctr">
                        <a:lnSpc>
                          <a:spcPct val="100000"/>
                        </a:lnSpc>
                        <a:spcBef>
                          <a:spcPts val="350"/>
                        </a:spcBef>
                      </a:pPr>
                      <a:r>
                        <a:rPr sz="1200" b="1" spc="10" baseline="0" dirty="0">
                          <a:latin typeface="Times New Roman" panose="02020603050405020304" pitchFamily="18" charset="0"/>
                          <a:cs typeface="Times New Roman" panose="02020603050405020304" pitchFamily="18" charset="0"/>
                        </a:rPr>
                        <a:t>Regd.</a:t>
                      </a:r>
                      <a:r>
                        <a:rPr sz="1200" b="1" spc="-55" baseline="0" dirty="0">
                          <a:latin typeface="Times New Roman" panose="02020603050405020304" pitchFamily="18" charset="0"/>
                          <a:cs typeface="Times New Roman" panose="02020603050405020304" pitchFamily="18" charset="0"/>
                        </a:rPr>
                        <a:t> </a:t>
                      </a:r>
                      <a:r>
                        <a:rPr sz="1200" b="1" spc="10" baseline="0" dirty="0">
                          <a:latin typeface="Times New Roman" panose="02020603050405020304" pitchFamily="18" charset="0"/>
                          <a:cs typeface="Times New Roman" panose="02020603050405020304" pitchFamily="18" charset="0"/>
                        </a:rPr>
                        <a:t>No.</a:t>
                      </a:r>
                      <a:endParaRPr sz="1200" baseline="0">
                        <a:latin typeface="Times New Roman" panose="02020603050405020304" pitchFamily="18" charset="0"/>
                        <a:cs typeface="Times New Roman" panose="02020603050405020304" pitchFamily="18" charset="0"/>
                      </a:endParaRPr>
                    </a:p>
                  </a:txBody>
                  <a:tcPr marL="0" marR="0" marT="44451"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AACC5"/>
                    </a:solidFill>
                  </a:tcPr>
                </a:tc>
                <a:tc>
                  <a:txBody>
                    <a:bodyPr/>
                    <a:lstStyle/>
                    <a:p>
                      <a:pPr algn="ctr">
                        <a:lnSpc>
                          <a:spcPct val="100000"/>
                        </a:lnSpc>
                        <a:spcBef>
                          <a:spcPts val="350"/>
                        </a:spcBef>
                      </a:pPr>
                      <a:r>
                        <a:rPr sz="1200" b="1" spc="5" baseline="0" dirty="0">
                          <a:latin typeface="Times New Roman" panose="02020603050405020304" pitchFamily="18" charset="0"/>
                          <a:cs typeface="Times New Roman" panose="02020603050405020304" pitchFamily="18" charset="0"/>
                        </a:rPr>
                        <a:t>Name</a:t>
                      </a:r>
                      <a:endParaRPr sz="1200" baseline="0" dirty="0">
                        <a:latin typeface="Times New Roman" panose="02020603050405020304" pitchFamily="18" charset="0"/>
                        <a:cs typeface="Times New Roman" panose="02020603050405020304" pitchFamily="18" charset="0"/>
                      </a:endParaRPr>
                    </a:p>
                  </a:txBody>
                  <a:tcPr marL="0" marR="0" marT="44451"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AACC5"/>
                    </a:solidFill>
                  </a:tcPr>
                </a:tc>
                <a:tc>
                  <a:txBody>
                    <a:bodyPr/>
                    <a:lstStyle/>
                    <a:p>
                      <a:pPr marL="95885" marR="187325" algn="ctr">
                        <a:lnSpc>
                          <a:spcPct val="105000"/>
                        </a:lnSpc>
                        <a:spcBef>
                          <a:spcPts val="260"/>
                        </a:spcBef>
                      </a:pPr>
                      <a:r>
                        <a:rPr sz="1200" b="1" spc="10" baseline="0" dirty="0">
                          <a:latin typeface="Times New Roman" panose="02020603050405020304" pitchFamily="18" charset="0"/>
                          <a:cs typeface="Times New Roman" panose="02020603050405020304" pitchFamily="18" charset="0"/>
                        </a:rPr>
                        <a:t>No. </a:t>
                      </a:r>
                      <a:r>
                        <a:rPr sz="1200" b="1" baseline="0" dirty="0">
                          <a:latin typeface="Times New Roman" panose="02020603050405020304" pitchFamily="18" charset="0"/>
                          <a:cs typeface="Times New Roman" panose="02020603050405020304" pitchFamily="18" charset="0"/>
                        </a:rPr>
                        <a:t>of</a:t>
                      </a:r>
                      <a:r>
                        <a:rPr sz="1200" b="1" spc="5" baseline="0" dirty="0">
                          <a:latin typeface="Times New Roman" panose="02020603050405020304" pitchFamily="18" charset="0"/>
                          <a:cs typeface="Times New Roman" panose="02020603050405020304" pitchFamily="18" charset="0"/>
                        </a:rPr>
                        <a:t> </a:t>
                      </a:r>
                      <a:r>
                        <a:rPr sz="1200" b="1" spc="10" baseline="0" dirty="0">
                          <a:latin typeface="Times New Roman" panose="02020603050405020304" pitchFamily="18" charset="0"/>
                          <a:cs typeface="Times New Roman" panose="02020603050405020304" pitchFamily="18" charset="0"/>
                        </a:rPr>
                        <a:t>meetings </a:t>
                      </a:r>
                      <a:r>
                        <a:rPr sz="1200" b="1" spc="-335" baseline="0" dirty="0">
                          <a:latin typeface="Times New Roman" panose="02020603050405020304" pitchFamily="18" charset="0"/>
                          <a:cs typeface="Times New Roman" panose="02020603050405020304" pitchFamily="18" charset="0"/>
                        </a:rPr>
                        <a:t> </a:t>
                      </a:r>
                      <a:r>
                        <a:rPr sz="1200" b="1" spc="5" baseline="0" dirty="0">
                          <a:latin typeface="Times New Roman" panose="02020603050405020304" pitchFamily="18" charset="0"/>
                          <a:cs typeface="Times New Roman" panose="02020603050405020304" pitchFamily="18" charset="0"/>
                        </a:rPr>
                        <a:t>with</a:t>
                      </a:r>
                      <a:r>
                        <a:rPr sz="1200" b="1" spc="65" baseline="0" dirty="0">
                          <a:latin typeface="Times New Roman" panose="02020603050405020304" pitchFamily="18" charset="0"/>
                          <a:cs typeface="Times New Roman" panose="02020603050405020304" pitchFamily="18" charset="0"/>
                        </a:rPr>
                        <a:t> </a:t>
                      </a:r>
                      <a:r>
                        <a:rPr sz="1200" b="1" spc="-5" baseline="0" dirty="0">
                          <a:latin typeface="Times New Roman" panose="02020603050405020304" pitchFamily="18" charset="0"/>
                          <a:cs typeface="Times New Roman" panose="02020603050405020304" pitchFamily="18" charset="0"/>
                        </a:rPr>
                        <a:t>Guide</a:t>
                      </a:r>
                      <a:endParaRPr sz="1200" baseline="0" dirty="0">
                        <a:latin typeface="Times New Roman" panose="02020603050405020304" pitchFamily="18" charset="0"/>
                        <a:cs typeface="Times New Roman" panose="02020603050405020304" pitchFamily="18" charset="0"/>
                      </a:endParaRPr>
                    </a:p>
                  </a:txBody>
                  <a:tcPr marL="0" marR="0" marT="33019"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AACC5"/>
                    </a:solidFill>
                  </a:tcPr>
                </a:tc>
                <a:tc>
                  <a:txBody>
                    <a:bodyPr/>
                    <a:lstStyle/>
                    <a:p>
                      <a:pPr marL="97155" marR="98425" algn="ctr">
                        <a:lnSpc>
                          <a:spcPct val="105000"/>
                        </a:lnSpc>
                        <a:spcBef>
                          <a:spcPts val="260"/>
                        </a:spcBef>
                      </a:pPr>
                      <a:r>
                        <a:rPr sz="1200" b="1" spc="-40" baseline="0" dirty="0">
                          <a:latin typeface="Times New Roman" panose="02020603050405020304" pitchFamily="18" charset="0"/>
                          <a:cs typeface="Times New Roman" panose="02020603050405020304" pitchFamily="18" charset="0"/>
                        </a:rPr>
                        <a:t>Total</a:t>
                      </a:r>
                      <a:r>
                        <a:rPr sz="1200" b="1" spc="110" baseline="0" dirty="0">
                          <a:latin typeface="Times New Roman" panose="02020603050405020304" pitchFamily="18" charset="0"/>
                          <a:cs typeface="Times New Roman" panose="02020603050405020304" pitchFamily="18" charset="0"/>
                        </a:rPr>
                        <a:t> </a:t>
                      </a:r>
                      <a:r>
                        <a:rPr sz="1200" b="1" spc="10" baseline="0" dirty="0">
                          <a:latin typeface="Times New Roman" panose="02020603050405020304" pitchFamily="18" charset="0"/>
                          <a:cs typeface="Times New Roman" panose="02020603050405020304" pitchFamily="18" charset="0"/>
                        </a:rPr>
                        <a:t>No.</a:t>
                      </a:r>
                      <a:r>
                        <a:rPr sz="1200" b="1" spc="15" baseline="0" dirty="0">
                          <a:latin typeface="Times New Roman" panose="02020603050405020304" pitchFamily="18" charset="0"/>
                          <a:cs typeface="Times New Roman" panose="02020603050405020304" pitchFamily="18" charset="0"/>
                        </a:rPr>
                        <a:t> </a:t>
                      </a:r>
                      <a:r>
                        <a:rPr sz="1200" b="1" baseline="0" dirty="0">
                          <a:latin typeface="Times New Roman" panose="02020603050405020304" pitchFamily="18" charset="0"/>
                          <a:cs typeface="Times New Roman" panose="02020603050405020304" pitchFamily="18" charset="0"/>
                        </a:rPr>
                        <a:t>of </a:t>
                      </a:r>
                      <a:r>
                        <a:rPr sz="1200" b="1" spc="-340" baseline="0" dirty="0">
                          <a:latin typeface="Times New Roman" panose="02020603050405020304" pitchFamily="18" charset="0"/>
                          <a:cs typeface="Times New Roman" panose="02020603050405020304" pitchFamily="18" charset="0"/>
                        </a:rPr>
                        <a:t> </a:t>
                      </a:r>
                      <a:r>
                        <a:rPr sz="1200" b="1" spc="10" baseline="0" dirty="0">
                          <a:latin typeface="Times New Roman" panose="02020603050405020304" pitchFamily="18" charset="0"/>
                          <a:cs typeface="Times New Roman" panose="02020603050405020304" pitchFamily="18" charset="0"/>
                        </a:rPr>
                        <a:t>meetings</a:t>
                      </a:r>
                      <a:endParaRPr sz="1200" baseline="0">
                        <a:latin typeface="Times New Roman" panose="02020603050405020304" pitchFamily="18" charset="0"/>
                        <a:cs typeface="Times New Roman" panose="02020603050405020304" pitchFamily="18" charset="0"/>
                      </a:endParaRPr>
                    </a:p>
                  </a:txBody>
                  <a:tcPr marL="0" marR="0" marT="33019"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AACC5"/>
                    </a:solidFill>
                  </a:tcPr>
                </a:tc>
                <a:tc>
                  <a:txBody>
                    <a:bodyPr/>
                    <a:lstStyle/>
                    <a:p>
                      <a:pPr marL="99060" marR="402590" algn="ctr">
                        <a:lnSpc>
                          <a:spcPct val="105000"/>
                        </a:lnSpc>
                        <a:spcBef>
                          <a:spcPts val="260"/>
                        </a:spcBef>
                      </a:pPr>
                      <a:r>
                        <a:rPr sz="1200" b="1" spc="-5" baseline="0" dirty="0">
                          <a:latin typeface="Times New Roman" panose="02020603050405020304" pitchFamily="18" charset="0"/>
                          <a:cs typeface="Times New Roman" panose="02020603050405020304" pitchFamily="18" charset="0"/>
                        </a:rPr>
                        <a:t>Individual </a:t>
                      </a:r>
                      <a:r>
                        <a:rPr sz="1200" b="1" baseline="0" dirty="0">
                          <a:latin typeface="Times New Roman" panose="02020603050405020304" pitchFamily="18" charset="0"/>
                          <a:cs typeface="Times New Roman" panose="02020603050405020304" pitchFamily="18" charset="0"/>
                        </a:rPr>
                        <a:t> </a:t>
                      </a:r>
                      <a:r>
                        <a:rPr sz="1200" b="1" spc="10" baseline="0" dirty="0">
                          <a:latin typeface="Times New Roman" panose="02020603050405020304" pitchFamily="18" charset="0"/>
                          <a:cs typeface="Times New Roman" panose="02020603050405020304" pitchFamily="18" charset="0"/>
                        </a:rPr>
                        <a:t>c</a:t>
                      </a:r>
                      <a:r>
                        <a:rPr sz="1200" b="1" spc="-25" baseline="0" dirty="0">
                          <a:latin typeface="Times New Roman" panose="02020603050405020304" pitchFamily="18" charset="0"/>
                          <a:cs typeface="Times New Roman" panose="02020603050405020304" pitchFamily="18" charset="0"/>
                        </a:rPr>
                        <a:t>ont</a:t>
                      </a:r>
                      <a:r>
                        <a:rPr sz="1200" b="1" spc="-40" baseline="0" dirty="0">
                          <a:latin typeface="Times New Roman" panose="02020603050405020304" pitchFamily="18" charset="0"/>
                          <a:cs typeface="Times New Roman" panose="02020603050405020304" pitchFamily="18" charset="0"/>
                        </a:rPr>
                        <a:t>r</a:t>
                      </a:r>
                      <a:r>
                        <a:rPr sz="1200" b="1" spc="-15" baseline="0" dirty="0">
                          <a:latin typeface="Times New Roman" panose="02020603050405020304" pitchFamily="18" charset="0"/>
                          <a:cs typeface="Times New Roman" panose="02020603050405020304" pitchFamily="18" charset="0"/>
                        </a:rPr>
                        <a:t>i</a:t>
                      </a:r>
                      <a:r>
                        <a:rPr sz="1200" b="1" spc="-25" baseline="0" dirty="0">
                          <a:latin typeface="Times New Roman" panose="02020603050405020304" pitchFamily="18" charset="0"/>
                          <a:cs typeface="Times New Roman" panose="02020603050405020304" pitchFamily="18" charset="0"/>
                        </a:rPr>
                        <a:t>but</a:t>
                      </a:r>
                      <a:r>
                        <a:rPr sz="1200" b="1" spc="-15" baseline="0" dirty="0">
                          <a:latin typeface="Times New Roman" panose="02020603050405020304" pitchFamily="18" charset="0"/>
                          <a:cs typeface="Times New Roman" panose="02020603050405020304" pitchFamily="18" charset="0"/>
                        </a:rPr>
                        <a:t>i</a:t>
                      </a:r>
                      <a:r>
                        <a:rPr sz="1200" b="1" spc="-25" baseline="0" dirty="0">
                          <a:latin typeface="Times New Roman" panose="02020603050405020304" pitchFamily="18" charset="0"/>
                          <a:cs typeface="Times New Roman" panose="02020603050405020304" pitchFamily="18" charset="0"/>
                        </a:rPr>
                        <a:t>o</a:t>
                      </a:r>
                      <a:r>
                        <a:rPr sz="1200" b="1" baseline="0" dirty="0">
                          <a:latin typeface="Times New Roman" panose="02020603050405020304" pitchFamily="18" charset="0"/>
                          <a:cs typeface="Times New Roman" panose="02020603050405020304" pitchFamily="18" charset="0"/>
                        </a:rPr>
                        <a:t>n</a:t>
                      </a:r>
                      <a:endParaRPr sz="1200" baseline="0">
                        <a:latin typeface="Times New Roman" panose="02020603050405020304" pitchFamily="18" charset="0"/>
                        <a:cs typeface="Times New Roman" panose="02020603050405020304" pitchFamily="18" charset="0"/>
                      </a:endParaRPr>
                    </a:p>
                  </a:txBody>
                  <a:tcPr marL="0" marR="0" marT="33019" marB="0" anchor="ctr">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AACC5"/>
                    </a:solidFill>
                  </a:tcPr>
                </a:tc>
                <a:extLst>
                  <a:ext uri="{0D108BD9-81ED-4DB2-BD59-A6C34878D82A}">
                    <a16:rowId xmlns:a16="http://schemas.microsoft.com/office/drawing/2014/main" val="10000"/>
                  </a:ext>
                </a:extLst>
              </a:tr>
              <a:tr h="423682">
                <a:tc>
                  <a:txBody>
                    <a:bodyPr/>
                    <a:lstStyle/>
                    <a:p>
                      <a:pPr marL="92075" algn="ctr">
                        <a:lnSpc>
                          <a:spcPct val="100000"/>
                        </a:lnSpc>
                        <a:spcBef>
                          <a:spcPts val="360"/>
                        </a:spcBef>
                      </a:pPr>
                      <a:r>
                        <a:rPr lang="en-US" sz="1200" baseline="0" dirty="0">
                          <a:latin typeface="Times New Roman" panose="02020603050405020304" pitchFamily="18" charset="0"/>
                          <a:cs typeface="Times New Roman" panose="02020603050405020304" pitchFamily="18" charset="0"/>
                        </a:rPr>
                        <a:t>22L31A05J5</a:t>
                      </a:r>
                    </a:p>
                  </a:txBody>
                  <a:tcPr marL="0" marR="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E2EA"/>
                    </a:solidFill>
                  </a:tcPr>
                </a:tc>
                <a:tc>
                  <a:txBody>
                    <a:bodyPr/>
                    <a:lstStyle/>
                    <a:p>
                      <a:pPr marL="93345" algn="ctr">
                        <a:lnSpc>
                          <a:spcPct val="100000"/>
                        </a:lnSpc>
                        <a:spcBef>
                          <a:spcPts val="260"/>
                        </a:spcBef>
                      </a:pPr>
                      <a:r>
                        <a:rPr lang="en-US" sz="1200" baseline="0" dirty="0">
                          <a:latin typeface="Times New Roman" panose="02020603050405020304" pitchFamily="18" charset="0"/>
                          <a:cs typeface="Times New Roman" panose="02020603050405020304" pitchFamily="18" charset="0"/>
                        </a:rPr>
                        <a:t>SANGA VENKATA VARA HASINI</a:t>
                      </a:r>
                    </a:p>
                  </a:txBody>
                  <a:tcPr marL="0" marR="0" marT="3302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E2EA"/>
                    </a:solidFill>
                  </a:tcPr>
                </a:tc>
                <a:tc>
                  <a:txBody>
                    <a:bodyPr/>
                    <a:lstStyle/>
                    <a:p>
                      <a:pPr marL="95885" algn="ctr">
                        <a:lnSpc>
                          <a:spcPct val="100000"/>
                        </a:lnSpc>
                        <a:spcBef>
                          <a:spcPts val="260"/>
                        </a:spcBef>
                      </a:pPr>
                      <a:r>
                        <a:rPr lang="en-IN" sz="1200" baseline="0" dirty="0">
                          <a:latin typeface="Times New Roman" panose="02020603050405020304" pitchFamily="18" charset="0"/>
                          <a:cs typeface="Times New Roman" panose="02020603050405020304" pitchFamily="18" charset="0"/>
                        </a:rPr>
                        <a:t>3</a:t>
                      </a:r>
                      <a:endParaRPr sz="1200" baseline="0" dirty="0">
                        <a:latin typeface="Times New Roman" panose="02020603050405020304" pitchFamily="18" charset="0"/>
                        <a:cs typeface="Times New Roman" panose="02020603050405020304" pitchFamily="18" charset="0"/>
                      </a:endParaRPr>
                    </a:p>
                  </a:txBody>
                  <a:tcPr marL="0" marR="0" marT="3302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E2EA"/>
                    </a:solidFill>
                  </a:tcPr>
                </a:tc>
                <a:tc>
                  <a:txBody>
                    <a:bodyPr/>
                    <a:lstStyle/>
                    <a:p>
                      <a:pPr marL="97155" algn="ctr">
                        <a:lnSpc>
                          <a:spcPct val="100000"/>
                        </a:lnSpc>
                        <a:spcBef>
                          <a:spcPts val="260"/>
                        </a:spcBef>
                      </a:pPr>
                      <a:r>
                        <a:rPr lang="en-IN" sz="1200" baseline="0" dirty="0">
                          <a:latin typeface="Times New Roman" panose="02020603050405020304" pitchFamily="18" charset="0"/>
                          <a:cs typeface="Times New Roman" panose="02020603050405020304" pitchFamily="18" charset="0"/>
                        </a:rPr>
                        <a:t>3</a:t>
                      </a:r>
                      <a:endParaRPr sz="1200" baseline="0" dirty="0">
                        <a:latin typeface="Times New Roman" panose="02020603050405020304" pitchFamily="18" charset="0"/>
                        <a:cs typeface="Times New Roman" panose="02020603050405020304" pitchFamily="18" charset="0"/>
                      </a:endParaRPr>
                    </a:p>
                  </a:txBody>
                  <a:tcPr marL="0" marR="0" marT="3302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E2EA"/>
                    </a:solidFill>
                  </a:tcPr>
                </a:tc>
                <a:tc>
                  <a:txBody>
                    <a:bodyPr/>
                    <a:lstStyle/>
                    <a:p>
                      <a:pPr algn="ctr">
                        <a:lnSpc>
                          <a:spcPct val="100000"/>
                        </a:lnSpc>
                      </a:pPr>
                      <a:r>
                        <a:rPr lang="en-IN" sz="1200" baseline="0" dirty="0">
                          <a:latin typeface="Times New Roman" panose="02020603050405020304" pitchFamily="18" charset="0"/>
                          <a:cs typeface="Times New Roman" panose="02020603050405020304" pitchFamily="18" charset="0"/>
                        </a:rPr>
                        <a:t>Idea &amp;Implementation</a:t>
                      </a:r>
                      <a:endParaRPr sz="1200" baseline="0" dirty="0">
                        <a:latin typeface="Times New Roman" panose="02020603050405020304" pitchFamily="18" charset="0"/>
                        <a:cs typeface="Times New Roman" panose="02020603050405020304" pitchFamily="18" charset="0"/>
                      </a:endParaRPr>
                    </a:p>
                  </a:txBody>
                  <a:tcPr marL="0" marR="0" marT="0" marB="0" anchor="ctr">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E2EA"/>
                    </a:solidFill>
                  </a:tcPr>
                </a:tc>
                <a:extLst>
                  <a:ext uri="{0D108BD9-81ED-4DB2-BD59-A6C34878D82A}">
                    <a16:rowId xmlns:a16="http://schemas.microsoft.com/office/drawing/2014/main" val="10001"/>
                  </a:ext>
                </a:extLst>
              </a:tr>
              <a:tr h="425265">
                <a:tc>
                  <a:txBody>
                    <a:bodyPr/>
                    <a:lstStyle/>
                    <a:p>
                      <a:pPr marL="92075" algn="ctr">
                        <a:lnSpc>
                          <a:spcPct val="100000"/>
                        </a:lnSpc>
                        <a:spcBef>
                          <a:spcPts val="365"/>
                        </a:spcBef>
                      </a:pPr>
                      <a:r>
                        <a:rPr lang="en-US" sz="1200" baseline="0" dirty="0">
                          <a:latin typeface="Times New Roman" panose="02020603050405020304" pitchFamily="18" charset="0"/>
                          <a:cs typeface="Times New Roman" panose="02020603050405020304" pitchFamily="18" charset="0"/>
                        </a:rPr>
                        <a:t>22L31A05J4</a:t>
                      </a:r>
                    </a:p>
                  </a:txBody>
                  <a:tcPr marL="0" marR="0" marT="4635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F0F5"/>
                    </a:solidFill>
                  </a:tcPr>
                </a:tc>
                <a:tc>
                  <a:txBody>
                    <a:bodyPr/>
                    <a:lstStyle/>
                    <a:p>
                      <a:pPr marL="93345" algn="ctr">
                        <a:lnSpc>
                          <a:spcPct val="100000"/>
                        </a:lnSpc>
                        <a:spcBef>
                          <a:spcPts val="265"/>
                        </a:spcBef>
                      </a:pPr>
                      <a:r>
                        <a:rPr lang="en-US" sz="1200" baseline="0" dirty="0">
                          <a:latin typeface="Times New Roman" panose="02020603050405020304" pitchFamily="18" charset="0"/>
                          <a:cs typeface="Times New Roman" panose="02020603050405020304" pitchFamily="18" charset="0"/>
                        </a:rPr>
                        <a:t>SANAPATHI AISHWARYA</a:t>
                      </a:r>
                    </a:p>
                  </a:txBody>
                  <a:tcPr marL="0" marR="0" marT="3365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F0F5"/>
                    </a:solidFill>
                  </a:tcPr>
                </a:tc>
                <a:tc>
                  <a:txBody>
                    <a:bodyPr/>
                    <a:lstStyle/>
                    <a:p>
                      <a:pPr marL="95885" algn="ctr">
                        <a:lnSpc>
                          <a:spcPct val="100000"/>
                        </a:lnSpc>
                        <a:spcBef>
                          <a:spcPts val="265"/>
                        </a:spcBef>
                      </a:pPr>
                      <a:r>
                        <a:rPr lang="en-IN" sz="1200" baseline="0" dirty="0">
                          <a:latin typeface="Times New Roman" panose="02020603050405020304" pitchFamily="18" charset="0"/>
                          <a:cs typeface="Times New Roman" panose="02020603050405020304" pitchFamily="18" charset="0"/>
                        </a:rPr>
                        <a:t>3</a:t>
                      </a:r>
                      <a:endParaRPr sz="1200" baseline="0" dirty="0">
                        <a:latin typeface="Times New Roman" panose="02020603050405020304" pitchFamily="18" charset="0"/>
                        <a:cs typeface="Times New Roman" panose="02020603050405020304" pitchFamily="18" charset="0"/>
                      </a:endParaRPr>
                    </a:p>
                  </a:txBody>
                  <a:tcPr marL="0" marR="0" marT="3365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F0F5"/>
                    </a:solidFill>
                  </a:tcPr>
                </a:tc>
                <a:tc>
                  <a:txBody>
                    <a:bodyPr/>
                    <a:lstStyle/>
                    <a:p>
                      <a:pPr marL="97155" algn="ctr">
                        <a:lnSpc>
                          <a:spcPct val="100000"/>
                        </a:lnSpc>
                        <a:spcBef>
                          <a:spcPts val="265"/>
                        </a:spcBef>
                      </a:pPr>
                      <a:r>
                        <a:rPr lang="en-IN" sz="1200" baseline="0" dirty="0">
                          <a:latin typeface="Times New Roman" panose="02020603050405020304" pitchFamily="18" charset="0"/>
                          <a:cs typeface="Times New Roman" panose="02020603050405020304" pitchFamily="18" charset="0"/>
                        </a:rPr>
                        <a:t>3</a:t>
                      </a:r>
                      <a:endParaRPr sz="1200" baseline="0" dirty="0">
                        <a:latin typeface="Times New Roman" panose="02020603050405020304" pitchFamily="18" charset="0"/>
                        <a:cs typeface="Times New Roman" panose="02020603050405020304" pitchFamily="18" charset="0"/>
                      </a:endParaRPr>
                    </a:p>
                  </a:txBody>
                  <a:tcPr marL="0" marR="0" marT="33655"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F0F5"/>
                    </a:solidFill>
                  </a:tcPr>
                </a:tc>
                <a:tc>
                  <a:txBody>
                    <a:bodyPr/>
                    <a:lstStyle/>
                    <a:p>
                      <a:pPr algn="ctr">
                        <a:lnSpc>
                          <a:spcPct val="100000"/>
                        </a:lnSpc>
                      </a:pPr>
                      <a:r>
                        <a:rPr lang="en-IN" sz="1200" baseline="0" dirty="0">
                          <a:latin typeface="Times New Roman" panose="02020603050405020304" pitchFamily="18" charset="0"/>
                          <a:cs typeface="Times New Roman" panose="02020603050405020304" pitchFamily="18" charset="0"/>
                        </a:rPr>
                        <a:t>Debugging</a:t>
                      </a:r>
                      <a:endParaRPr sz="1200" baseline="0" dirty="0">
                        <a:latin typeface="Times New Roman" panose="02020603050405020304" pitchFamily="18" charset="0"/>
                        <a:cs typeface="Times New Roman" panose="02020603050405020304" pitchFamily="18" charset="0"/>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F0F5"/>
                    </a:solidFill>
                  </a:tcPr>
                </a:tc>
                <a:extLst>
                  <a:ext uri="{0D108BD9-81ED-4DB2-BD59-A6C34878D82A}">
                    <a16:rowId xmlns:a16="http://schemas.microsoft.com/office/drawing/2014/main" val="10002"/>
                  </a:ext>
                </a:extLst>
              </a:tr>
              <a:tr h="425265">
                <a:tc>
                  <a:txBody>
                    <a:bodyPr/>
                    <a:lstStyle/>
                    <a:p>
                      <a:pPr marL="92075" algn="ctr">
                        <a:lnSpc>
                          <a:spcPct val="100000"/>
                        </a:lnSpc>
                        <a:spcBef>
                          <a:spcPts val="370"/>
                        </a:spcBef>
                      </a:pPr>
                      <a:r>
                        <a:rPr lang="en-US" sz="1200" baseline="0" dirty="0">
                          <a:latin typeface="Times New Roman" panose="02020603050405020304" pitchFamily="18" charset="0"/>
                          <a:cs typeface="Times New Roman" panose="02020603050405020304" pitchFamily="18" charset="0"/>
                        </a:rPr>
                        <a:t>23L35A0526</a:t>
                      </a:r>
                    </a:p>
                  </a:txBody>
                  <a:tcPr marL="0" marR="0" marT="46991"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E2EA"/>
                    </a:solidFill>
                  </a:tcPr>
                </a:tc>
                <a:tc>
                  <a:txBody>
                    <a:bodyPr/>
                    <a:lstStyle/>
                    <a:p>
                      <a:pPr marL="93345" algn="ctr">
                        <a:lnSpc>
                          <a:spcPct val="100000"/>
                        </a:lnSpc>
                        <a:spcBef>
                          <a:spcPts val="270"/>
                        </a:spcBef>
                      </a:pPr>
                      <a:r>
                        <a:rPr lang="en-US" sz="1200" baseline="0" dirty="0">
                          <a:latin typeface="Times New Roman" panose="02020603050405020304" pitchFamily="18" charset="0"/>
                          <a:cs typeface="Times New Roman" panose="02020603050405020304" pitchFamily="18" charset="0"/>
                        </a:rPr>
                        <a:t>MAPADINI YAMUNA</a:t>
                      </a:r>
                    </a:p>
                  </a:txBody>
                  <a:tcPr marL="0" marR="0" marT="34291"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E2EA"/>
                    </a:solidFill>
                  </a:tcPr>
                </a:tc>
                <a:tc>
                  <a:txBody>
                    <a:bodyPr/>
                    <a:lstStyle/>
                    <a:p>
                      <a:pPr marL="95885" algn="ctr">
                        <a:lnSpc>
                          <a:spcPct val="100000"/>
                        </a:lnSpc>
                        <a:spcBef>
                          <a:spcPts val="270"/>
                        </a:spcBef>
                      </a:pPr>
                      <a:r>
                        <a:rPr lang="en-IN" sz="1200" baseline="0" dirty="0">
                          <a:latin typeface="Times New Roman" panose="02020603050405020304" pitchFamily="18" charset="0"/>
                          <a:cs typeface="Times New Roman" panose="02020603050405020304" pitchFamily="18" charset="0"/>
                        </a:rPr>
                        <a:t>3</a:t>
                      </a:r>
                      <a:endParaRPr sz="1200" baseline="0" dirty="0">
                        <a:latin typeface="Times New Roman" panose="02020603050405020304" pitchFamily="18" charset="0"/>
                        <a:cs typeface="Times New Roman" panose="02020603050405020304" pitchFamily="18" charset="0"/>
                      </a:endParaRPr>
                    </a:p>
                  </a:txBody>
                  <a:tcPr marL="0" marR="0" marT="34291"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E2EA"/>
                    </a:solidFill>
                  </a:tcPr>
                </a:tc>
                <a:tc>
                  <a:txBody>
                    <a:bodyPr/>
                    <a:lstStyle/>
                    <a:p>
                      <a:pPr marL="97155" algn="ctr">
                        <a:lnSpc>
                          <a:spcPct val="100000"/>
                        </a:lnSpc>
                        <a:spcBef>
                          <a:spcPts val="270"/>
                        </a:spcBef>
                      </a:pPr>
                      <a:r>
                        <a:rPr lang="en-IN" sz="1200" baseline="0" dirty="0">
                          <a:latin typeface="Times New Roman" panose="02020603050405020304" pitchFamily="18" charset="0"/>
                          <a:cs typeface="Times New Roman" panose="02020603050405020304" pitchFamily="18" charset="0"/>
                        </a:rPr>
                        <a:t>3</a:t>
                      </a:r>
                      <a:endParaRPr sz="1200" baseline="0" dirty="0">
                        <a:latin typeface="Times New Roman" panose="02020603050405020304" pitchFamily="18" charset="0"/>
                        <a:cs typeface="Times New Roman" panose="02020603050405020304" pitchFamily="18" charset="0"/>
                      </a:endParaRPr>
                    </a:p>
                  </a:txBody>
                  <a:tcPr marL="0" marR="0" marT="34291"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E2EA"/>
                    </a:solidFill>
                  </a:tcPr>
                </a:tc>
                <a:tc>
                  <a:txBody>
                    <a:bodyPr/>
                    <a:lstStyle/>
                    <a:p>
                      <a:pPr algn="ctr">
                        <a:lnSpc>
                          <a:spcPct val="100000"/>
                        </a:lnSpc>
                      </a:pPr>
                      <a:r>
                        <a:rPr lang="en-IN" sz="1200" baseline="0" dirty="0">
                          <a:latin typeface="Times New Roman" panose="02020603050405020304" pitchFamily="18" charset="0"/>
                          <a:cs typeface="Times New Roman" panose="02020603050405020304" pitchFamily="18" charset="0"/>
                        </a:rPr>
                        <a:t>Model refining </a:t>
                      </a:r>
                      <a:endParaRPr sz="1200" baseline="0" dirty="0">
                        <a:latin typeface="Times New Roman" panose="02020603050405020304" pitchFamily="18" charset="0"/>
                        <a:cs typeface="Times New Roman" panose="02020603050405020304" pitchFamily="18" charset="0"/>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E2EA"/>
                    </a:solidFill>
                  </a:tcPr>
                </a:tc>
                <a:extLst>
                  <a:ext uri="{0D108BD9-81ED-4DB2-BD59-A6C34878D82A}">
                    <a16:rowId xmlns:a16="http://schemas.microsoft.com/office/drawing/2014/main" val="10003"/>
                  </a:ext>
                </a:extLst>
              </a:tr>
              <a:tr h="458901">
                <a:tc>
                  <a:txBody>
                    <a:bodyPr/>
                    <a:lstStyle/>
                    <a:p>
                      <a:pPr marL="92075" algn="ctr">
                        <a:lnSpc>
                          <a:spcPct val="100000"/>
                        </a:lnSpc>
                        <a:spcBef>
                          <a:spcPts val="370"/>
                        </a:spcBef>
                      </a:pPr>
                      <a:r>
                        <a:rPr lang="en-US" sz="1200" baseline="0" dirty="0">
                          <a:latin typeface="Times New Roman" panose="02020603050405020304" pitchFamily="18" charset="0"/>
                          <a:cs typeface="Times New Roman" panose="02020603050405020304" pitchFamily="18" charset="0"/>
                        </a:rPr>
                        <a:t>23L35A0533</a:t>
                      </a:r>
                    </a:p>
                  </a:txBody>
                  <a:tcPr marL="0" marR="0" marT="46991"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F0F5"/>
                    </a:solidFill>
                  </a:tcPr>
                </a:tc>
                <a:tc>
                  <a:txBody>
                    <a:bodyPr/>
                    <a:lstStyle/>
                    <a:p>
                      <a:pPr marL="93345" algn="ctr">
                        <a:lnSpc>
                          <a:spcPct val="100000"/>
                        </a:lnSpc>
                        <a:spcBef>
                          <a:spcPts val="270"/>
                        </a:spcBef>
                      </a:pPr>
                      <a:r>
                        <a:rPr lang="en-US" sz="1200" baseline="0" dirty="0">
                          <a:latin typeface="Times New Roman" panose="02020603050405020304" pitchFamily="18" charset="0"/>
                          <a:cs typeface="Times New Roman" panose="02020603050405020304" pitchFamily="18" charset="0"/>
                        </a:rPr>
                        <a:t>POTLA MONIKA</a:t>
                      </a:r>
                    </a:p>
                  </a:txBody>
                  <a:tcPr marL="0" marR="0" marT="34291"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F0F5"/>
                    </a:solidFill>
                  </a:tcPr>
                </a:tc>
                <a:tc>
                  <a:txBody>
                    <a:bodyPr/>
                    <a:lstStyle/>
                    <a:p>
                      <a:pPr marL="95885" algn="ctr">
                        <a:lnSpc>
                          <a:spcPct val="100000"/>
                        </a:lnSpc>
                        <a:spcBef>
                          <a:spcPts val="270"/>
                        </a:spcBef>
                      </a:pPr>
                      <a:r>
                        <a:rPr lang="en-IN" sz="1200" baseline="0" dirty="0">
                          <a:latin typeface="Times New Roman" panose="02020603050405020304" pitchFamily="18" charset="0"/>
                          <a:cs typeface="Times New Roman" panose="02020603050405020304" pitchFamily="18" charset="0"/>
                        </a:rPr>
                        <a:t>3</a:t>
                      </a:r>
                      <a:endParaRPr sz="1200" baseline="0" dirty="0">
                        <a:latin typeface="Times New Roman" panose="02020603050405020304" pitchFamily="18" charset="0"/>
                        <a:cs typeface="Times New Roman" panose="02020603050405020304" pitchFamily="18" charset="0"/>
                      </a:endParaRPr>
                    </a:p>
                  </a:txBody>
                  <a:tcPr marL="0" marR="0" marT="34291"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F0F5"/>
                    </a:solidFill>
                  </a:tcPr>
                </a:tc>
                <a:tc>
                  <a:txBody>
                    <a:bodyPr/>
                    <a:lstStyle/>
                    <a:p>
                      <a:pPr marL="97155" algn="ctr">
                        <a:lnSpc>
                          <a:spcPct val="100000"/>
                        </a:lnSpc>
                        <a:spcBef>
                          <a:spcPts val="270"/>
                        </a:spcBef>
                      </a:pPr>
                      <a:r>
                        <a:rPr lang="en-IN" sz="1200" baseline="0" dirty="0">
                          <a:latin typeface="Times New Roman" panose="02020603050405020304" pitchFamily="18" charset="0"/>
                          <a:cs typeface="Times New Roman" panose="02020603050405020304" pitchFamily="18" charset="0"/>
                        </a:rPr>
                        <a:t>3</a:t>
                      </a:r>
                      <a:endParaRPr sz="1200" baseline="0" dirty="0">
                        <a:latin typeface="Times New Roman" panose="02020603050405020304" pitchFamily="18" charset="0"/>
                        <a:cs typeface="Times New Roman" panose="02020603050405020304" pitchFamily="18" charset="0"/>
                      </a:endParaRPr>
                    </a:p>
                  </a:txBody>
                  <a:tcPr marL="0" marR="0" marT="34291"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F0F5"/>
                    </a:solidFill>
                  </a:tcPr>
                </a:tc>
                <a:tc>
                  <a:txBody>
                    <a:bodyPr/>
                    <a:lstStyle/>
                    <a:p>
                      <a:pPr algn="ctr">
                        <a:lnSpc>
                          <a:spcPct val="100000"/>
                        </a:lnSpc>
                      </a:pPr>
                      <a:r>
                        <a:rPr lang="en-IN" sz="1200" baseline="0" dirty="0">
                          <a:latin typeface="Times New Roman" panose="02020603050405020304" pitchFamily="18" charset="0"/>
                          <a:cs typeface="Times New Roman" panose="02020603050405020304" pitchFamily="18" charset="0"/>
                        </a:rPr>
                        <a:t>System testing</a:t>
                      </a:r>
                      <a:endParaRPr sz="1200" baseline="0" dirty="0">
                        <a:latin typeface="Times New Roman" panose="02020603050405020304" pitchFamily="18" charset="0"/>
                        <a:cs typeface="Times New Roman" panose="02020603050405020304" pitchFamily="18" charset="0"/>
                      </a:endParaRPr>
                    </a:p>
                  </a:txBody>
                  <a:tcPr marL="0" marR="0" marT="0" marB="0" anchor="ctr">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F0F5"/>
                    </a:solidFill>
                  </a:tcPr>
                </a:tc>
                <a:extLst>
                  <a:ext uri="{0D108BD9-81ED-4DB2-BD59-A6C34878D82A}">
                    <a16:rowId xmlns:a16="http://schemas.microsoft.com/office/drawing/2014/main" val="10004"/>
                  </a:ext>
                </a:extLst>
              </a:tr>
            </a:tbl>
          </a:graphicData>
        </a:graphic>
      </p:graphicFrame>
      <p:sp>
        <p:nvSpPr>
          <p:cNvPr id="10" name="TextBox 9"/>
          <p:cNvSpPr txBox="1"/>
          <p:nvPr/>
        </p:nvSpPr>
        <p:spPr>
          <a:xfrm>
            <a:off x="-501906" y="55205"/>
            <a:ext cx="5254882" cy="66103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Computer Science and Engineering</a:t>
            </a:r>
            <a:endParaRPr lang="en-IN" b="1" spc="10" dirty="0">
              <a:solidFill>
                <a:schemeClr val="bg1"/>
              </a:solidFill>
              <a:latin typeface="Cambria" panose="02040503050406030204" pitchFamily="18" charset="0"/>
              <a:cs typeface="Calibri" panose="020F0502020204030204"/>
            </a:endParaRPr>
          </a:p>
        </p:txBody>
      </p:sp>
      <p:sp>
        <p:nvSpPr>
          <p:cNvPr id="8" name="object 7"/>
          <p:cNvSpPr txBox="1"/>
          <p:nvPr/>
        </p:nvSpPr>
        <p:spPr>
          <a:xfrm>
            <a:off x="952480" y="2377454"/>
            <a:ext cx="2876560" cy="1022844"/>
          </a:xfrm>
          <a:prstGeom prst="rect">
            <a:avLst/>
          </a:prstGeom>
        </p:spPr>
        <p:txBody>
          <a:bodyPr vert="horz" wrap="square" lIns="0" tIns="9525" rIns="0" bIns="0" rtlCol="0">
            <a:spAutoFit/>
          </a:bodyPr>
          <a:lstStyle/>
          <a:p>
            <a:pPr marL="146050" marR="135255" indent="-2540" algn="ctr">
              <a:lnSpc>
                <a:spcPct val="119000"/>
              </a:lnSpc>
              <a:spcBef>
                <a:spcPts val="75"/>
              </a:spcBef>
            </a:pPr>
            <a:r>
              <a:rPr lang="en-IN" spc="-400" dirty="0">
                <a:latin typeface="Times New Roman" panose="02020603050405020304" pitchFamily="18" charset="0"/>
                <a:cs typeface="Times New Roman" panose="02020603050405020304" pitchFamily="18" charset="0"/>
              </a:rPr>
              <a:t> </a:t>
            </a:r>
            <a:r>
              <a:rPr lang="en-IN" b="1" spc="10" dirty="0">
                <a:solidFill>
                  <a:srgbClr val="6F2F9F"/>
                </a:solidFill>
                <a:latin typeface="Times New Roman" panose="02020603050405020304" pitchFamily="18" charset="0"/>
                <a:cs typeface="Times New Roman" panose="02020603050405020304" pitchFamily="18" charset="0"/>
              </a:rPr>
              <a:t>P</a:t>
            </a:r>
            <a:r>
              <a:rPr lang="en-IN" b="1" spc="30" dirty="0">
                <a:solidFill>
                  <a:srgbClr val="6F2F9F"/>
                </a:solidFill>
                <a:latin typeface="Times New Roman" panose="02020603050405020304" pitchFamily="18" charset="0"/>
                <a:cs typeface="Times New Roman" panose="02020603050405020304" pitchFamily="18" charset="0"/>
              </a:rPr>
              <a:t>r</a:t>
            </a:r>
            <a:r>
              <a:rPr lang="en-IN" b="1" spc="-10" dirty="0">
                <a:solidFill>
                  <a:srgbClr val="6F2F9F"/>
                </a:solidFill>
                <a:latin typeface="Times New Roman" panose="02020603050405020304" pitchFamily="18" charset="0"/>
                <a:cs typeface="Times New Roman" panose="02020603050405020304" pitchFamily="18" charset="0"/>
              </a:rPr>
              <a:t>e</a:t>
            </a:r>
            <a:r>
              <a:rPr lang="en-IN" b="1" spc="25" dirty="0">
                <a:solidFill>
                  <a:srgbClr val="6F2F9F"/>
                </a:solidFill>
                <a:latin typeface="Times New Roman" panose="02020603050405020304" pitchFamily="18" charset="0"/>
                <a:cs typeface="Times New Roman" panose="02020603050405020304" pitchFamily="18" charset="0"/>
              </a:rPr>
              <a:t>s</a:t>
            </a:r>
            <a:r>
              <a:rPr lang="en-IN" b="1" spc="-10" dirty="0">
                <a:solidFill>
                  <a:srgbClr val="6F2F9F"/>
                </a:solidFill>
                <a:latin typeface="Times New Roman" panose="02020603050405020304" pitchFamily="18" charset="0"/>
                <a:cs typeface="Times New Roman" panose="02020603050405020304" pitchFamily="18" charset="0"/>
              </a:rPr>
              <a:t>e</a:t>
            </a:r>
            <a:r>
              <a:rPr lang="en-IN" b="1" spc="5" dirty="0">
                <a:solidFill>
                  <a:srgbClr val="6F2F9F"/>
                </a:solidFill>
                <a:latin typeface="Times New Roman" panose="02020603050405020304" pitchFamily="18" charset="0"/>
                <a:cs typeface="Times New Roman" panose="02020603050405020304" pitchFamily="18" charset="0"/>
              </a:rPr>
              <a:t>n</a:t>
            </a:r>
            <a:r>
              <a:rPr lang="en-IN" b="1" spc="-25" dirty="0">
                <a:solidFill>
                  <a:srgbClr val="6F2F9F"/>
                </a:solidFill>
                <a:latin typeface="Times New Roman" panose="02020603050405020304" pitchFamily="18" charset="0"/>
                <a:cs typeface="Times New Roman" panose="02020603050405020304" pitchFamily="18" charset="0"/>
              </a:rPr>
              <a:t>t</a:t>
            </a:r>
            <a:r>
              <a:rPr lang="en-IN" b="1" spc="-10" dirty="0">
                <a:solidFill>
                  <a:srgbClr val="6F2F9F"/>
                </a:solidFill>
                <a:latin typeface="Times New Roman" panose="02020603050405020304" pitchFamily="18" charset="0"/>
                <a:cs typeface="Times New Roman" panose="02020603050405020304" pitchFamily="18" charset="0"/>
              </a:rPr>
              <a:t>e</a:t>
            </a:r>
            <a:r>
              <a:rPr lang="en-IN" b="1" dirty="0">
                <a:solidFill>
                  <a:srgbClr val="6F2F9F"/>
                </a:solidFill>
                <a:latin typeface="Times New Roman" panose="02020603050405020304" pitchFamily="18" charset="0"/>
                <a:cs typeface="Times New Roman" panose="02020603050405020304" pitchFamily="18" charset="0"/>
              </a:rPr>
              <a:t>d</a:t>
            </a:r>
            <a:r>
              <a:rPr lang="en-IN" b="1" spc="-105" dirty="0">
                <a:solidFill>
                  <a:srgbClr val="6F2F9F"/>
                </a:solidFill>
                <a:latin typeface="Times New Roman" panose="02020603050405020304" pitchFamily="18" charset="0"/>
                <a:cs typeface="Times New Roman" panose="02020603050405020304" pitchFamily="18" charset="0"/>
              </a:rPr>
              <a:t> </a:t>
            </a:r>
            <a:r>
              <a:rPr lang="en-IN" b="1" spc="5" dirty="0">
                <a:solidFill>
                  <a:srgbClr val="6F2F9F"/>
                </a:solidFill>
                <a:latin typeface="Times New Roman" panose="02020603050405020304" pitchFamily="18" charset="0"/>
                <a:cs typeface="Times New Roman" panose="02020603050405020304" pitchFamily="18" charset="0"/>
              </a:rPr>
              <a:t>b</a:t>
            </a:r>
            <a:r>
              <a:rPr lang="en-IN" b="1" dirty="0">
                <a:solidFill>
                  <a:srgbClr val="6F2F9F"/>
                </a:solidFill>
                <a:latin typeface="Times New Roman" panose="02020603050405020304" pitchFamily="18" charset="0"/>
                <a:cs typeface="Times New Roman" panose="02020603050405020304" pitchFamily="18" charset="0"/>
              </a:rPr>
              <a:t>y</a:t>
            </a:r>
            <a:endParaRPr lang="en-IN" dirty="0">
              <a:latin typeface="Times New Roman" panose="02020603050405020304" pitchFamily="18" charset="0"/>
              <a:cs typeface="Times New Roman" panose="02020603050405020304" pitchFamily="18" charset="0"/>
            </a:endParaRPr>
          </a:p>
          <a:p>
            <a:pPr algn="ctr">
              <a:lnSpc>
                <a:spcPct val="100000"/>
              </a:lnSpc>
              <a:spcBef>
                <a:spcPts val="470"/>
              </a:spcBef>
            </a:pPr>
            <a:r>
              <a:rPr lang="en-IN" b="1" spc="15" dirty="0">
                <a:latin typeface="Times New Roman" panose="02020603050405020304" pitchFamily="18" charset="0"/>
                <a:cs typeface="Times New Roman" panose="02020603050405020304" pitchFamily="18" charset="0"/>
              </a:rPr>
              <a:t>P</a:t>
            </a:r>
            <a:r>
              <a:rPr lang="en-IN" b="1" spc="35" dirty="0">
                <a:latin typeface="Times New Roman" panose="02020603050405020304" pitchFamily="18" charset="0"/>
                <a:cs typeface="Times New Roman" panose="02020603050405020304" pitchFamily="18" charset="0"/>
              </a:rPr>
              <a:t>r</a:t>
            </a:r>
            <a:r>
              <a:rPr lang="en-IN" b="1" spc="5" dirty="0">
                <a:latin typeface="Times New Roman" panose="02020603050405020304" pitchFamily="18" charset="0"/>
                <a:cs typeface="Times New Roman" panose="02020603050405020304" pitchFamily="18" charset="0"/>
              </a:rPr>
              <a:t>o</a:t>
            </a:r>
            <a:r>
              <a:rPr lang="en-IN" b="1" spc="-10" dirty="0">
                <a:latin typeface="Times New Roman" panose="02020603050405020304" pitchFamily="18" charset="0"/>
                <a:cs typeface="Times New Roman" panose="02020603050405020304" pitchFamily="18" charset="0"/>
              </a:rPr>
              <a:t>j</a:t>
            </a:r>
            <a:r>
              <a:rPr lang="en-IN" b="1" spc="-5" dirty="0">
                <a:latin typeface="Times New Roman" panose="02020603050405020304" pitchFamily="18" charset="0"/>
                <a:cs typeface="Times New Roman" panose="02020603050405020304" pitchFamily="18" charset="0"/>
              </a:rPr>
              <a:t>ec</a:t>
            </a:r>
            <a:r>
              <a:rPr lang="en-IN" b="1" dirty="0">
                <a:latin typeface="Times New Roman" panose="02020603050405020304" pitchFamily="18" charset="0"/>
                <a:cs typeface="Times New Roman" panose="02020603050405020304" pitchFamily="18" charset="0"/>
              </a:rPr>
              <a:t>t</a:t>
            </a:r>
            <a:r>
              <a:rPr lang="en-IN" b="1" spc="-65" dirty="0">
                <a:latin typeface="Times New Roman" panose="02020603050405020304" pitchFamily="18" charset="0"/>
                <a:cs typeface="Times New Roman" panose="02020603050405020304" pitchFamily="18" charset="0"/>
              </a:rPr>
              <a:t> </a:t>
            </a:r>
            <a:r>
              <a:rPr lang="en-IN" b="1" spc="-25" dirty="0">
                <a:latin typeface="Times New Roman" panose="02020603050405020304" pitchFamily="18" charset="0"/>
                <a:cs typeface="Times New Roman" panose="02020603050405020304" pitchFamily="18" charset="0"/>
              </a:rPr>
              <a:t>G</a:t>
            </a:r>
            <a:r>
              <a:rPr lang="en-IN" b="1" spc="35" dirty="0">
                <a:latin typeface="Times New Roman" panose="02020603050405020304" pitchFamily="18" charset="0"/>
                <a:cs typeface="Times New Roman" panose="02020603050405020304" pitchFamily="18" charset="0"/>
              </a:rPr>
              <a:t>r</a:t>
            </a:r>
            <a:r>
              <a:rPr lang="en-IN" b="1" spc="5" dirty="0">
                <a:latin typeface="Times New Roman" panose="02020603050405020304" pitchFamily="18" charset="0"/>
                <a:cs typeface="Times New Roman" panose="02020603050405020304" pitchFamily="18" charset="0"/>
              </a:rPr>
              <a:t>ou</a:t>
            </a:r>
            <a:r>
              <a:rPr lang="en-IN" b="1" dirty="0">
                <a:latin typeface="Times New Roman" panose="02020603050405020304" pitchFamily="18" charset="0"/>
                <a:cs typeface="Times New Roman" panose="02020603050405020304" pitchFamily="18" charset="0"/>
              </a:rPr>
              <a:t>p</a:t>
            </a:r>
            <a:r>
              <a:rPr lang="en-IN" b="1" spc="-100" dirty="0">
                <a:latin typeface="Times New Roman" panose="02020603050405020304" pitchFamily="18" charset="0"/>
                <a:cs typeface="Times New Roman" panose="02020603050405020304" pitchFamily="18" charset="0"/>
              </a:rPr>
              <a:t> </a:t>
            </a:r>
            <a:r>
              <a:rPr lang="en-IN" b="1" spc="-40" dirty="0">
                <a:latin typeface="Times New Roman" panose="02020603050405020304" pitchFamily="18" charset="0"/>
                <a:cs typeface="Times New Roman" panose="02020603050405020304" pitchFamily="18" charset="0"/>
              </a:rPr>
              <a:t>(</a:t>
            </a:r>
            <a:r>
              <a:rPr lang="en-IN" b="1" spc="-15" dirty="0">
                <a:latin typeface="Times New Roman" panose="02020603050405020304" pitchFamily="18" charset="0"/>
                <a:cs typeface="Times New Roman" panose="02020603050405020304" pitchFamily="18" charset="0"/>
              </a:rPr>
              <a:t>Batch-16</a:t>
            </a:r>
            <a:r>
              <a:rPr lang="en-IN" b="1"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146050" marR="135255" indent="-2540" algn="ctr">
              <a:lnSpc>
                <a:spcPct val="119000"/>
              </a:lnSpc>
              <a:spcBef>
                <a:spcPts val="75"/>
              </a:spcBef>
            </a:pPr>
            <a:endParaRPr lang="en-US" sz="1800" spc="-25" dirty="0">
              <a:latin typeface="Cambria" panose="02040503050406030204" pitchFamily="18" charset="0"/>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3522267"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Results and Analysis</a:t>
            </a:r>
            <a:endParaRPr sz="2800">
              <a:latin typeface="Cambria" panose="02040503050406030204" pitchFamily="18" charset="0"/>
              <a:cs typeface="Calibri" panose="020F0502020204030204"/>
            </a:endParaRPr>
          </a:p>
        </p:txBody>
      </p:sp>
      <p:sp>
        <p:nvSpPr>
          <p:cNvPr id="11" name="TextBox 10"/>
          <p:cNvSpPr txBox="1"/>
          <p:nvPr/>
        </p:nvSpPr>
        <p:spPr>
          <a:xfrm>
            <a:off x="-501906" y="55205"/>
            <a:ext cx="5254882" cy="66103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Computer Science and Engineering</a:t>
            </a:r>
            <a:endParaRPr lang="en-IN" b="1" spc="10" dirty="0">
              <a:solidFill>
                <a:schemeClr val="bg1"/>
              </a:solidFill>
              <a:latin typeface="Cambria" panose="02040503050406030204" pitchFamily="18" charset="0"/>
              <a:cs typeface="Calibri" panose="020F0502020204030204"/>
            </a:endParaRPr>
          </a:p>
        </p:txBody>
      </p:sp>
      <p:sp>
        <p:nvSpPr>
          <p:cNvPr id="3" name="Text Box 2"/>
          <p:cNvSpPr txBox="1"/>
          <p:nvPr/>
        </p:nvSpPr>
        <p:spPr>
          <a:xfrm>
            <a:off x="386715" y="1677670"/>
            <a:ext cx="8203565" cy="4761230"/>
          </a:xfrm>
          <a:prstGeom prst="rect">
            <a:avLst/>
          </a:prstGeom>
          <a:noFill/>
        </p:spPr>
        <p:txBody>
          <a:bodyPr wrap="square" rtlCol="0">
            <a:noAutofit/>
          </a:bodyPr>
          <a:lstStyle/>
          <a:p>
            <a:pPr algn="just"/>
            <a:r>
              <a:rPr lang="en-US" sz="2000" b="1" dirty="0">
                <a:latin typeface="Times New Roman" panose="02020603050405020304" pitchFamily="18" charset="0"/>
                <a:cs typeface="Times New Roman" panose="02020603050405020304" pitchFamily="18" charset="0"/>
              </a:rPr>
              <a:t>System Functionality</a:t>
            </a:r>
          </a:p>
          <a:p>
            <a:pPr algn="just"/>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developed frontend system successfully incorporates the core functionalities outlined during the planning phase. Users can easily search for books by genre, place orders, and list old books for sale. The implementation of responsive design using Bootstrap ensures that the platform is accessible and user-friendly across various devices, including desktops, tablets, and smartphones. JavaScript-driven interactions enhance the user experience by providing real-time feedback during search and form submission processes.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4378794"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Social Impact Assessment</a:t>
            </a:r>
            <a:endParaRPr sz="2800">
              <a:latin typeface="Cambria" panose="02040503050406030204" pitchFamily="18" charset="0"/>
              <a:cs typeface="Calibri" panose="020F0502020204030204"/>
            </a:endParaRPr>
          </a:p>
        </p:txBody>
      </p:sp>
      <p:sp>
        <p:nvSpPr>
          <p:cNvPr id="11" name="TextBox 10"/>
          <p:cNvSpPr txBox="1"/>
          <p:nvPr/>
        </p:nvSpPr>
        <p:spPr>
          <a:xfrm>
            <a:off x="-501906" y="55205"/>
            <a:ext cx="5254882" cy="66103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 Computer Science and Engineering</a:t>
            </a:r>
            <a:endParaRPr lang="en-IN" b="1" spc="10" dirty="0">
              <a:solidFill>
                <a:schemeClr val="bg1"/>
              </a:solidFill>
              <a:latin typeface="Cambria" panose="02040503050406030204" pitchFamily="18" charset="0"/>
              <a:cs typeface="Calibri" panose="020F0502020204030204"/>
            </a:endParaRPr>
          </a:p>
        </p:txBody>
      </p:sp>
      <p:sp>
        <p:nvSpPr>
          <p:cNvPr id="3" name="Text Box 2"/>
          <p:cNvSpPr txBox="1"/>
          <p:nvPr/>
        </p:nvSpPr>
        <p:spPr>
          <a:xfrm>
            <a:off x="583247" y="1813871"/>
            <a:ext cx="7977505" cy="4317365"/>
          </a:xfrm>
          <a:prstGeom prst="rect">
            <a:avLst/>
          </a:prstGeom>
          <a:noFill/>
        </p:spPr>
        <p:txBody>
          <a:bodyPr wrap="square" rtlCol="0">
            <a:noAutofit/>
          </a:bodyPr>
          <a:lstStyle/>
          <a:p>
            <a:pPr algn="just"/>
            <a:r>
              <a:rPr lang="en-US" sz="2000" b="1" dirty="0">
                <a:latin typeface="Times New Roman" panose="02020603050405020304" pitchFamily="18" charset="0"/>
                <a:cs typeface="Times New Roman" panose="02020603050405020304" pitchFamily="18" charset="0"/>
              </a:rPr>
              <a:t>1. Promoting Sustainable Practices:</a:t>
            </a:r>
            <a:r>
              <a:rPr lang="en-US" sz="2000" dirty="0">
                <a:latin typeface="Times New Roman" panose="02020603050405020304" pitchFamily="18" charset="0"/>
                <a:cs typeface="Times New Roman" panose="02020603050405020304" pitchFamily="18" charset="0"/>
              </a:rPr>
              <a:t> The feature for selling old books directly contributes to sustainability by encouraging the reuse of books rather than discarding them. This reduces the environmental impact associated with printing new books and contributes to a circular economy. By facilitating the sale and purchase of second-hand books, the platform supports both environmentally conscious consumers and those who may not be able to afford new books, thus promoting equitable access to literature.</a:t>
            </a:r>
          </a:p>
          <a:p>
            <a:pPr algn="just"/>
            <a:r>
              <a:rPr lang="en-US" sz="2000" b="1" dirty="0">
                <a:latin typeface="Times New Roman" panose="02020603050405020304" pitchFamily="18" charset="0"/>
                <a:cs typeface="Times New Roman" panose="02020603050405020304" pitchFamily="18" charset="0"/>
              </a:rPr>
              <a:t>2. Encouraging a Culture of Reading:</a:t>
            </a:r>
            <a:r>
              <a:rPr lang="en-US" sz="2000" dirty="0">
                <a:latin typeface="Times New Roman" panose="02020603050405020304" pitchFamily="18" charset="0"/>
                <a:cs typeface="Times New Roman" panose="02020603050405020304" pitchFamily="18" charset="0"/>
              </a:rPr>
              <a:t> By providing a user-friendly and accessible platform, the system has the potential to encourage a broader audience to engage with reading. The ease of searching for and purchasing books online can inspire more frequent reading habits and support lifelong learning.</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4378794"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Future Work</a:t>
            </a:r>
            <a:endParaRPr sz="2800" dirty="0">
              <a:latin typeface="Cambria" panose="02040503050406030204" pitchFamily="18" charset="0"/>
              <a:cs typeface="Calibri" panose="020F0502020204030204"/>
            </a:endParaRPr>
          </a:p>
        </p:txBody>
      </p:sp>
      <p:sp>
        <p:nvSpPr>
          <p:cNvPr id="11" name="TextBox 10"/>
          <p:cNvSpPr txBox="1"/>
          <p:nvPr/>
        </p:nvSpPr>
        <p:spPr>
          <a:xfrm>
            <a:off x="-501906" y="55205"/>
            <a:ext cx="5254882" cy="66103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Computer Science and Engineering</a:t>
            </a:r>
            <a:endParaRPr lang="en-IN" b="1" spc="10" dirty="0">
              <a:solidFill>
                <a:schemeClr val="bg1"/>
              </a:solidFill>
              <a:latin typeface="Cambria" panose="02040503050406030204" pitchFamily="18" charset="0"/>
              <a:cs typeface="Calibri" panose="020F0502020204030204"/>
            </a:endParaRPr>
          </a:p>
        </p:txBody>
      </p:sp>
      <p:sp>
        <p:nvSpPr>
          <p:cNvPr id="3" name="Text Box 2"/>
          <p:cNvSpPr txBox="1"/>
          <p:nvPr/>
        </p:nvSpPr>
        <p:spPr>
          <a:xfrm>
            <a:off x="382556" y="1651518"/>
            <a:ext cx="8194390" cy="4210802"/>
          </a:xfrm>
          <a:prstGeom prst="rect">
            <a:avLst/>
          </a:prstGeom>
          <a:noFill/>
        </p:spPr>
        <p:txBody>
          <a:bodyPr wrap="square" rtlCol="0">
            <a:noAutofit/>
          </a:bodyPr>
          <a:lstStyle/>
          <a:p>
            <a:pPr algn="just"/>
            <a:r>
              <a:rPr lang="en-US" sz="2000" dirty="0">
                <a:latin typeface="Times New Roman" panose="02020603050405020304" pitchFamily="18" charset="0"/>
                <a:cs typeface="Times New Roman" panose="02020603050405020304" pitchFamily="18" charset="0"/>
              </a:rPr>
              <a:t>The future development of the online bookstore management frontend system offers several opportunities for enhancement and expansion to better meet user needs and adapt to evolving technological trends. The following areas are identified as potential avenues for future work:</a:t>
            </a:r>
          </a:p>
          <a:p>
            <a:pPr algn="just"/>
            <a:r>
              <a:rPr lang="en-US" sz="2000" b="1" dirty="0">
                <a:latin typeface="Times New Roman" panose="02020603050405020304" pitchFamily="18" charset="0"/>
                <a:cs typeface="Times New Roman" panose="02020603050405020304" pitchFamily="18" charset="0"/>
              </a:rPr>
              <a:t>User Reviews and Ratings:</a:t>
            </a:r>
            <a:r>
              <a:rPr lang="en-US" sz="2000" dirty="0">
                <a:latin typeface="Times New Roman" panose="02020603050405020304" pitchFamily="18" charset="0"/>
                <a:cs typeface="Times New Roman" panose="02020603050405020304" pitchFamily="18" charset="0"/>
              </a:rPr>
              <a:t> Implementing a review and rating system would allow users to share feedback on books and sellers. This could help other customers make informed decisions and foster a sense of community within the platform.</a:t>
            </a:r>
          </a:p>
          <a:p>
            <a:pPr algn="just"/>
            <a:r>
              <a:rPr lang="en-US" sz="2000" b="1" dirty="0">
                <a:latin typeface="Times New Roman" panose="02020603050405020304" pitchFamily="18" charset="0"/>
                <a:cs typeface="Times New Roman" panose="02020603050405020304" pitchFamily="18" charset="0"/>
              </a:rPr>
              <a:t>Backend System Integration:</a:t>
            </a:r>
            <a:r>
              <a:rPr lang="en-US" sz="2000" dirty="0">
                <a:latin typeface="Times New Roman" panose="02020603050405020304" pitchFamily="18" charset="0"/>
                <a:cs typeface="Times New Roman" panose="02020603050405020304" pitchFamily="18" charset="0"/>
              </a:rPr>
              <a:t> Future work may include integrating the frontend system with a backend database and server-side technologies to support features like real-time inventory updates, user authentication, and more sophisticated order management.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4378794"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Conclusion</a:t>
            </a:r>
            <a:endParaRPr sz="2800">
              <a:latin typeface="Cambria" panose="02040503050406030204" pitchFamily="18" charset="0"/>
              <a:cs typeface="Calibri" panose="020F0502020204030204"/>
            </a:endParaRPr>
          </a:p>
        </p:txBody>
      </p:sp>
      <p:sp>
        <p:nvSpPr>
          <p:cNvPr id="11" name="TextBox 10"/>
          <p:cNvSpPr txBox="1"/>
          <p:nvPr/>
        </p:nvSpPr>
        <p:spPr>
          <a:xfrm>
            <a:off x="-501906" y="55205"/>
            <a:ext cx="5254882" cy="66103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Computer Science and Engineering</a:t>
            </a:r>
            <a:endParaRPr lang="en-IN" b="1" spc="10" dirty="0">
              <a:solidFill>
                <a:schemeClr val="bg1"/>
              </a:solidFill>
              <a:latin typeface="Cambria" panose="02040503050406030204" pitchFamily="18" charset="0"/>
              <a:cs typeface="Calibri" panose="020F0502020204030204"/>
            </a:endParaRPr>
          </a:p>
        </p:txBody>
      </p:sp>
      <p:sp>
        <p:nvSpPr>
          <p:cNvPr id="3" name="Text Box 2"/>
          <p:cNvSpPr txBox="1"/>
          <p:nvPr/>
        </p:nvSpPr>
        <p:spPr>
          <a:xfrm>
            <a:off x="1215390" y="2203450"/>
            <a:ext cx="6781800" cy="368300"/>
          </a:xfrm>
          <a:prstGeom prst="rect">
            <a:avLst/>
          </a:prstGeom>
          <a:noFill/>
        </p:spPr>
        <p:txBody>
          <a:bodyPr wrap="square" rtlCol="0">
            <a:spAutoFit/>
          </a:bodyPr>
          <a:lstStyle/>
          <a:p>
            <a:endParaRPr lang="en-US"/>
          </a:p>
        </p:txBody>
      </p:sp>
      <p:sp>
        <p:nvSpPr>
          <p:cNvPr id="4" name="Text Box 3"/>
          <p:cNvSpPr txBox="1"/>
          <p:nvPr/>
        </p:nvSpPr>
        <p:spPr>
          <a:xfrm>
            <a:off x="459740" y="1724219"/>
            <a:ext cx="8053070" cy="3839845"/>
          </a:xfrm>
          <a:prstGeom prst="rect">
            <a:avLst/>
          </a:prstGeom>
          <a:noFill/>
        </p:spPr>
        <p:txBody>
          <a:bodyPr wrap="square" rtlCol="0">
            <a:noAutofit/>
          </a:bodyPr>
          <a:lstStyle/>
          <a:p>
            <a:pPr algn="just"/>
            <a:r>
              <a:rPr lang="en-US" sz="2000" dirty="0"/>
              <a:t> </a:t>
            </a:r>
            <a:r>
              <a:rPr lang="en-US" sz="2400" dirty="0">
                <a:latin typeface="Times New Roman" panose="02020603050405020304" pitchFamily="18" charset="0"/>
                <a:cs typeface="Times New Roman" panose="02020603050405020304" pitchFamily="18" charset="0"/>
              </a:rPr>
              <a:t>The development of the online bookstore management frontend system marks a significant step toward creating a user-centric and efficient platform for book transactions. By successfully implementing core functionalities such as book searches, ordering, and selling old books, the system meets its primary objectives of enhancing accessibility, improving user experience, and supporting sustainable practices.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2127885"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CONTENTS:</a:t>
            </a:r>
            <a:endParaRPr sz="2800">
              <a:latin typeface="Cambria" panose="02040503050406030204" pitchFamily="18" charset="0"/>
              <a:cs typeface="Calibri" panose="020F0502020204030204"/>
            </a:endParaRPr>
          </a:p>
        </p:txBody>
      </p:sp>
      <p:sp>
        <p:nvSpPr>
          <p:cNvPr id="5" name="object 5"/>
          <p:cNvSpPr txBox="1"/>
          <p:nvPr/>
        </p:nvSpPr>
        <p:spPr>
          <a:xfrm>
            <a:off x="500040" y="1576426"/>
            <a:ext cx="4283075" cy="5217454"/>
          </a:xfrm>
          <a:prstGeom prst="rect">
            <a:avLst/>
          </a:prstGeom>
        </p:spPr>
        <p:txBody>
          <a:bodyPr vert="horz" wrap="square" lIns="0" tIns="10795" rIns="0" bIns="0" rtlCol="0">
            <a:spAutoFit/>
          </a:bodyPr>
          <a:lstStyle/>
          <a:p>
            <a:pPr marL="355600" marR="84455" indent="-343535">
              <a:lnSpc>
                <a:spcPct val="150000"/>
              </a:lnSpc>
              <a:spcBef>
                <a:spcPts val="85"/>
              </a:spcBef>
              <a:buFont typeface="Arial MT"/>
              <a:buChar char="•"/>
              <a:tabLst>
                <a:tab pos="355600" algn="l"/>
                <a:tab pos="356235" algn="l"/>
              </a:tabLst>
            </a:pPr>
            <a:r>
              <a:rPr lang="en-US" sz="2000" dirty="0">
                <a:latin typeface="Cambria" panose="02040503050406030204" pitchFamily="18" charset="0"/>
                <a:cs typeface="Calibri" panose="020F0502020204030204"/>
              </a:rPr>
              <a:t>Abstract</a:t>
            </a:r>
          </a:p>
          <a:p>
            <a:pPr marL="355600" marR="84455" indent="-343535">
              <a:lnSpc>
                <a:spcPct val="150000"/>
              </a:lnSpc>
              <a:spcBef>
                <a:spcPts val="85"/>
              </a:spcBef>
              <a:buFont typeface="Arial MT"/>
              <a:buChar char="•"/>
              <a:tabLst>
                <a:tab pos="355600" algn="l"/>
                <a:tab pos="356235" algn="l"/>
              </a:tabLst>
            </a:pPr>
            <a:r>
              <a:rPr lang="en-US" sz="2000" dirty="0">
                <a:latin typeface="Cambria" panose="02040503050406030204" pitchFamily="18" charset="0"/>
                <a:cs typeface="Calibri" panose="020F0502020204030204"/>
              </a:rPr>
              <a:t>Introduction</a:t>
            </a:r>
          </a:p>
          <a:p>
            <a:pPr marL="355600" marR="84455" indent="-343535">
              <a:lnSpc>
                <a:spcPct val="150000"/>
              </a:lnSpc>
              <a:spcBef>
                <a:spcPts val="85"/>
              </a:spcBef>
              <a:buFont typeface="Arial MT"/>
              <a:buChar char="•"/>
              <a:tabLst>
                <a:tab pos="355600" algn="l"/>
                <a:tab pos="356235" algn="l"/>
              </a:tabLst>
            </a:pPr>
            <a:r>
              <a:rPr lang="en-US" sz="2000" dirty="0">
                <a:latin typeface="Cambria" panose="02040503050406030204" pitchFamily="18" charset="0"/>
                <a:cs typeface="Calibri" panose="020F0502020204030204"/>
              </a:rPr>
              <a:t>Objective</a:t>
            </a:r>
          </a:p>
          <a:p>
            <a:pPr marL="355600" marR="84455" lvl="0" indent="-343535">
              <a:lnSpc>
                <a:spcPct val="150000"/>
              </a:lnSpc>
              <a:spcBef>
                <a:spcPts val="85"/>
              </a:spcBef>
              <a:buFont typeface="Arial MT"/>
              <a:buChar char="•"/>
              <a:tabLst>
                <a:tab pos="355600" algn="l"/>
                <a:tab pos="356235" algn="l"/>
              </a:tabLst>
            </a:pPr>
            <a:r>
              <a:rPr lang="en-IN" sz="2000" dirty="0">
                <a:latin typeface="Cambria" panose="02040503050406030204" pitchFamily="18" charset="0"/>
                <a:cs typeface="Calibri" panose="020F0502020204030204"/>
              </a:rPr>
              <a:t>Literature review</a:t>
            </a:r>
          </a:p>
          <a:p>
            <a:pPr marL="355600" marR="84455" lvl="0" indent="-343535">
              <a:lnSpc>
                <a:spcPct val="150000"/>
              </a:lnSpc>
              <a:spcBef>
                <a:spcPts val="85"/>
              </a:spcBef>
              <a:buFont typeface="Arial MT"/>
              <a:buChar char="•"/>
              <a:tabLst>
                <a:tab pos="355600" algn="l"/>
                <a:tab pos="356235" algn="l"/>
              </a:tabLst>
            </a:pPr>
            <a:r>
              <a:rPr lang="en-IN" sz="2000" dirty="0">
                <a:latin typeface="Cambria" panose="02040503050406030204" pitchFamily="18" charset="0"/>
                <a:cs typeface="Calibri" panose="020F0502020204030204"/>
              </a:rPr>
              <a:t>Methodology</a:t>
            </a:r>
          </a:p>
          <a:p>
            <a:pPr marL="355600" marR="84455" lvl="0" indent="-343535">
              <a:lnSpc>
                <a:spcPct val="150000"/>
              </a:lnSpc>
              <a:spcBef>
                <a:spcPts val="85"/>
              </a:spcBef>
              <a:buFont typeface="Arial MT"/>
              <a:buChar char="•"/>
              <a:tabLst>
                <a:tab pos="355600" algn="l"/>
                <a:tab pos="356235" algn="l"/>
              </a:tabLst>
            </a:pPr>
            <a:r>
              <a:rPr lang="en-IN" sz="2000" dirty="0">
                <a:latin typeface="Cambria" panose="02040503050406030204" pitchFamily="18" charset="0"/>
                <a:cs typeface="Calibri" panose="020F0502020204030204"/>
              </a:rPr>
              <a:t>Project progress</a:t>
            </a:r>
          </a:p>
          <a:p>
            <a:pPr marL="355600" marR="84455" lvl="0" indent="-343535">
              <a:lnSpc>
                <a:spcPct val="150000"/>
              </a:lnSpc>
              <a:spcBef>
                <a:spcPts val="85"/>
              </a:spcBef>
              <a:buFont typeface="Arial MT"/>
              <a:buChar char="•"/>
              <a:tabLst>
                <a:tab pos="355600" algn="l"/>
                <a:tab pos="356235" algn="l"/>
              </a:tabLst>
            </a:pPr>
            <a:r>
              <a:rPr lang="en-IN" sz="2000" dirty="0">
                <a:latin typeface="Cambria" panose="02040503050406030204" pitchFamily="18" charset="0"/>
                <a:cs typeface="Calibri" panose="020F0502020204030204"/>
              </a:rPr>
              <a:t>Results and Analysis</a:t>
            </a:r>
          </a:p>
          <a:p>
            <a:pPr marL="355600" marR="84455" lvl="0" indent="-343535">
              <a:lnSpc>
                <a:spcPct val="150000"/>
              </a:lnSpc>
              <a:spcBef>
                <a:spcPts val="85"/>
              </a:spcBef>
              <a:buFont typeface="Arial MT"/>
              <a:buChar char="•"/>
              <a:tabLst>
                <a:tab pos="355600" algn="l"/>
                <a:tab pos="356235" algn="l"/>
              </a:tabLst>
            </a:pPr>
            <a:r>
              <a:rPr lang="en-IN" sz="2000" dirty="0">
                <a:latin typeface="Cambria" panose="02040503050406030204" pitchFamily="18" charset="0"/>
                <a:cs typeface="Calibri" panose="020F0502020204030204"/>
              </a:rPr>
              <a:t>Social Impact Assessment</a:t>
            </a:r>
          </a:p>
          <a:p>
            <a:pPr marL="355600" marR="84455" lvl="0" indent="-343535">
              <a:lnSpc>
                <a:spcPct val="150000"/>
              </a:lnSpc>
              <a:spcBef>
                <a:spcPts val="85"/>
              </a:spcBef>
              <a:buFont typeface="Arial MT"/>
              <a:buChar char="•"/>
              <a:tabLst>
                <a:tab pos="355600" algn="l"/>
                <a:tab pos="356235" algn="l"/>
              </a:tabLst>
            </a:pPr>
            <a:r>
              <a:rPr lang="en-IN" sz="2000" dirty="0">
                <a:latin typeface="Cambria" panose="02040503050406030204" pitchFamily="18" charset="0"/>
                <a:cs typeface="Calibri" panose="020F0502020204030204"/>
              </a:rPr>
              <a:t>Future work</a:t>
            </a:r>
          </a:p>
          <a:p>
            <a:pPr marL="355600" marR="84455" lvl="0" indent="-343535">
              <a:lnSpc>
                <a:spcPct val="150000"/>
              </a:lnSpc>
              <a:spcBef>
                <a:spcPts val="85"/>
              </a:spcBef>
              <a:buFont typeface="Arial MT"/>
              <a:buChar char="•"/>
              <a:tabLst>
                <a:tab pos="355600" algn="l"/>
                <a:tab pos="356235" algn="l"/>
              </a:tabLst>
            </a:pPr>
            <a:r>
              <a:rPr lang="en-IN" sz="2000" dirty="0">
                <a:latin typeface="Cambria" panose="02040503050406030204" pitchFamily="18" charset="0"/>
                <a:cs typeface="Calibri" panose="020F0502020204030204"/>
              </a:rPr>
              <a:t>Conclusion</a:t>
            </a:r>
          </a:p>
          <a:p>
            <a:pPr marL="355600" marR="84455" indent="-343535">
              <a:lnSpc>
                <a:spcPct val="150000"/>
              </a:lnSpc>
              <a:spcBef>
                <a:spcPts val="85"/>
              </a:spcBef>
              <a:buFont typeface="Arial MT"/>
              <a:buChar char="•"/>
              <a:tabLst>
                <a:tab pos="355600" algn="l"/>
                <a:tab pos="356235" algn="l"/>
              </a:tabLst>
            </a:pPr>
            <a:endParaRPr lang="en-US" sz="2000" dirty="0">
              <a:latin typeface="Cambria" panose="02040503050406030204" pitchFamily="18" charset="0"/>
              <a:cs typeface="Calibri" panose="020F0502020204030204"/>
            </a:endParaRPr>
          </a:p>
        </p:txBody>
      </p:sp>
      <p:sp>
        <p:nvSpPr>
          <p:cNvPr id="11" name="TextBox 10"/>
          <p:cNvSpPr txBox="1"/>
          <p:nvPr/>
        </p:nvSpPr>
        <p:spPr>
          <a:xfrm>
            <a:off x="-501906" y="55205"/>
            <a:ext cx="5254882" cy="66103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Computer Science and Engineering</a:t>
            </a:r>
            <a:endParaRPr lang="en-IN" b="1" spc="10" dirty="0">
              <a:solidFill>
                <a:schemeClr val="bg1"/>
              </a:solidFill>
              <a:latin typeface="Cambria" panose="02040503050406030204" pitchFamily="18" charset="0"/>
              <a:cs typeface="Calibri" panose="020F0502020204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2127885"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Abstract</a:t>
            </a:r>
            <a:endParaRPr sz="2800">
              <a:latin typeface="Cambria" panose="02040503050406030204" pitchFamily="18" charset="0"/>
              <a:cs typeface="Calibri" panose="020F0502020204030204"/>
            </a:endParaRPr>
          </a:p>
        </p:txBody>
      </p:sp>
      <p:sp>
        <p:nvSpPr>
          <p:cNvPr id="11" name="TextBox 10"/>
          <p:cNvSpPr txBox="1"/>
          <p:nvPr/>
        </p:nvSpPr>
        <p:spPr>
          <a:xfrm>
            <a:off x="-501906" y="55205"/>
            <a:ext cx="5254882" cy="66103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Computer Science and Engineering</a:t>
            </a:r>
            <a:endParaRPr lang="en-IN" b="1" spc="10" dirty="0">
              <a:solidFill>
                <a:schemeClr val="bg1"/>
              </a:solidFill>
              <a:latin typeface="Cambria" panose="02040503050406030204" pitchFamily="18" charset="0"/>
              <a:cs typeface="Calibri" panose="020F0502020204030204"/>
            </a:endParaRPr>
          </a:p>
        </p:txBody>
      </p:sp>
      <p:sp>
        <p:nvSpPr>
          <p:cNvPr id="3" name="Text Box 2"/>
          <p:cNvSpPr txBox="1"/>
          <p:nvPr/>
        </p:nvSpPr>
        <p:spPr>
          <a:xfrm>
            <a:off x="736600" y="1685083"/>
            <a:ext cx="7670800" cy="4518660"/>
          </a:xfrm>
          <a:prstGeom prst="rect">
            <a:avLst/>
          </a:prstGeom>
          <a:noFill/>
        </p:spPr>
        <p:txBody>
          <a:bodyPr wrap="square" rtlCol="0">
            <a:noAutofit/>
          </a:bodyPr>
          <a:lstStyle/>
          <a:p>
            <a:pPr algn="just"/>
            <a:r>
              <a:rPr lang="en-US" sz="2400" dirty="0"/>
              <a:t>    </a:t>
            </a:r>
            <a:r>
              <a:rPr lang="en-US" sz="2400" dirty="0">
                <a:latin typeface="Times New Roman" panose="02020603050405020304" pitchFamily="18" charset="0"/>
                <a:cs typeface="Times New Roman" panose="02020603050405020304" pitchFamily="18" charset="0"/>
              </a:rPr>
              <a:t>The online book store management project focuses on creating a user-friendly interface for customers to browse and purchase books. Utilizing HTML, CSS, JavaScript, and Bootstrap, the frontend development aims to provide a seamless experience for users. The system includes a search functionality for easy book discovery, a module for selling old books, and an order processing feature for smooth transactions. With a variety of book genres available, the project aims to cater to diverse interests. By leveraging modern web technologies, the online book store management frontend seeks to enhance the overall user experience and streamline the book purchasing process.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2127885"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Introduction</a:t>
            </a:r>
            <a:endParaRPr sz="2800">
              <a:latin typeface="Cambria" panose="02040503050406030204" pitchFamily="18" charset="0"/>
              <a:cs typeface="Calibri" panose="020F0502020204030204"/>
            </a:endParaRPr>
          </a:p>
        </p:txBody>
      </p:sp>
      <p:sp>
        <p:nvSpPr>
          <p:cNvPr id="11" name="TextBox 10"/>
          <p:cNvSpPr txBox="1"/>
          <p:nvPr/>
        </p:nvSpPr>
        <p:spPr>
          <a:xfrm>
            <a:off x="-501906" y="55205"/>
            <a:ext cx="5254882" cy="66103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Computer Science and Engineering</a:t>
            </a:r>
            <a:endParaRPr lang="en-IN" b="1" spc="10" dirty="0">
              <a:solidFill>
                <a:schemeClr val="bg1"/>
              </a:solidFill>
              <a:latin typeface="Cambria" panose="02040503050406030204" pitchFamily="18" charset="0"/>
              <a:cs typeface="Calibri" panose="020F0502020204030204"/>
            </a:endParaRPr>
          </a:p>
        </p:txBody>
      </p:sp>
      <p:sp>
        <p:nvSpPr>
          <p:cNvPr id="3" name="Text Box 2"/>
          <p:cNvSpPr txBox="1"/>
          <p:nvPr/>
        </p:nvSpPr>
        <p:spPr>
          <a:xfrm>
            <a:off x="547952" y="1665502"/>
            <a:ext cx="8082863" cy="4436718"/>
          </a:xfrm>
          <a:prstGeom prst="rect">
            <a:avLst/>
          </a:prstGeom>
          <a:noFill/>
        </p:spPr>
        <p:txBody>
          <a:bodyPr wrap="square" rtlCol="0">
            <a:noAutofit/>
          </a:bodyPr>
          <a:lstStyle/>
          <a:p>
            <a:pPr algn="just"/>
            <a:r>
              <a:rPr lang="en-US" sz="2400" dirty="0">
                <a:latin typeface="Times New Roman" panose="02020603050405020304" pitchFamily="18" charset="0"/>
                <a:cs typeface="Times New Roman" panose="02020603050405020304" pitchFamily="18" charset="0"/>
              </a:rPr>
              <a:t>    The online bookstore management frontend system is designed to provide a comprehensive and user-friendly platform for book enthusiasts and sellers alike. In an era where digital solutions are increasingly integral to everyday transactions, this system aims to enhance the accessibility and efficiency of purchasing and selling books online. The project focuses on three core functionalities: searching for books across various genres, placing orders, and facilitating the sale of old books. Built using HTML, CSS, JavaScript, and Bootstrap, the system ensures a responsive and intuitive interface that accommodates users across different devices.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2127885"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Objective</a:t>
            </a:r>
            <a:endParaRPr sz="2800">
              <a:latin typeface="Cambria" panose="02040503050406030204" pitchFamily="18" charset="0"/>
              <a:cs typeface="Calibri" panose="020F0502020204030204"/>
            </a:endParaRPr>
          </a:p>
        </p:txBody>
      </p:sp>
      <p:sp>
        <p:nvSpPr>
          <p:cNvPr id="11" name="TextBox 10"/>
          <p:cNvSpPr txBox="1"/>
          <p:nvPr/>
        </p:nvSpPr>
        <p:spPr>
          <a:xfrm>
            <a:off x="-501906" y="55205"/>
            <a:ext cx="5254882" cy="65915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Electrical and Electronics Engineering</a:t>
            </a:r>
            <a:endParaRPr lang="en-IN" b="1" spc="10" dirty="0">
              <a:solidFill>
                <a:schemeClr val="bg1"/>
              </a:solidFill>
              <a:latin typeface="Cambria" panose="02040503050406030204" pitchFamily="18" charset="0"/>
              <a:cs typeface="Calibri" panose="020F0502020204030204"/>
            </a:endParaRPr>
          </a:p>
        </p:txBody>
      </p:sp>
      <p:sp>
        <p:nvSpPr>
          <p:cNvPr id="3" name="Text Box 2"/>
          <p:cNvSpPr txBox="1"/>
          <p:nvPr/>
        </p:nvSpPr>
        <p:spPr>
          <a:xfrm>
            <a:off x="343217" y="1726163"/>
            <a:ext cx="8457565" cy="4377312"/>
          </a:xfrm>
          <a:prstGeom prst="rect">
            <a:avLst/>
          </a:prstGeom>
          <a:noFill/>
        </p:spPr>
        <p:txBody>
          <a:bodyPr wrap="square" rtlCol="0">
            <a:noAutofit/>
          </a:bodyPr>
          <a:lstStyle/>
          <a:p>
            <a:pPr algn="just"/>
            <a:r>
              <a:rPr lang="en-US" sz="2400" dirty="0">
                <a:latin typeface="Times New Roman" panose="02020603050405020304" pitchFamily="18" charset="0"/>
                <a:cs typeface="Times New Roman" panose="02020603050405020304" pitchFamily="18" charset="0"/>
              </a:rPr>
              <a:t>    The objective of the online book store management project is to create a robust and user-friendly platform that enables customers to browse, search, and purchase books online efficiently. The system aims to streamline the process of managing book inventory, processing orders, handling payments, and generating reports. By providing a seamless and secure online shopping experience, the project seeks to attract and retain customers, increase sales, and enhance customer satisfaction. Additionally, the online book store management system aims to improve operational efficiency for the bookstore staff by automating tasks such as inventory tracking, order fulfillment, and customer communication.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3522267"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Literature review</a:t>
            </a:r>
            <a:endParaRPr sz="2800">
              <a:latin typeface="Cambria" panose="02040503050406030204" pitchFamily="18" charset="0"/>
              <a:cs typeface="Calibri" panose="020F0502020204030204"/>
            </a:endParaRPr>
          </a:p>
        </p:txBody>
      </p:sp>
      <p:sp>
        <p:nvSpPr>
          <p:cNvPr id="11" name="TextBox 10"/>
          <p:cNvSpPr txBox="1"/>
          <p:nvPr/>
        </p:nvSpPr>
        <p:spPr>
          <a:xfrm>
            <a:off x="-501906" y="55205"/>
            <a:ext cx="5254882" cy="66103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Computer Science and Engineering</a:t>
            </a:r>
            <a:endParaRPr lang="en-IN" b="1" spc="10" dirty="0">
              <a:solidFill>
                <a:schemeClr val="bg1"/>
              </a:solidFill>
              <a:latin typeface="Cambria" panose="02040503050406030204" pitchFamily="18" charset="0"/>
              <a:cs typeface="Calibri" panose="020F0502020204030204"/>
            </a:endParaRPr>
          </a:p>
        </p:txBody>
      </p:sp>
      <p:sp>
        <p:nvSpPr>
          <p:cNvPr id="3" name="Text Box 2"/>
          <p:cNvSpPr txBox="1"/>
          <p:nvPr/>
        </p:nvSpPr>
        <p:spPr>
          <a:xfrm>
            <a:off x="373224" y="1464906"/>
            <a:ext cx="8556172" cy="5057192"/>
          </a:xfrm>
          <a:prstGeom prst="rect">
            <a:avLst/>
          </a:prstGeom>
          <a:noFill/>
        </p:spPr>
        <p:txBody>
          <a:bodyPr wrap="square" rtlCol="0">
            <a:noAutofit/>
          </a:bodyPr>
          <a:lstStyle/>
          <a:p>
            <a:pPr algn="just"/>
            <a:r>
              <a:rPr lang="en-US" sz="2000" b="1" dirty="0">
                <a:latin typeface="Times New Roman" panose="02020603050405020304" pitchFamily="18" charset="0"/>
                <a:cs typeface="Times New Roman" panose="02020603050405020304" pitchFamily="18" charset="0"/>
              </a:rPr>
              <a:t>1. Evolution of Online Bookstores</a:t>
            </a:r>
          </a:p>
          <a:p>
            <a:pPr algn="just"/>
            <a:r>
              <a:rPr lang="en-US" sz="2000" dirty="0">
                <a:latin typeface="Times New Roman" panose="02020603050405020304" pitchFamily="18" charset="0"/>
                <a:cs typeface="Times New Roman" panose="02020603050405020304" pitchFamily="18" charset="0"/>
              </a:rPr>
              <a:t>The shift from traditional bookstores to online platforms has transformed the book retail industry. Early research focused on the technical foundations necessary for e-commerce, including secure payment gateways and digital inventory management. Recent studies emphasize the importance of enhancing user interfaces and incorporating features that streamline the online shopping experience. Key advancements include improved search functionalities and intuitive navigation, which have become crucial for maintaining user satisfaction and engagement .</a:t>
            </a:r>
          </a:p>
          <a:p>
            <a:pPr algn="just"/>
            <a:r>
              <a:rPr lang="en-US" sz="2000" b="1" dirty="0">
                <a:latin typeface="Times New Roman" panose="02020603050405020304" pitchFamily="18" charset="0"/>
                <a:cs typeface="Times New Roman" panose="02020603050405020304" pitchFamily="18" charset="0"/>
              </a:rPr>
              <a:t>2. User Experience and Interface Design</a:t>
            </a:r>
          </a:p>
          <a:p>
            <a:pPr algn="just"/>
            <a:r>
              <a:rPr lang="en-US" sz="2000" dirty="0">
                <a:latin typeface="Times New Roman" panose="02020603050405020304" pitchFamily="18" charset="0"/>
                <a:cs typeface="Times New Roman" panose="02020603050405020304" pitchFamily="18" charset="0"/>
              </a:rPr>
              <a:t>Effective user experience (UX) design is pivotal for the success of online bookstores. Literature highlights that a user-friendly and responsive interface significantly impacts customer retention and satisfaction. Core elements include clear and efficient navigation, accessible search options, and a visually appealing layout. The use of responsive design frameworks like Bootstrap is recommended to ensure consistency and usability across various devices </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3522267"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Methodology</a:t>
            </a:r>
            <a:endParaRPr sz="2800">
              <a:latin typeface="Cambria" panose="02040503050406030204" pitchFamily="18" charset="0"/>
              <a:cs typeface="Calibri" panose="020F0502020204030204"/>
            </a:endParaRPr>
          </a:p>
        </p:txBody>
      </p:sp>
      <p:sp>
        <p:nvSpPr>
          <p:cNvPr id="11" name="TextBox 10"/>
          <p:cNvSpPr txBox="1"/>
          <p:nvPr/>
        </p:nvSpPr>
        <p:spPr>
          <a:xfrm>
            <a:off x="-501906" y="55205"/>
            <a:ext cx="5254882" cy="65915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Electrical and Electronics Engineering</a:t>
            </a:r>
            <a:endParaRPr lang="en-IN" b="1" spc="10" dirty="0">
              <a:solidFill>
                <a:schemeClr val="bg1"/>
              </a:solidFill>
              <a:latin typeface="Cambria" panose="02040503050406030204" pitchFamily="18" charset="0"/>
              <a:cs typeface="Calibri" panose="020F0502020204030204"/>
            </a:endParaRPr>
          </a:p>
        </p:txBody>
      </p:sp>
      <p:sp>
        <p:nvSpPr>
          <p:cNvPr id="3" name="Text Box 2"/>
          <p:cNvSpPr txBox="1"/>
          <p:nvPr/>
        </p:nvSpPr>
        <p:spPr>
          <a:xfrm>
            <a:off x="335903" y="1530582"/>
            <a:ext cx="8348674" cy="4720928"/>
          </a:xfrm>
          <a:prstGeom prst="rect">
            <a:avLst/>
          </a:prstGeom>
          <a:noFill/>
        </p:spPr>
        <p:txBody>
          <a:bodyPr wrap="square" rtlCol="0">
            <a:noAutofit/>
          </a:bodyPr>
          <a:lstStyle/>
          <a:p>
            <a:pPr algn="just"/>
            <a:r>
              <a:rPr lang="en-US" sz="2000" b="1" dirty="0">
                <a:latin typeface="Times New Roman" panose="02020603050405020304" pitchFamily="18" charset="0"/>
                <a:cs typeface="Times New Roman" panose="02020603050405020304" pitchFamily="18" charset="0"/>
              </a:rPr>
              <a:t>1. Requirements Gathering</a:t>
            </a:r>
          </a:p>
          <a:p>
            <a:pPr algn="just"/>
            <a:r>
              <a:rPr lang="en-US" sz="2000" dirty="0">
                <a:latin typeface="Times New Roman" panose="02020603050405020304" pitchFamily="18" charset="0"/>
                <a:cs typeface="Times New Roman" panose="02020603050405020304" pitchFamily="18" charset="0"/>
              </a:rPr>
              <a:t>In this initial phase, the specific needs of the system are identified and documented. This includes:</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Functional Requirements:</a:t>
            </a:r>
            <a:r>
              <a:rPr lang="en-US" sz="2000" dirty="0">
                <a:latin typeface="Times New Roman" panose="02020603050405020304" pitchFamily="18" charset="0"/>
                <a:cs typeface="Times New Roman" panose="02020603050405020304" pitchFamily="18" charset="0"/>
              </a:rPr>
              <a:t> Specifying the features such as searching for books by genre, placing book orders, and selling old books. Each function’s workflow and user interaction are mapped out.</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Technical Requirements:</a:t>
            </a:r>
            <a:r>
              <a:rPr lang="en-US" sz="2000" dirty="0">
                <a:latin typeface="Times New Roman" panose="02020603050405020304" pitchFamily="18" charset="0"/>
                <a:cs typeface="Times New Roman" panose="02020603050405020304" pitchFamily="18" charset="0"/>
              </a:rPr>
              <a:t> Identifying the tools and technologies to be used, such as HTML, CSS, JavaScript, and Bootstrap, and determining the compatibility with backend services if applicable.</a:t>
            </a:r>
          </a:p>
          <a:p>
            <a:pPr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 Development</a:t>
            </a:r>
          </a:p>
          <a:p>
            <a:pPr algn="just"/>
            <a:r>
              <a:rPr lang="en-US" sz="2000" dirty="0">
                <a:latin typeface="Times New Roman" panose="02020603050405020304" pitchFamily="18" charset="0"/>
                <a:cs typeface="Times New Roman" panose="02020603050405020304" pitchFamily="18" charset="0"/>
              </a:rPr>
              <a:t>This phase involves the actual coding of the frontend system:</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HTML Structure:</a:t>
            </a:r>
            <a:r>
              <a:rPr lang="en-US" sz="2000" dirty="0">
                <a:latin typeface="Times New Roman" panose="02020603050405020304" pitchFamily="18" charset="0"/>
                <a:cs typeface="Times New Roman" panose="02020603050405020304" pitchFamily="18" charset="0"/>
              </a:rPr>
              <a:t> Building the basic structure of the web pages using HTML. This includes creating pages for the homepage, search results, book details, order form, and a page for listing old books available for sale.</a:t>
            </a:r>
          </a:p>
          <a:p>
            <a:pPr algn="just"/>
            <a:endParaRPr lang="en-US" sz="2000" b="1" dirty="0">
              <a:latin typeface="Times New Roman" panose="02020603050405020304" pitchFamily="18" charset="0"/>
              <a:cs typeface="Times New Roman" panose="02020603050405020304" pitchFamily="18" charset="0"/>
            </a:endParaRP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501906" y="55205"/>
            <a:ext cx="5254882" cy="66103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Computer Science and Engineering</a:t>
            </a:r>
            <a:endParaRPr lang="en-IN" b="1" spc="10" dirty="0">
              <a:solidFill>
                <a:schemeClr val="bg1"/>
              </a:solidFill>
              <a:latin typeface="Cambria" panose="02040503050406030204" pitchFamily="18" charset="0"/>
              <a:cs typeface="Calibri" panose="020F0502020204030204"/>
            </a:endParaRPr>
          </a:p>
        </p:txBody>
      </p:sp>
      <p:sp>
        <p:nvSpPr>
          <p:cNvPr id="4" name="TextBox 3">
            <a:extLst>
              <a:ext uri="{FF2B5EF4-FFF2-40B4-BE49-F238E27FC236}">
                <a16:creationId xmlns:a16="http://schemas.microsoft.com/office/drawing/2014/main" id="{CCB56367-6D64-C852-9F90-A45BE2EE65C0}"/>
              </a:ext>
            </a:extLst>
          </p:cNvPr>
          <p:cNvSpPr txBox="1"/>
          <p:nvPr/>
        </p:nvSpPr>
        <p:spPr>
          <a:xfrm>
            <a:off x="279918" y="1045029"/>
            <a:ext cx="8453535" cy="4401205"/>
          </a:xfrm>
          <a:prstGeom prst="rect">
            <a:avLst/>
          </a:prstGeom>
          <a:noFill/>
        </p:spPr>
        <p:txBody>
          <a:bodyPr wrap="square" rtlCol="0">
            <a:spAutoFit/>
          </a:bodyPr>
          <a:lstStyle/>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Styling with CSS and Bootstrap:</a:t>
            </a:r>
            <a:r>
              <a:rPr lang="en-US" sz="2000" dirty="0">
                <a:latin typeface="Times New Roman" panose="02020603050405020304" pitchFamily="18" charset="0"/>
                <a:cs typeface="Times New Roman" panose="02020603050405020304" pitchFamily="18" charset="0"/>
              </a:rPr>
              <a:t> Applying styles to the HTML elements using CSS and Bootstrap. Bootstrap components like navbars, cards, and forms are used to speed up development and ensure a consistent look and feel across the application.</a:t>
            </a:r>
          </a:p>
          <a:p>
            <a:pPr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JavaScript Functionality:</a:t>
            </a:r>
            <a:r>
              <a:rPr lang="en-US" sz="2000" dirty="0">
                <a:latin typeface="Times New Roman" panose="02020603050405020304" pitchFamily="18" charset="0"/>
                <a:cs typeface="Times New Roman" panose="02020603050405020304" pitchFamily="18" charset="0"/>
              </a:rPr>
              <a:t> Implementing dynamic functionalities using JavaScript. This includes:</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Search Functionality:</a:t>
            </a:r>
            <a:r>
              <a:rPr lang="en-US" sz="2000" dirty="0">
                <a:latin typeface="Times New Roman" panose="02020603050405020304" pitchFamily="18" charset="0"/>
                <a:cs typeface="Times New Roman" panose="02020603050405020304" pitchFamily="18" charset="0"/>
              </a:rPr>
              <a:t> Writing scripts to enable searching and filtering of books by genre.</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Order Processing:</a:t>
            </a:r>
            <a:r>
              <a:rPr lang="en-US" sz="2000" dirty="0">
                <a:latin typeface="Times New Roman" panose="02020603050405020304" pitchFamily="18" charset="0"/>
                <a:cs typeface="Times New Roman" panose="02020603050405020304" pitchFamily="18" charset="0"/>
              </a:rPr>
              <a:t> Developing forms for placing orders, with JavaScript handling client-side validation and interaction before submitting to a backend or API.</a:t>
            </a:r>
          </a:p>
          <a:p>
            <a:pPr marL="742950" lvl="1"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Selling Old Books:</a:t>
            </a:r>
            <a:r>
              <a:rPr lang="en-US" sz="2000" dirty="0">
                <a:latin typeface="Times New Roman" panose="02020603050405020304" pitchFamily="18" charset="0"/>
                <a:cs typeface="Times New Roman" panose="02020603050405020304" pitchFamily="18" charset="0"/>
              </a:rPr>
              <a:t> Creating forms for users to list their old books for sale, including uploading images and details, with JavaScript managing form validations and preview features.</a:t>
            </a:r>
          </a:p>
        </p:txBody>
      </p:sp>
    </p:spTree>
    <p:extLst>
      <p:ext uri="{BB962C8B-B14F-4D97-AF65-F5344CB8AC3E}">
        <p14:creationId xmlns:p14="http://schemas.microsoft.com/office/powerpoint/2010/main" val="4248509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9424" y="1086230"/>
            <a:ext cx="3522267" cy="444352"/>
          </a:xfrm>
          <a:prstGeom prst="rect">
            <a:avLst/>
          </a:prstGeom>
        </p:spPr>
        <p:txBody>
          <a:bodyPr vert="horz" wrap="square" lIns="0" tIns="13335" rIns="0" bIns="0" rtlCol="0">
            <a:spAutoFit/>
          </a:bodyPr>
          <a:lstStyle/>
          <a:p>
            <a:pPr marL="12700">
              <a:lnSpc>
                <a:spcPct val="100000"/>
              </a:lnSpc>
              <a:spcBef>
                <a:spcPts val="105"/>
              </a:spcBef>
            </a:pPr>
            <a:r>
              <a:rPr lang="en-US" sz="2800" b="1" spc="5" dirty="0">
                <a:latin typeface="Cambria" panose="02040503050406030204" pitchFamily="18" charset="0"/>
                <a:cs typeface="Calibri" panose="020F0502020204030204"/>
              </a:rPr>
              <a:t>Project Progress</a:t>
            </a:r>
            <a:endParaRPr sz="2800" dirty="0">
              <a:latin typeface="Cambria" panose="02040503050406030204" pitchFamily="18" charset="0"/>
              <a:cs typeface="Calibri" panose="020F0502020204030204"/>
            </a:endParaRPr>
          </a:p>
        </p:txBody>
      </p:sp>
      <p:sp>
        <p:nvSpPr>
          <p:cNvPr id="11" name="TextBox 10"/>
          <p:cNvSpPr txBox="1"/>
          <p:nvPr/>
        </p:nvSpPr>
        <p:spPr>
          <a:xfrm>
            <a:off x="-501906" y="55205"/>
            <a:ext cx="5254882" cy="659155"/>
          </a:xfrm>
          <a:prstGeom prst="rect">
            <a:avLst/>
          </a:prstGeom>
          <a:noFill/>
        </p:spPr>
        <p:txBody>
          <a:bodyPr wrap="square" rtlCol="0">
            <a:spAutoFit/>
          </a:bodyPr>
          <a:lstStyle/>
          <a:p>
            <a:pPr marL="12700" algn="ctr">
              <a:spcBef>
                <a:spcPts val="125"/>
              </a:spcBef>
            </a:pPr>
            <a:r>
              <a:rPr lang="en-US" b="1" spc="10" dirty="0">
                <a:solidFill>
                  <a:schemeClr val="bg1"/>
                </a:solidFill>
                <a:latin typeface="Cambria" panose="02040503050406030204" pitchFamily="18" charset="0"/>
                <a:cs typeface="Calibri" panose="020F0502020204030204"/>
              </a:rPr>
              <a:t>Department of</a:t>
            </a:r>
          </a:p>
          <a:p>
            <a:pPr marL="12700" algn="ctr">
              <a:spcBef>
                <a:spcPts val="125"/>
              </a:spcBef>
            </a:pPr>
            <a:r>
              <a:rPr lang="en-US" b="1" spc="10" dirty="0">
                <a:solidFill>
                  <a:schemeClr val="bg1"/>
                </a:solidFill>
                <a:latin typeface="Cambria" panose="02040503050406030204" pitchFamily="18" charset="0"/>
                <a:cs typeface="Calibri" panose="020F0502020204030204"/>
              </a:rPr>
              <a:t>Electrical and Electronics Engineering</a:t>
            </a:r>
            <a:endParaRPr lang="en-IN" b="1" spc="10" dirty="0">
              <a:solidFill>
                <a:schemeClr val="bg1"/>
              </a:solidFill>
              <a:latin typeface="Cambria" panose="02040503050406030204" pitchFamily="18" charset="0"/>
              <a:cs typeface="Calibri" panose="020F0502020204030204"/>
            </a:endParaRPr>
          </a:p>
        </p:txBody>
      </p:sp>
      <p:sp>
        <p:nvSpPr>
          <p:cNvPr id="3" name="Text Box 2"/>
          <p:cNvSpPr txBox="1"/>
          <p:nvPr/>
        </p:nvSpPr>
        <p:spPr>
          <a:xfrm>
            <a:off x="531845" y="1530582"/>
            <a:ext cx="8234965" cy="4832896"/>
          </a:xfrm>
          <a:prstGeom prst="rect">
            <a:avLst/>
          </a:prstGeom>
          <a:noFill/>
        </p:spPr>
        <p:txBody>
          <a:bodyPr wrap="square" rtlCol="0">
            <a:noAutofit/>
          </a:bodyPr>
          <a:lstStyle/>
          <a:p>
            <a:pPr algn="just"/>
            <a:r>
              <a:rPr lang="en-US" b="1" dirty="0">
                <a:latin typeface="Times New Roman" panose="02020603050405020304" pitchFamily="18" charset="0"/>
                <a:cs typeface="Times New Roman" panose="02020603050405020304" pitchFamily="18" charset="0"/>
              </a:rPr>
              <a:t>1. Planning</a:t>
            </a:r>
          </a:p>
          <a:p>
            <a:pPr algn="just"/>
            <a:r>
              <a:rPr lang="en-US" dirty="0">
                <a:latin typeface="Times New Roman" panose="02020603050405020304" pitchFamily="18" charset="0"/>
                <a:cs typeface="Times New Roman" panose="02020603050405020304" pitchFamily="18" charset="0"/>
              </a:rPr>
              <a:t>The process begins with a thorough planning phase, where project objectives, scope, and timelines are defined. During this stage, the requirements for the frontend system are gathered, including key features like book search by genre, ordering, and selling old books. This phase also involves identifying the technologies to be used (HTML, CSS, JavaScript, Bootstrap) and setting up the project structure.</a:t>
            </a:r>
          </a:p>
          <a:p>
            <a:pPr algn="just"/>
            <a:r>
              <a:rPr lang="en-US" b="1" dirty="0">
                <a:latin typeface="Times New Roman" panose="02020603050405020304" pitchFamily="18" charset="0"/>
                <a:cs typeface="Times New Roman" panose="02020603050405020304" pitchFamily="18" charset="0"/>
              </a:rPr>
              <a:t>2. Design</a:t>
            </a:r>
          </a:p>
          <a:p>
            <a:pPr algn="just"/>
            <a:r>
              <a:rPr lang="en-US" dirty="0">
                <a:latin typeface="Times New Roman" panose="02020603050405020304" pitchFamily="18" charset="0"/>
                <a:cs typeface="Times New Roman" panose="02020603050405020304" pitchFamily="18" charset="0"/>
              </a:rPr>
              <a:t>In the design phase, wireframes and prototypes are created to establish the visual layout and user interface (UI) design. The focus is on creating an intuitive and responsive design that works across various devices. The wireframes help map out the placement of elements, navigation flow, and overall user experience (UX).</a:t>
            </a:r>
          </a:p>
          <a:p>
            <a:pPr algn="just"/>
            <a:r>
              <a:rPr lang="en-US" b="1" dirty="0">
                <a:latin typeface="Times New Roman" panose="02020603050405020304" pitchFamily="18" charset="0"/>
                <a:cs typeface="Times New Roman" panose="02020603050405020304" pitchFamily="18" charset="0"/>
              </a:rPr>
              <a:t>3. Development</a:t>
            </a:r>
          </a:p>
          <a:p>
            <a:pPr algn="just"/>
            <a:r>
              <a:rPr lang="en-US" dirty="0">
                <a:latin typeface="Times New Roman" panose="02020603050405020304" pitchFamily="18" charset="0"/>
                <a:cs typeface="Times New Roman" panose="02020603050405020304" pitchFamily="18" charset="0"/>
              </a:rPr>
              <a:t>The development stage involves coding the frontend of the system. HTML is used to structure the web pages, CSS and Bootstrap are employed for styling and ensuring responsiveness, and JavaScript is implemented to add dynamic functionalities. This includes developing search functionality, order forms, and interfaces for users to sell their old books.</a:t>
            </a:r>
          </a:p>
          <a:p>
            <a:pPr algn="just"/>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658*227"/>
  <p:tag name="TABLE_ENDDRAG_RECT" val="35*270*658*22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TotalTime>
  <Words>1533</Words>
  <Application>Microsoft Office PowerPoint</Application>
  <PresentationFormat>On-screen Show (4:3)</PresentationFormat>
  <Paragraphs>114</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MT</vt:lpstr>
      <vt:lpstr>Calibri</vt:lpstr>
      <vt:lpstr>Cambria</vt:lpstr>
      <vt:lpstr>Times New Roman</vt:lpstr>
      <vt:lpstr>Office Theme</vt:lpstr>
      <vt:lpstr>BOOK STORE MANAGEMENT</vt:lpstr>
      <vt:lpstr>CONTENTS:</vt:lpstr>
      <vt:lpstr>Abstract</vt:lpstr>
      <vt:lpstr>Introduction</vt:lpstr>
      <vt:lpstr>Objective</vt:lpstr>
      <vt:lpstr>Literature review</vt:lpstr>
      <vt:lpstr>Methodology</vt:lpstr>
      <vt:lpstr>PowerPoint Presentation</vt:lpstr>
      <vt:lpstr>Project Progress</vt:lpstr>
      <vt:lpstr>Results and Analysis</vt:lpstr>
      <vt:lpstr>Social Impact Assessment</vt:lpstr>
      <vt:lpstr>Future Work</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MAPADINI DIVYA</dc:creator>
  <cp:lastModifiedBy>S Hasini</cp:lastModifiedBy>
  <cp:revision>21</cp:revision>
  <dcterms:created xsi:type="dcterms:W3CDTF">2023-04-26T11:34:00Z</dcterms:created>
  <dcterms:modified xsi:type="dcterms:W3CDTF">2024-08-22T06:34:20Z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2023-01-27T11:00:00Z</vt:filetime>
  </property>
  <property fmtid="{D5CDD505-2E9C-101B-9397-08002B2CF9AE}" pid="3" name="LastSaved">
    <vt:filetime>2023-04-26T11:00:00Z</vt:filetime>
  </property>
  <property fmtid="{D5CDD505-2E9C-101B-9397-08002B2CF9AE}" pid="4" name="ICV">
    <vt:lpwstr>2ECB8C07672E4E409876ABC4788E414B_12</vt:lpwstr>
  </property>
  <property fmtid="{D5CDD505-2E9C-101B-9397-08002B2CF9AE}" pid="5" name="KSOProductBuildVer">
    <vt:lpwstr>1033-12.2.0.17562</vt:lpwstr>
  </property>
</Properties>
</file>