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259" r:id="rId4"/>
    <p:sldId id="268" r:id="rId5"/>
    <p:sldId id="296" r:id="rId6"/>
    <p:sldId id="269" r:id="rId7"/>
    <p:sldId id="293" r:id="rId8"/>
    <p:sldId id="280" r:id="rId9"/>
    <p:sldId id="303" r:id="rId10"/>
    <p:sldId id="304" r:id="rId11"/>
    <p:sldId id="309" r:id="rId12"/>
    <p:sldId id="312" r:id="rId13"/>
    <p:sldId id="313" r:id="rId14"/>
    <p:sldId id="314" r:id="rId15"/>
    <p:sldId id="305" r:id="rId16"/>
    <p:sldId id="306" r:id="rId17"/>
    <p:sldId id="308" r:id="rId18"/>
    <p:sldId id="315" r:id="rId19"/>
    <p:sldId id="273" r:id="rId20"/>
  </p:sldIdLst>
  <p:sldSz cx="9144000" cy="6858000" type="screen4x3"/>
  <p:notesSz cx="7099300" cy="10234613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99CCFF"/>
    <a:srgbClr val="ED8C2B"/>
    <a:srgbClr val="FFA54B"/>
    <a:srgbClr val="FF9933"/>
    <a:srgbClr val="FFCDFF"/>
    <a:srgbClr val="FF3300"/>
    <a:srgbClr val="BCBCD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8" autoAdjust="0"/>
    <p:restoredTop sz="94576" autoAdjust="0"/>
  </p:normalViewPr>
  <p:slideViewPr>
    <p:cSldViewPr>
      <p:cViewPr>
        <p:scale>
          <a:sx n="66" d="100"/>
          <a:sy n="66" d="100"/>
        </p:scale>
        <p:origin x="-2406" y="-10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pPr>
              <a:defRPr/>
            </a:pPr>
            <a:fld id="{D21E93E6-7DE1-4B57-A8ED-E842D3578C4E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BA7887-E855-47B9-98BC-05BBEB93CEDB}" type="slidenum">
              <a:rPr lang="de-DE" smtClean="0"/>
              <a:pPr/>
              <a:t>2</a:t>
            </a:fld>
            <a:endParaRPr lang="de-DE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C74E93-3283-4547-BD2E-42D06064AD3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BA34D9-27D5-494C-98A8-327EC71C775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63525"/>
            <a:ext cx="2057400" cy="58626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63525"/>
            <a:ext cx="6019800" cy="5862638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A87D5-E163-40FB-AC08-9864C507DA5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/>
          </p:nvPr>
        </p:nvSpPr>
        <p:spPr>
          <a:xfrm>
            <a:off x="457200" y="263525"/>
            <a:ext cx="8229600" cy="5862638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311AFB-CEEB-43F7-8317-CF7D3C10B9D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el und 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63525"/>
            <a:ext cx="8229600" cy="509588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abellenplatzhalt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de-DE" noProof="0" smtClean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A79531-D00C-4562-BDD9-2319DF3D156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D26231-87F2-4C81-81C9-2861929B46B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442048-53DA-4186-BC07-3382711A60D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2E35E3-14A2-4762-9AAF-FB8F8E979DC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063EC-570C-45E3-A595-89F172D33EB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26FE69-0843-4B04-93E2-893087B466F5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37690-42CF-4D91-B0C8-DDC503E0E07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B40D92-7A7C-4033-BD7A-9594D32DA7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7C4B41-191C-4359-930F-3A2A06E7CD4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Ovr>
    <a:masterClrMapping/>
  </p:clrMapOvr>
  <p:transition spd="med"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3525"/>
            <a:ext cx="8229600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APOGOST 2010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68313" y="6237288"/>
            <a:ext cx="59753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de-DE" smtClean="0"/>
              <a:t>APOGOST 2010-B - Information Jgst. EF (G8) --- Stand: 24.9.2012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EBB12146-1E98-4663-882F-F9872599D65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323850" y="6237288"/>
            <a:ext cx="8640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  <p:pic>
        <p:nvPicPr>
          <p:cNvPr id="4103" name="Picture 8" descr="lglogo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812088" y="260350"/>
            <a:ext cx="935037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 userDrawn="1"/>
        </p:nvSpPr>
        <p:spPr bwMode="auto">
          <a:xfrm>
            <a:off x="412750" y="796925"/>
            <a:ext cx="7343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>
    <p:zoom/>
  </p:transition>
  <p:timing>
    <p:tnLst>
      <p:par>
        <p:cTn id="1" dur="indefinite" restart="never" nodeType="tmRoot"/>
      </p:par>
    </p:tnLst>
  </p:timing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eibniz-remscheid.de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sz="3600" smtClean="0"/>
              <a:t>APOGOST 2010 - 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622300"/>
          </a:xfrm>
        </p:spPr>
        <p:txBody>
          <a:bodyPr/>
          <a:lstStyle/>
          <a:p>
            <a:pPr eaLnBrk="1" hangingPunct="1"/>
            <a:r>
              <a:rPr lang="de-DE" sz="1800" dirty="0" smtClean="0"/>
              <a:t>Information der </a:t>
            </a:r>
            <a:r>
              <a:rPr lang="de-DE" sz="1800" dirty="0" err="1" smtClean="0"/>
              <a:t>Jgst</a:t>
            </a:r>
            <a:r>
              <a:rPr lang="de-DE" sz="1800" dirty="0" smtClean="0"/>
              <a:t>. Q2 gem. §5 APOGOST  (G8)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2053" name="Foliennummernplatzhalt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F3A3966-B305-48D9-A915-C9077600213A}" type="slidenum">
              <a:rPr lang="de-DE" sz="1400"/>
              <a:pPr algn="r"/>
              <a:t>10</a:t>
            </a:fld>
            <a:endParaRPr lang="de-DE" sz="1400"/>
          </a:p>
        </p:txBody>
      </p:sp>
      <p:sp>
        <p:nvSpPr>
          <p:cNvPr id="2054" name="Text Box 4"/>
          <p:cNvSpPr txBox="1">
            <a:spLocks noChangeArrowheads="1"/>
          </p:cNvSpPr>
          <p:nvPr/>
        </p:nvSpPr>
        <p:spPr bwMode="auto">
          <a:xfrm>
            <a:off x="684213" y="404813"/>
            <a:ext cx="52562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chemeClr val="tx2"/>
                </a:solidFill>
              </a:rPr>
              <a:t>Beispiel für eine Zulassungsberechnung</a:t>
            </a:r>
          </a:p>
        </p:txBody>
      </p:sp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539750" y="981075"/>
            <a:ext cx="70564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dirty="0"/>
              <a:t>Es wurden 8LKs und 31GKs </a:t>
            </a:r>
            <a:r>
              <a:rPr lang="de-DE" sz="1600" b="1" dirty="0">
                <a:solidFill>
                  <a:srgbClr val="00B050"/>
                </a:solidFill>
              </a:rPr>
              <a:t>belegt</a:t>
            </a:r>
            <a:r>
              <a:rPr lang="de-DE" sz="1600" dirty="0"/>
              <a:t>.</a:t>
            </a:r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539750" y="1484313"/>
            <a:ext cx="835273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 dirty="0"/>
              <a:t>Davon </a:t>
            </a:r>
            <a:r>
              <a:rPr lang="de-DE" sz="1600" dirty="0" smtClean="0"/>
              <a:t>müssen 8LKs </a:t>
            </a:r>
            <a:r>
              <a:rPr lang="de-DE" sz="1600" dirty="0"/>
              <a:t>und </a:t>
            </a:r>
            <a:r>
              <a:rPr lang="de-DE" sz="1600" dirty="0" smtClean="0"/>
              <a:t>(zunächst) 27GKs </a:t>
            </a:r>
            <a:r>
              <a:rPr lang="de-DE" sz="1600" dirty="0"/>
              <a:t>für die Zulassung </a:t>
            </a:r>
            <a:r>
              <a:rPr lang="de-DE" sz="1600" b="1" dirty="0" smtClean="0">
                <a:solidFill>
                  <a:srgbClr val="00B050"/>
                </a:solidFill>
              </a:rPr>
              <a:t>eingebracht </a:t>
            </a:r>
            <a:r>
              <a:rPr lang="de-DE" sz="1600" dirty="0" smtClean="0"/>
              <a:t>werden:</a:t>
            </a:r>
            <a:endParaRPr lang="de-DE" sz="1600" dirty="0"/>
          </a:p>
        </p:txBody>
      </p:sp>
      <p:sp>
        <p:nvSpPr>
          <p:cNvPr id="2056" name="Text Box 8"/>
          <p:cNvSpPr txBox="1">
            <a:spLocks noChangeArrowheads="1"/>
          </p:cNvSpPr>
          <p:nvPr/>
        </p:nvSpPr>
        <p:spPr bwMode="auto">
          <a:xfrm>
            <a:off x="539750" y="2832100"/>
            <a:ext cx="33115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Punktsumme LKs: 52 Punkte </a:t>
            </a:r>
          </a:p>
        </p:txBody>
      </p:sp>
      <p:sp>
        <p:nvSpPr>
          <p:cNvPr id="2057" name="Line 9"/>
          <p:cNvSpPr>
            <a:spLocks noChangeShapeType="1"/>
          </p:cNvSpPr>
          <p:nvPr/>
        </p:nvSpPr>
        <p:spPr bwMode="auto">
          <a:xfrm>
            <a:off x="4135438" y="3048000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8" name="Text Box 10"/>
          <p:cNvSpPr txBox="1">
            <a:spLocks noChangeArrowheads="1"/>
          </p:cNvSpPr>
          <p:nvPr/>
        </p:nvSpPr>
        <p:spPr bwMode="auto">
          <a:xfrm>
            <a:off x="4208463" y="2760663"/>
            <a:ext cx="201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doppelte Gewichtung</a:t>
            </a:r>
          </a:p>
        </p:txBody>
      </p:sp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6367463" y="2832100"/>
            <a:ext cx="1584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104 Punkte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539750" y="3408363"/>
            <a:ext cx="33115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Punktsumme GKs: 140 Punkte </a:t>
            </a:r>
          </a:p>
        </p:txBody>
      </p:sp>
      <p:sp>
        <p:nvSpPr>
          <p:cNvPr id="2061" name="Line 13"/>
          <p:cNvSpPr>
            <a:spLocks noChangeShapeType="1"/>
          </p:cNvSpPr>
          <p:nvPr/>
        </p:nvSpPr>
        <p:spPr bwMode="auto">
          <a:xfrm>
            <a:off x="4135438" y="3624263"/>
            <a:ext cx="2089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4208463" y="3340100"/>
            <a:ext cx="20161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einfache Gewichtung</a:t>
            </a:r>
          </a:p>
        </p:txBody>
      </p:sp>
      <p:sp>
        <p:nvSpPr>
          <p:cNvPr id="2063" name="Text Box 15"/>
          <p:cNvSpPr txBox="1">
            <a:spLocks noChangeArrowheads="1"/>
          </p:cNvSpPr>
          <p:nvPr/>
        </p:nvSpPr>
        <p:spPr bwMode="auto">
          <a:xfrm>
            <a:off x="6367463" y="3408363"/>
            <a:ext cx="15843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140 Punkte</a:t>
            </a: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3059113" y="3925888"/>
            <a:ext cx="316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Also ergibt sich als Punktsumme</a:t>
            </a:r>
            <a:endParaRPr lang="de-DE"/>
          </a:p>
        </p:txBody>
      </p:sp>
      <p:sp>
        <p:nvSpPr>
          <p:cNvPr id="2065" name="Text Box 17"/>
          <p:cNvSpPr txBox="1">
            <a:spLocks noChangeArrowheads="1"/>
          </p:cNvSpPr>
          <p:nvPr/>
        </p:nvSpPr>
        <p:spPr bwMode="auto">
          <a:xfrm>
            <a:off x="6367463" y="3925888"/>
            <a:ext cx="1944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 = 244 Punkte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auto">
          <a:xfrm>
            <a:off x="539750" y="2060575"/>
            <a:ext cx="316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Dies ergibt 2 x 8 + 27 Kurse</a:t>
            </a:r>
          </a:p>
        </p:txBody>
      </p:sp>
      <p:sp>
        <p:nvSpPr>
          <p:cNvPr id="2067" name="Text Box 19"/>
          <p:cNvSpPr txBox="1">
            <a:spLocks noChangeArrowheads="1"/>
          </p:cNvSpPr>
          <p:nvPr/>
        </p:nvSpPr>
        <p:spPr bwMode="auto">
          <a:xfrm>
            <a:off x="4356100" y="2060575"/>
            <a:ext cx="18716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Also ergibt sich:</a:t>
            </a:r>
            <a:r>
              <a:rPr lang="de-DE"/>
              <a:t> </a:t>
            </a:r>
          </a:p>
        </p:txBody>
      </p:sp>
      <p:sp>
        <p:nvSpPr>
          <p:cNvPr id="2068" name="Text Box 20"/>
          <p:cNvSpPr txBox="1">
            <a:spLocks noChangeArrowheads="1"/>
          </p:cNvSpPr>
          <p:nvPr/>
        </p:nvSpPr>
        <p:spPr bwMode="auto">
          <a:xfrm>
            <a:off x="6370638" y="2060575"/>
            <a:ext cx="1944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S = 43 Kurse</a:t>
            </a:r>
          </a:p>
        </p:txBody>
      </p:sp>
      <p:sp>
        <p:nvSpPr>
          <p:cNvPr id="2069" name="Line 21"/>
          <p:cNvSpPr>
            <a:spLocks noChangeShapeType="1"/>
          </p:cNvSpPr>
          <p:nvPr/>
        </p:nvSpPr>
        <p:spPr bwMode="auto">
          <a:xfrm>
            <a:off x="539750" y="2565400"/>
            <a:ext cx="777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0" name="Line 22"/>
          <p:cNvSpPr>
            <a:spLocks noChangeShapeType="1"/>
          </p:cNvSpPr>
          <p:nvPr/>
        </p:nvSpPr>
        <p:spPr bwMode="auto">
          <a:xfrm>
            <a:off x="539750" y="1916113"/>
            <a:ext cx="77771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1" name="Line 23"/>
          <p:cNvSpPr>
            <a:spLocks noChangeShapeType="1"/>
          </p:cNvSpPr>
          <p:nvPr/>
        </p:nvSpPr>
        <p:spPr bwMode="auto">
          <a:xfrm>
            <a:off x="611188" y="4508500"/>
            <a:ext cx="7632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72" name="Text Box 24"/>
          <p:cNvSpPr txBox="1">
            <a:spLocks noChangeArrowheads="1"/>
          </p:cNvSpPr>
          <p:nvPr/>
        </p:nvSpPr>
        <p:spPr bwMode="auto">
          <a:xfrm>
            <a:off x="684213" y="4868863"/>
            <a:ext cx="81362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Also ergibt sich für das Ergebnis aus Block </a:t>
            </a:r>
            <a:r>
              <a:rPr lang="de-DE" dirty="0" smtClean="0"/>
              <a:t>I </a:t>
            </a:r>
            <a:r>
              <a:rPr lang="de-DE" sz="1200" dirty="0" smtClean="0"/>
              <a:t>(Normierung auf 40 Kurse) </a:t>
            </a:r>
            <a:r>
              <a:rPr lang="de-DE" dirty="0" smtClean="0"/>
              <a:t>:</a:t>
            </a:r>
            <a:endParaRPr lang="de-DE" dirty="0"/>
          </a:p>
        </p:txBody>
      </p:sp>
      <p:graphicFrame>
        <p:nvGraphicFramePr>
          <p:cNvPr id="2050" name="Object 25"/>
          <p:cNvGraphicFramePr>
            <a:graphicFrameLocks noChangeAspect="1"/>
          </p:cNvGraphicFramePr>
          <p:nvPr>
            <p:ph/>
          </p:nvPr>
        </p:nvGraphicFramePr>
        <p:xfrm>
          <a:off x="2124075" y="5300663"/>
          <a:ext cx="3960813" cy="685800"/>
        </p:xfrm>
        <a:graphic>
          <a:graphicData uri="http://schemas.openxmlformats.org/presentationml/2006/ole">
            <p:oleObj spid="_x0000_s2050" name="Formel" r:id="rId3" imgW="2273040" imgH="393480" progId="Equation.3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56" grpId="0"/>
      <p:bldP spid="2057" grpId="0" animBg="1"/>
      <p:bldP spid="2058" grpId="0"/>
      <p:bldP spid="2059" grpId="0"/>
      <p:bldP spid="2060" grpId="0"/>
      <p:bldP spid="2061" grpId="0" animBg="1"/>
      <p:bldP spid="2062" grpId="0"/>
      <p:bldP spid="2063" grpId="0"/>
      <p:bldP spid="2064" grpId="0"/>
      <p:bldP spid="2065" grpId="0"/>
      <p:bldP spid="2066" grpId="0"/>
      <p:bldP spid="2067" grpId="0"/>
      <p:bldP spid="2068" grpId="0"/>
      <p:bldP spid="2069" grpId="0" animBg="1"/>
      <p:bldP spid="2070" grpId="0" animBg="1"/>
      <p:bldP spid="2071" grpId="0" animBg="1"/>
      <p:bldP spid="207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APOGOST 2010-C - Information Jgst. 13 (G9) --- Stand: 12.9.2012</a:t>
            </a:r>
          </a:p>
        </p:txBody>
      </p:sp>
      <p:sp>
        <p:nvSpPr>
          <p:cNvPr id="13315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A91923-C126-487C-BF8A-F52DC9F4415D}" type="slidenum">
              <a:rPr lang="de-DE" smtClean="0">
                <a:latin typeface="Arial" charset="0"/>
              </a:rPr>
              <a:pPr/>
              <a:t>11</a:t>
            </a:fld>
            <a:endParaRPr lang="de-DE" smtClean="0">
              <a:latin typeface="Arial" charset="0"/>
            </a:endParaRPr>
          </a:p>
        </p:txBody>
      </p:sp>
      <p:graphicFrame>
        <p:nvGraphicFramePr>
          <p:cNvPr id="4" name="Inhaltsplatzhalter 4"/>
          <p:cNvGraphicFramePr>
            <a:graphicFrameLocks/>
          </p:cNvGraphicFramePr>
          <p:nvPr/>
        </p:nvGraphicFramePr>
        <p:xfrm>
          <a:off x="467544" y="908720"/>
          <a:ext cx="4464496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489287">
                <a:tc gridSpan="2"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002060"/>
                          </a:solidFill>
                        </a:rPr>
                        <a:t>EF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rgbClr val="002060"/>
                          </a:solidFill>
                        </a:rPr>
                        <a:t>Abi-fach</a:t>
                      </a:r>
                      <a:endParaRPr lang="de-DE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2060"/>
                          </a:solidFill>
                        </a:rPr>
                        <a:t>anrechenbare Kurse</a:t>
                      </a:r>
                      <a:endParaRPr lang="de-DE" sz="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3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GE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3.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5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SW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5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5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6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7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BI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4.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CH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2700000" scaled="0"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IF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PL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3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baseline="0" dirty="0" smtClean="0"/>
                        <a:t>  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956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anrechenbare Kurse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403850" y="1125538"/>
            <a:ext cx="3560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1. Pflichtbelegung </a:t>
            </a:r>
            <a:r>
              <a:rPr lang="de-DE" dirty="0" smtClean="0"/>
              <a:t>grau unterlegt</a:t>
            </a:r>
            <a:endParaRPr lang="de-DE" dirty="0"/>
          </a:p>
        </p:txBody>
      </p:sp>
      <p:sp>
        <p:nvSpPr>
          <p:cNvPr id="13448" name="Textfeld 31"/>
          <p:cNvSpPr txBox="1">
            <a:spLocks noChangeArrowheads="1"/>
          </p:cNvSpPr>
          <p:nvPr/>
        </p:nvSpPr>
        <p:spPr bwMode="auto">
          <a:xfrm>
            <a:off x="395288" y="404813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Beispiel einer Zulassungsberechnung  an konkreter Laufbahn (Block I)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5407025" y="1568450"/>
            <a:ext cx="3560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2. </a:t>
            </a:r>
            <a:r>
              <a:rPr lang="de-DE" dirty="0" smtClean="0"/>
              <a:t>35 </a:t>
            </a:r>
            <a:r>
              <a:rPr lang="de-DE" dirty="0"/>
              <a:t>Kurse markieren </a:t>
            </a:r>
            <a:r>
              <a:rPr lang="de-DE" dirty="0" smtClean="0"/>
              <a:t>(*)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084168" y="3284984"/>
            <a:ext cx="20162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Belegt: 40 Kurse </a:t>
            </a:r>
            <a:endParaRPr lang="en-US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APOGOST 2010-C - Information Jgst. 13 (G9) --- Stand: 12.9.2012</a:t>
            </a:r>
          </a:p>
        </p:txBody>
      </p:sp>
      <p:sp>
        <p:nvSpPr>
          <p:cNvPr id="13315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A91923-C126-487C-BF8A-F52DC9F4415D}" type="slidenum">
              <a:rPr lang="de-DE" smtClean="0">
                <a:latin typeface="Arial" charset="0"/>
              </a:rPr>
              <a:pPr/>
              <a:t>12</a:t>
            </a:fld>
            <a:endParaRPr lang="de-DE" smtClean="0">
              <a:latin typeface="Arial" charset="0"/>
            </a:endParaRPr>
          </a:p>
        </p:txBody>
      </p:sp>
      <p:graphicFrame>
        <p:nvGraphicFramePr>
          <p:cNvPr id="4" name="Inhaltsplatzhalter 4"/>
          <p:cNvGraphicFramePr>
            <a:graphicFrameLocks/>
          </p:cNvGraphicFramePr>
          <p:nvPr/>
        </p:nvGraphicFramePr>
        <p:xfrm>
          <a:off x="467544" y="908720"/>
          <a:ext cx="4464496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489287">
                <a:tc gridSpan="2"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002060"/>
                          </a:solidFill>
                        </a:rPr>
                        <a:t>EF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rgbClr val="002060"/>
                          </a:solidFill>
                        </a:rPr>
                        <a:t>Abi-fach</a:t>
                      </a:r>
                      <a:endParaRPr lang="de-DE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2060"/>
                          </a:solidFill>
                        </a:rPr>
                        <a:t>anrechenbare Kurse</a:t>
                      </a:r>
                      <a:endParaRPr lang="de-DE" sz="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3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GE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3.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5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SW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5*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5*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6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7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BI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4.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CH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8**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7**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8**</a:t>
                      </a:r>
                      <a:endParaRPr lang="de-DE" sz="18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rgbClr val="FFFFFF"/>
                        </a:gs>
                        <a:gs pos="7001">
                          <a:srgbClr val="E6E6E6"/>
                        </a:gs>
                        <a:gs pos="32001">
                          <a:srgbClr val="7D8496"/>
                        </a:gs>
                        <a:gs pos="47000">
                          <a:srgbClr val="E6E6E6"/>
                        </a:gs>
                        <a:gs pos="85001">
                          <a:srgbClr val="7D8496"/>
                        </a:gs>
                        <a:gs pos="100000">
                          <a:srgbClr val="E6E6E6"/>
                        </a:gs>
                      </a:gsLst>
                      <a:lin ang="2700000" scaled="0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IF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10*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PL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3*</a:t>
                      </a:r>
                      <a:endParaRPr lang="de-DE" sz="1800" b="1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baseline="0" dirty="0" smtClean="0"/>
                        <a:t>  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956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anrechenbare Kurse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5" name="Textfeld 4"/>
          <p:cNvSpPr txBox="1">
            <a:spLocks noChangeArrowheads="1"/>
          </p:cNvSpPr>
          <p:nvPr/>
        </p:nvSpPr>
        <p:spPr bwMode="auto">
          <a:xfrm>
            <a:off x="5940153" y="2427963"/>
            <a:ext cx="2592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8x2</a:t>
            </a:r>
            <a:r>
              <a:rPr lang="de-DE" dirty="0" smtClean="0"/>
              <a:t> LKs: </a:t>
            </a:r>
            <a:r>
              <a:rPr lang="de-DE" dirty="0"/>
              <a:t>49P *2 </a:t>
            </a:r>
            <a:r>
              <a:rPr lang="de-DE" dirty="0" smtClean="0"/>
              <a:t>=  </a:t>
            </a:r>
            <a:r>
              <a:rPr lang="de-DE" b="1" dirty="0" smtClean="0">
                <a:solidFill>
                  <a:srgbClr val="0070C0"/>
                </a:solidFill>
              </a:rPr>
              <a:t>98P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6" name="Textfeld 5"/>
          <p:cNvSpPr txBox="1">
            <a:spLocks noChangeArrowheads="1"/>
          </p:cNvSpPr>
          <p:nvPr/>
        </p:nvSpPr>
        <p:spPr bwMode="auto">
          <a:xfrm>
            <a:off x="5940152" y="2788326"/>
            <a:ext cx="2664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27</a:t>
            </a:r>
            <a:r>
              <a:rPr lang="de-DE" dirty="0" smtClean="0"/>
              <a:t>  GKs:               </a:t>
            </a:r>
            <a:r>
              <a:rPr lang="de-DE" b="1" dirty="0" smtClean="0">
                <a:solidFill>
                  <a:srgbClr val="0070C0"/>
                </a:solidFill>
              </a:rPr>
              <a:t>187P</a:t>
            </a: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>
          <a:xfrm>
            <a:off x="5980113" y="3148688"/>
            <a:ext cx="269634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7781017" y="3191551"/>
            <a:ext cx="723275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265P</a:t>
            </a:r>
            <a:endParaRPr lang="de-DE" dirty="0"/>
          </a:p>
        </p:txBody>
      </p:sp>
      <p:sp>
        <p:nvSpPr>
          <p:cNvPr id="10" name="Textfeld 9"/>
          <p:cNvSpPr txBox="1">
            <a:spLocks noChangeArrowheads="1"/>
          </p:cNvSpPr>
          <p:nvPr/>
        </p:nvSpPr>
        <p:spPr bwMode="auto">
          <a:xfrm>
            <a:off x="5403850" y="2427963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4.</a:t>
            </a:r>
            <a:endParaRPr lang="de-DE" dirty="0"/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5980113" y="3613826"/>
            <a:ext cx="2634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Durchschnittspunktzahl</a:t>
            </a:r>
            <a:r>
              <a:rPr lang="de-DE" dirty="0"/>
              <a:t>:</a:t>
            </a:r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983694" y="3974188"/>
            <a:ext cx="27797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/>
              <a:t>285P </a:t>
            </a:r>
            <a:r>
              <a:rPr lang="de-DE" dirty="0"/>
              <a:t>: (</a:t>
            </a:r>
            <a:r>
              <a:rPr lang="de-DE" dirty="0" smtClean="0"/>
              <a:t>27+8*2</a:t>
            </a:r>
            <a:r>
              <a:rPr lang="de-DE" dirty="0"/>
              <a:t>) = </a:t>
            </a:r>
            <a:r>
              <a:rPr lang="de-DE" dirty="0" smtClean="0"/>
              <a:t>6,6..P</a:t>
            </a:r>
            <a:endParaRPr lang="de-DE" dirty="0"/>
          </a:p>
        </p:txBody>
      </p:sp>
      <p:sp>
        <p:nvSpPr>
          <p:cNvPr id="20" name="Textfeld 19"/>
          <p:cNvSpPr txBox="1">
            <a:spLocks noChangeArrowheads="1"/>
          </p:cNvSpPr>
          <p:nvPr/>
        </p:nvSpPr>
        <p:spPr bwMode="auto">
          <a:xfrm>
            <a:off x="5403850" y="3612238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5.</a:t>
            </a:r>
            <a:endParaRPr lang="de-DE" dirty="0"/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5980113" y="4517793"/>
            <a:ext cx="31364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/>
              <a:t>5</a:t>
            </a:r>
            <a:r>
              <a:rPr lang="de-DE" dirty="0" smtClean="0"/>
              <a:t> </a:t>
            </a:r>
            <a:r>
              <a:rPr lang="de-DE" dirty="0"/>
              <a:t>Kurse &gt; </a:t>
            </a:r>
            <a:r>
              <a:rPr lang="de-DE" dirty="0" smtClean="0"/>
              <a:t>6,6..P </a:t>
            </a:r>
            <a:r>
              <a:rPr lang="de-DE" dirty="0"/>
              <a:t>(**) [</a:t>
            </a:r>
            <a:r>
              <a:rPr lang="de-DE" dirty="0" smtClean="0"/>
              <a:t>CH/SP]</a:t>
            </a:r>
            <a:endParaRPr lang="de-DE" dirty="0"/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5403850" y="4472663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6.</a:t>
            </a:r>
            <a:endParaRPr lang="de-DE" dirty="0"/>
          </a:p>
        </p:txBody>
      </p:sp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403850" y="1125538"/>
            <a:ext cx="3560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1. Pflichtbelegung </a:t>
            </a:r>
            <a:r>
              <a:rPr lang="de-DE" dirty="0" smtClean="0"/>
              <a:t>grau unterlegt</a:t>
            </a:r>
            <a:endParaRPr lang="de-DE" dirty="0"/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5997575" y="4847313"/>
            <a:ext cx="2069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 dirty="0" smtClean="0">
                <a:solidFill>
                  <a:srgbClr val="0070C0"/>
                </a:solidFill>
              </a:rPr>
              <a:t>285P</a:t>
            </a:r>
            <a:r>
              <a:rPr lang="de-DE" dirty="0" smtClean="0"/>
              <a:t> +39P</a:t>
            </a:r>
            <a:r>
              <a:rPr lang="de-DE" dirty="0"/>
              <a:t>= </a:t>
            </a:r>
            <a:r>
              <a:rPr lang="de-DE" dirty="0" smtClean="0"/>
              <a:t>324P</a:t>
            </a:r>
            <a:endParaRPr lang="de-DE" dirty="0"/>
          </a:p>
        </p:txBody>
      </p:sp>
      <p:sp>
        <p:nvSpPr>
          <p:cNvPr id="28" name="Textfeld 27"/>
          <p:cNvSpPr txBox="1">
            <a:spLocks noChangeArrowheads="1"/>
          </p:cNvSpPr>
          <p:nvPr/>
        </p:nvSpPr>
        <p:spPr bwMode="auto">
          <a:xfrm>
            <a:off x="5997575" y="5279113"/>
            <a:ext cx="266835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324P </a:t>
            </a:r>
            <a:r>
              <a:rPr lang="de-DE" dirty="0"/>
              <a:t>: </a:t>
            </a:r>
            <a:r>
              <a:rPr lang="de-DE" dirty="0" smtClean="0"/>
              <a:t>(32+8*2</a:t>
            </a:r>
            <a:r>
              <a:rPr lang="de-DE" dirty="0"/>
              <a:t>) = </a:t>
            </a:r>
            <a:r>
              <a:rPr lang="de-DE" dirty="0" smtClean="0"/>
              <a:t>6,75P</a:t>
            </a:r>
            <a:endParaRPr lang="de-DE" dirty="0"/>
          </a:p>
        </p:txBody>
      </p:sp>
      <p:sp>
        <p:nvSpPr>
          <p:cNvPr id="29" name="Textfeld 28"/>
          <p:cNvSpPr txBox="1">
            <a:spLocks noChangeArrowheads="1"/>
          </p:cNvSpPr>
          <p:nvPr/>
        </p:nvSpPr>
        <p:spPr bwMode="auto">
          <a:xfrm>
            <a:off x="5364163" y="5783938"/>
            <a:ext cx="503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7.</a:t>
            </a:r>
            <a:endParaRPr lang="de-DE" dirty="0"/>
          </a:p>
        </p:txBody>
      </p:sp>
      <p:sp>
        <p:nvSpPr>
          <p:cNvPr id="30" name="Textfeld 29"/>
          <p:cNvSpPr txBox="1">
            <a:spLocks noChangeArrowheads="1"/>
          </p:cNvSpPr>
          <p:nvPr/>
        </p:nvSpPr>
        <p:spPr bwMode="auto">
          <a:xfrm>
            <a:off x="5940425" y="5783938"/>
            <a:ext cx="18668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(324P </a:t>
            </a:r>
            <a:r>
              <a:rPr lang="de-DE" dirty="0"/>
              <a:t>: </a:t>
            </a:r>
            <a:r>
              <a:rPr lang="de-DE" dirty="0" smtClean="0"/>
              <a:t>48)*</a:t>
            </a:r>
            <a:r>
              <a:rPr lang="de-DE" dirty="0"/>
              <a:t>40 =</a:t>
            </a:r>
          </a:p>
        </p:txBody>
      </p:sp>
      <p:sp>
        <p:nvSpPr>
          <p:cNvPr id="31" name="Textfeld 30"/>
          <p:cNvSpPr txBox="1">
            <a:spLocks noChangeArrowheads="1"/>
          </p:cNvSpPr>
          <p:nvPr/>
        </p:nvSpPr>
        <p:spPr bwMode="auto">
          <a:xfrm>
            <a:off x="7740650" y="5783938"/>
            <a:ext cx="723275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270P</a:t>
            </a:r>
            <a:endParaRPr lang="de-DE" dirty="0"/>
          </a:p>
        </p:txBody>
      </p:sp>
      <p:sp>
        <p:nvSpPr>
          <p:cNvPr id="13448" name="Textfeld 31"/>
          <p:cNvSpPr txBox="1">
            <a:spLocks noChangeArrowheads="1"/>
          </p:cNvSpPr>
          <p:nvPr/>
        </p:nvSpPr>
        <p:spPr bwMode="auto">
          <a:xfrm>
            <a:off x="395288" y="404813"/>
            <a:ext cx="73152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Beispiel einer Zulassungsberechnung  an konkreter Laufbahn (Block I)</a:t>
            </a:r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5407025" y="1568450"/>
            <a:ext cx="356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2. </a:t>
            </a:r>
            <a:r>
              <a:rPr lang="de-DE" dirty="0" smtClean="0"/>
              <a:t>35 </a:t>
            </a:r>
            <a:r>
              <a:rPr lang="de-DE" dirty="0"/>
              <a:t>Kurse markieren </a:t>
            </a:r>
            <a:r>
              <a:rPr lang="de-DE" dirty="0" smtClean="0"/>
              <a:t>(*), dabei</a:t>
            </a:r>
          </a:p>
          <a:p>
            <a:r>
              <a:rPr lang="de-DE" dirty="0" smtClean="0"/>
              <a:t>     beste Pflichtkurse grün</a:t>
            </a:r>
            <a:endParaRPr lang="de-DE" dirty="0"/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5945188" y="3162976"/>
            <a:ext cx="186685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/>
              <a:t>(</a:t>
            </a:r>
            <a:r>
              <a:rPr lang="de-DE" b="1" dirty="0" smtClean="0">
                <a:solidFill>
                  <a:srgbClr val="0070C0"/>
                </a:solidFill>
              </a:rPr>
              <a:t>285P</a:t>
            </a:r>
            <a:r>
              <a:rPr lang="de-DE" dirty="0" smtClean="0"/>
              <a:t> </a:t>
            </a:r>
            <a:r>
              <a:rPr lang="de-DE" dirty="0"/>
              <a:t>: </a:t>
            </a:r>
            <a:r>
              <a:rPr lang="de-DE" b="1" dirty="0" smtClean="0">
                <a:solidFill>
                  <a:srgbClr val="FF0000"/>
                </a:solidFill>
              </a:rPr>
              <a:t>43</a:t>
            </a:r>
            <a:r>
              <a:rPr lang="de-DE" dirty="0" smtClean="0"/>
              <a:t>)*</a:t>
            </a:r>
            <a:r>
              <a:rPr lang="de-DE" dirty="0"/>
              <a:t>40 =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 animBg="1"/>
      <p:bldP spid="10" grpId="0"/>
      <p:bldP spid="16" grpId="0"/>
      <p:bldP spid="17" grpId="0"/>
      <p:bldP spid="20" grpId="0"/>
      <p:bldP spid="21" grpId="0"/>
      <p:bldP spid="25" grpId="0"/>
      <p:bldP spid="27" grpId="0"/>
      <p:bldP spid="28" grpId="0"/>
      <p:bldP spid="29" grpId="0"/>
      <p:bldP spid="30" grpId="0"/>
      <p:bldP spid="31" grpId="0" animBg="1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APOGOST 2010-C - Information Jgst. 13 (G9) --- Stand: 12.9.2012</a:t>
            </a:r>
          </a:p>
        </p:txBody>
      </p:sp>
      <p:sp>
        <p:nvSpPr>
          <p:cNvPr id="13315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A91923-C126-487C-BF8A-F52DC9F4415D}" type="slidenum">
              <a:rPr lang="de-DE" smtClean="0">
                <a:latin typeface="Arial" charset="0"/>
              </a:rPr>
              <a:pPr/>
              <a:t>13</a:t>
            </a:fld>
            <a:endParaRPr lang="de-DE" smtClean="0">
              <a:latin typeface="Arial" charset="0"/>
            </a:endParaRPr>
          </a:p>
        </p:txBody>
      </p:sp>
      <p:graphicFrame>
        <p:nvGraphicFramePr>
          <p:cNvPr id="4" name="Inhaltsplatzhalter 4"/>
          <p:cNvGraphicFramePr>
            <a:graphicFrameLocks/>
          </p:cNvGraphicFramePr>
          <p:nvPr/>
        </p:nvGraphicFramePr>
        <p:xfrm>
          <a:off x="467544" y="908720"/>
          <a:ext cx="4464496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489287">
                <a:tc gridSpan="2"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002060"/>
                          </a:solidFill>
                        </a:rPr>
                        <a:t>EF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rgbClr val="002060"/>
                          </a:solidFill>
                        </a:rPr>
                        <a:t>Abi-fach</a:t>
                      </a:r>
                      <a:endParaRPr lang="de-DE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2060"/>
                          </a:solidFill>
                        </a:rPr>
                        <a:t>anrechenbare Kurse</a:t>
                      </a:r>
                      <a:endParaRPr lang="de-DE" sz="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3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5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GE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6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SW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7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EK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3.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BI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PL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4.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baseline="0" dirty="0" smtClean="0"/>
                        <a:t>6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956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anrechenbare Kurse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38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403850" y="1125538"/>
            <a:ext cx="3560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1. Pflichtbelegung </a:t>
            </a:r>
            <a:r>
              <a:rPr lang="de-DE" dirty="0" smtClean="0"/>
              <a:t>grau unterlegt</a:t>
            </a:r>
            <a:endParaRPr lang="de-DE" dirty="0"/>
          </a:p>
        </p:txBody>
      </p:sp>
      <p:sp>
        <p:nvSpPr>
          <p:cNvPr id="24" name="Textfeld 23"/>
          <p:cNvSpPr txBox="1"/>
          <p:nvPr/>
        </p:nvSpPr>
        <p:spPr>
          <a:xfrm>
            <a:off x="6084168" y="3284984"/>
            <a:ext cx="201622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 smtClean="0"/>
              <a:t>Belegt: 38 Kurse </a:t>
            </a:r>
            <a:endParaRPr lang="en-US" dirty="0"/>
          </a:p>
        </p:txBody>
      </p:sp>
      <p:sp>
        <p:nvSpPr>
          <p:cNvPr id="10" name="Textfeld 4"/>
          <p:cNvSpPr txBox="1">
            <a:spLocks noChangeArrowheads="1"/>
          </p:cNvSpPr>
          <p:nvPr/>
        </p:nvSpPr>
        <p:spPr bwMode="auto">
          <a:xfrm>
            <a:off x="395288" y="404813"/>
            <a:ext cx="7570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/>
              <a:t>2. Beispiel einer Zulassungsberechnung  an konkreter Laufbahn(Block I)</a:t>
            </a: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5407025" y="1568450"/>
            <a:ext cx="356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2. </a:t>
            </a:r>
            <a:r>
              <a:rPr lang="de-DE" dirty="0" smtClean="0"/>
              <a:t>38 </a:t>
            </a:r>
            <a:r>
              <a:rPr lang="de-DE" dirty="0"/>
              <a:t>Kurse markieren </a:t>
            </a:r>
            <a:r>
              <a:rPr lang="de-DE" dirty="0" smtClean="0"/>
              <a:t>(*)</a:t>
            </a:r>
            <a:br>
              <a:rPr lang="de-DE" dirty="0" smtClean="0"/>
            </a:br>
            <a:r>
              <a:rPr lang="de-DE" dirty="0" smtClean="0"/>
              <a:t>         (wegen 8 Defiziten!)</a:t>
            </a:r>
            <a:endParaRPr lang="de-DE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ußzeilenplatzhalt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APOGOST 2010-C - Information Jgst. 13 (G9) --- Stand: 12.9.2012</a:t>
            </a:r>
          </a:p>
        </p:txBody>
      </p:sp>
      <p:sp>
        <p:nvSpPr>
          <p:cNvPr id="13315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9A91923-C126-487C-BF8A-F52DC9F4415D}" type="slidenum">
              <a:rPr lang="de-DE" smtClean="0">
                <a:latin typeface="Arial" charset="0"/>
              </a:rPr>
              <a:pPr/>
              <a:t>14</a:t>
            </a:fld>
            <a:endParaRPr lang="de-DE" smtClean="0">
              <a:latin typeface="Arial" charset="0"/>
            </a:endParaRPr>
          </a:p>
        </p:txBody>
      </p:sp>
      <p:graphicFrame>
        <p:nvGraphicFramePr>
          <p:cNvPr id="4" name="Inhaltsplatzhalter 4"/>
          <p:cNvGraphicFramePr>
            <a:graphicFrameLocks/>
          </p:cNvGraphicFramePr>
          <p:nvPr/>
        </p:nvGraphicFramePr>
        <p:xfrm>
          <a:off x="467544" y="908720"/>
          <a:ext cx="4464496" cy="5184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  <a:gridCol w="558062"/>
              </a:tblGrid>
              <a:tr h="489287">
                <a:tc gridSpan="2">
                  <a:txBody>
                    <a:bodyPr/>
                    <a:lstStyle/>
                    <a:p>
                      <a:r>
                        <a:rPr lang="de-DE" sz="1400" dirty="0" smtClean="0">
                          <a:solidFill>
                            <a:srgbClr val="002060"/>
                          </a:solidFill>
                        </a:rPr>
                        <a:t>EF</a:t>
                      </a:r>
                      <a:endParaRPr lang="de-DE" sz="14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000" dirty="0" smtClean="0">
                          <a:solidFill>
                            <a:srgbClr val="002060"/>
                          </a:solidFill>
                        </a:rPr>
                        <a:t>Abi-fach</a:t>
                      </a:r>
                      <a:endParaRPr lang="de-DE" sz="10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Q1.2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Q2.1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300" dirty="0" smtClean="0">
                          <a:solidFill>
                            <a:srgbClr val="002060"/>
                          </a:solidFill>
                        </a:rPr>
                        <a:t>Q2.2</a:t>
                      </a:r>
                      <a:endParaRPr lang="de-DE" sz="13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800" dirty="0" smtClean="0">
                          <a:solidFill>
                            <a:srgbClr val="002060"/>
                          </a:solidFill>
                        </a:rPr>
                        <a:t>anrechenbare Kurse</a:t>
                      </a:r>
                      <a:endParaRPr lang="de-DE" sz="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D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6*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rgbClr val="7030A0"/>
                          </a:solidFill>
                        </a:rPr>
                        <a:t>4</a:t>
                      </a:r>
                      <a:endParaRPr lang="de-DE" sz="14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800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7*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4*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3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MU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5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GE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-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2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6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SW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chemeClr val="tx1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de-DE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7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EK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3.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8*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M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LK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5*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>
                          <a:solidFill>
                            <a:srgbClr val="7030A0"/>
                          </a:solidFill>
                        </a:rPr>
                        <a:t>4*</a:t>
                      </a:r>
                      <a:endParaRPr lang="de-DE" sz="1800" b="1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BI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4*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PL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800" b="1" dirty="0" smtClean="0"/>
                        <a:t>4.</a:t>
                      </a:r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baseline="0" dirty="0" smtClean="0"/>
                        <a:t>6*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7*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91430"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11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400" b="1" dirty="0" smtClean="0"/>
                        <a:t>SP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8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800" b="1" dirty="0" smtClean="0"/>
                        <a:t>9*</a:t>
                      </a:r>
                      <a:endParaRPr lang="de-DE" sz="1800" b="1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4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  <a:tr h="389563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1" dirty="0" smtClean="0"/>
                        <a:t>anrechenbare Kurse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9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1" dirty="0" smtClean="0"/>
                        <a:t>10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DE" sz="1400" b="1" dirty="0" smtClean="0"/>
                        <a:t>38</a:t>
                      </a:r>
                      <a:endParaRPr lang="de-DE" sz="1400" b="1" dirty="0"/>
                    </a:p>
                  </a:txBody>
                  <a:tcP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26" name="Textfeld 25"/>
          <p:cNvSpPr txBox="1">
            <a:spLocks noChangeArrowheads="1"/>
          </p:cNvSpPr>
          <p:nvPr/>
        </p:nvSpPr>
        <p:spPr bwMode="auto">
          <a:xfrm>
            <a:off x="5403850" y="1125538"/>
            <a:ext cx="35607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1. Pflichtbelegung </a:t>
            </a:r>
            <a:r>
              <a:rPr lang="de-DE" dirty="0" smtClean="0"/>
              <a:t>grau unterlegt</a:t>
            </a:r>
            <a:endParaRPr lang="de-DE" dirty="0"/>
          </a:p>
        </p:txBody>
      </p:sp>
      <p:sp>
        <p:nvSpPr>
          <p:cNvPr id="22" name="Textfeld 21"/>
          <p:cNvSpPr txBox="1">
            <a:spLocks noChangeArrowheads="1"/>
          </p:cNvSpPr>
          <p:nvPr/>
        </p:nvSpPr>
        <p:spPr bwMode="auto">
          <a:xfrm>
            <a:off x="5407025" y="1568450"/>
            <a:ext cx="35607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/>
              <a:t>2. </a:t>
            </a:r>
            <a:r>
              <a:rPr lang="de-DE" dirty="0" smtClean="0"/>
              <a:t>38 </a:t>
            </a:r>
            <a:r>
              <a:rPr lang="de-DE" dirty="0"/>
              <a:t>Kurse markieren </a:t>
            </a:r>
            <a:r>
              <a:rPr lang="de-DE" dirty="0" smtClean="0"/>
              <a:t>(*)</a:t>
            </a:r>
            <a:br>
              <a:rPr lang="de-DE" dirty="0" smtClean="0"/>
            </a:br>
            <a:r>
              <a:rPr lang="de-DE" dirty="0" smtClean="0"/>
              <a:t>         (wegen </a:t>
            </a:r>
            <a:r>
              <a:rPr lang="de-DE" b="1" dirty="0" smtClean="0">
                <a:solidFill>
                  <a:srgbClr val="00B050"/>
                </a:solidFill>
              </a:rPr>
              <a:t>8 Defiziten</a:t>
            </a:r>
            <a:r>
              <a:rPr lang="de-DE" dirty="0" smtClean="0"/>
              <a:t>!)</a:t>
            </a:r>
            <a:endParaRPr lang="de-DE" dirty="0"/>
          </a:p>
        </p:txBody>
      </p:sp>
      <p:sp>
        <p:nvSpPr>
          <p:cNvPr id="10" name="Textfeld 4"/>
          <p:cNvSpPr txBox="1">
            <a:spLocks noChangeArrowheads="1"/>
          </p:cNvSpPr>
          <p:nvPr/>
        </p:nvSpPr>
        <p:spPr bwMode="auto">
          <a:xfrm>
            <a:off x="395288" y="404813"/>
            <a:ext cx="75707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/>
              <a:t>2. Beispiel einer Zulassungsberechnung  an konkreter Laufbahn(Block I)</a:t>
            </a:r>
          </a:p>
        </p:txBody>
      </p:sp>
      <p:sp>
        <p:nvSpPr>
          <p:cNvPr id="9" name="Textfeld 8"/>
          <p:cNvSpPr txBox="1">
            <a:spLocks noChangeArrowheads="1"/>
          </p:cNvSpPr>
          <p:nvPr/>
        </p:nvSpPr>
        <p:spPr bwMode="auto">
          <a:xfrm>
            <a:off x="5940153" y="2427963"/>
            <a:ext cx="25922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8x2</a:t>
            </a:r>
            <a:r>
              <a:rPr lang="de-DE" dirty="0" smtClean="0"/>
              <a:t> LKs: 42P </a:t>
            </a:r>
            <a:r>
              <a:rPr lang="de-DE" dirty="0"/>
              <a:t>*2 </a:t>
            </a:r>
            <a:r>
              <a:rPr lang="de-DE" dirty="0" smtClean="0"/>
              <a:t>=  </a:t>
            </a:r>
            <a:r>
              <a:rPr lang="de-DE" b="1" dirty="0" smtClean="0">
                <a:solidFill>
                  <a:srgbClr val="0070C0"/>
                </a:solidFill>
              </a:rPr>
              <a:t>84P</a:t>
            </a:r>
            <a:endParaRPr lang="de-DE" b="1" dirty="0">
              <a:solidFill>
                <a:srgbClr val="0070C0"/>
              </a:solidFill>
            </a:endParaRPr>
          </a:p>
        </p:txBody>
      </p:sp>
      <p:sp>
        <p:nvSpPr>
          <p:cNvPr id="11" name="Textfeld 10"/>
          <p:cNvSpPr txBox="1">
            <a:spLocks noChangeArrowheads="1"/>
          </p:cNvSpPr>
          <p:nvPr/>
        </p:nvSpPr>
        <p:spPr bwMode="auto">
          <a:xfrm>
            <a:off x="5940152" y="2788326"/>
            <a:ext cx="266429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 smtClean="0">
                <a:solidFill>
                  <a:srgbClr val="FF0000"/>
                </a:solidFill>
              </a:rPr>
              <a:t>30</a:t>
            </a:r>
            <a:r>
              <a:rPr lang="de-DE" dirty="0" smtClean="0"/>
              <a:t>  GKs:               </a:t>
            </a:r>
            <a:r>
              <a:rPr lang="de-DE" b="1" dirty="0" smtClean="0">
                <a:solidFill>
                  <a:srgbClr val="0070C0"/>
                </a:solidFill>
              </a:rPr>
              <a:t>195P</a:t>
            </a:r>
            <a:r>
              <a:rPr lang="de-DE" dirty="0" smtClean="0"/>
              <a:t> </a:t>
            </a:r>
            <a:endParaRPr lang="de-DE" dirty="0"/>
          </a:p>
        </p:txBody>
      </p:sp>
      <p:cxnSp>
        <p:nvCxnSpPr>
          <p:cNvPr id="12" name="Gerade Verbindung 11"/>
          <p:cNvCxnSpPr/>
          <p:nvPr/>
        </p:nvCxnSpPr>
        <p:spPr>
          <a:xfrm>
            <a:off x="5980113" y="3148688"/>
            <a:ext cx="2696343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7781017" y="3191551"/>
            <a:ext cx="723275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243P</a:t>
            </a:r>
            <a:endParaRPr lang="de-DE" dirty="0"/>
          </a:p>
        </p:txBody>
      </p:sp>
      <p:sp>
        <p:nvSpPr>
          <p:cNvPr id="14" name="Textfeld 13"/>
          <p:cNvSpPr txBox="1">
            <a:spLocks noChangeArrowheads="1"/>
          </p:cNvSpPr>
          <p:nvPr/>
        </p:nvSpPr>
        <p:spPr bwMode="auto">
          <a:xfrm>
            <a:off x="5403850" y="2427963"/>
            <a:ext cx="504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4.</a:t>
            </a:r>
            <a:endParaRPr lang="de-DE" dirty="0"/>
          </a:p>
        </p:txBody>
      </p:sp>
      <p:sp>
        <p:nvSpPr>
          <p:cNvPr id="15" name="Textfeld 14"/>
          <p:cNvSpPr txBox="1">
            <a:spLocks noChangeArrowheads="1"/>
          </p:cNvSpPr>
          <p:nvPr/>
        </p:nvSpPr>
        <p:spPr bwMode="auto">
          <a:xfrm>
            <a:off x="5980113" y="3613826"/>
            <a:ext cx="26340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Durchschnittspunktzahl</a:t>
            </a:r>
            <a:r>
              <a:rPr lang="de-DE" dirty="0"/>
              <a:t>:</a:t>
            </a:r>
          </a:p>
        </p:txBody>
      </p:sp>
      <p:sp>
        <p:nvSpPr>
          <p:cNvPr id="16" name="Textfeld 15"/>
          <p:cNvSpPr txBox="1">
            <a:spLocks noChangeArrowheads="1"/>
          </p:cNvSpPr>
          <p:nvPr/>
        </p:nvSpPr>
        <p:spPr bwMode="auto">
          <a:xfrm>
            <a:off x="5983694" y="3974188"/>
            <a:ext cx="277975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dirty="0" smtClean="0"/>
              <a:t>279P </a:t>
            </a:r>
            <a:r>
              <a:rPr lang="de-DE" dirty="0"/>
              <a:t>: </a:t>
            </a:r>
            <a:r>
              <a:rPr lang="de-DE" dirty="0" smtClean="0"/>
              <a:t>(30+8*2</a:t>
            </a:r>
            <a:r>
              <a:rPr lang="de-DE" dirty="0"/>
              <a:t>) = </a:t>
            </a:r>
            <a:r>
              <a:rPr lang="de-DE" dirty="0" smtClean="0"/>
              <a:t>6,06..P</a:t>
            </a:r>
            <a:endParaRPr lang="de-DE" dirty="0"/>
          </a:p>
        </p:txBody>
      </p:sp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5403850" y="3612238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5.</a:t>
            </a:r>
            <a:endParaRPr lang="de-DE" dirty="0"/>
          </a:p>
        </p:txBody>
      </p:sp>
      <p:sp>
        <p:nvSpPr>
          <p:cNvPr id="18" name="Textfeld 17"/>
          <p:cNvSpPr txBox="1">
            <a:spLocks noChangeArrowheads="1"/>
          </p:cNvSpPr>
          <p:nvPr/>
        </p:nvSpPr>
        <p:spPr bwMode="auto">
          <a:xfrm>
            <a:off x="5403850" y="4472663"/>
            <a:ext cx="5048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6.</a:t>
            </a:r>
            <a:endParaRPr lang="de-DE" dirty="0"/>
          </a:p>
        </p:txBody>
      </p:sp>
      <p:sp>
        <p:nvSpPr>
          <p:cNvPr id="21" name="Textfeld 20"/>
          <p:cNvSpPr txBox="1">
            <a:spLocks noChangeArrowheads="1"/>
          </p:cNvSpPr>
          <p:nvPr/>
        </p:nvSpPr>
        <p:spPr bwMode="auto">
          <a:xfrm>
            <a:off x="5364163" y="5783938"/>
            <a:ext cx="5032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 dirty="0" smtClean="0"/>
              <a:t>7.</a:t>
            </a:r>
            <a:endParaRPr lang="de-DE" dirty="0"/>
          </a:p>
        </p:txBody>
      </p:sp>
      <p:sp>
        <p:nvSpPr>
          <p:cNvPr id="23" name="Textfeld 22"/>
          <p:cNvSpPr txBox="1">
            <a:spLocks noChangeArrowheads="1"/>
          </p:cNvSpPr>
          <p:nvPr/>
        </p:nvSpPr>
        <p:spPr bwMode="auto">
          <a:xfrm>
            <a:off x="6156176" y="5733256"/>
            <a:ext cx="8963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Also: =</a:t>
            </a:r>
            <a:endParaRPr lang="de-DE" dirty="0"/>
          </a:p>
        </p:txBody>
      </p:sp>
      <p:sp>
        <p:nvSpPr>
          <p:cNvPr id="25" name="Textfeld 24"/>
          <p:cNvSpPr txBox="1">
            <a:spLocks noChangeArrowheads="1"/>
          </p:cNvSpPr>
          <p:nvPr/>
        </p:nvSpPr>
        <p:spPr bwMode="auto">
          <a:xfrm>
            <a:off x="7020272" y="5732694"/>
            <a:ext cx="723275" cy="369332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270P</a:t>
            </a:r>
            <a:endParaRPr lang="de-DE" dirty="0"/>
          </a:p>
        </p:txBody>
      </p:sp>
      <p:sp>
        <p:nvSpPr>
          <p:cNvPr id="27" name="Textfeld 26"/>
          <p:cNvSpPr txBox="1">
            <a:spLocks noChangeArrowheads="1"/>
          </p:cNvSpPr>
          <p:nvPr/>
        </p:nvSpPr>
        <p:spPr bwMode="auto">
          <a:xfrm>
            <a:off x="5945188" y="3162976"/>
            <a:ext cx="18710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(</a:t>
            </a:r>
            <a:r>
              <a:rPr lang="de-DE" b="1" dirty="0" smtClean="0">
                <a:solidFill>
                  <a:srgbClr val="0070C0"/>
                </a:solidFill>
              </a:rPr>
              <a:t>279P</a:t>
            </a:r>
            <a:r>
              <a:rPr lang="de-DE" dirty="0" smtClean="0"/>
              <a:t> </a:t>
            </a:r>
            <a:r>
              <a:rPr lang="de-DE" dirty="0"/>
              <a:t>: </a:t>
            </a:r>
            <a:r>
              <a:rPr lang="de-DE" b="1" dirty="0" smtClean="0">
                <a:solidFill>
                  <a:srgbClr val="FF0000"/>
                </a:solidFill>
              </a:rPr>
              <a:t>46</a:t>
            </a:r>
            <a:r>
              <a:rPr lang="de-DE" dirty="0" smtClean="0"/>
              <a:t>)*</a:t>
            </a:r>
            <a:r>
              <a:rPr lang="de-DE" dirty="0"/>
              <a:t>40 =</a:t>
            </a:r>
          </a:p>
        </p:txBody>
      </p:sp>
      <p:sp>
        <p:nvSpPr>
          <p:cNvPr id="28" name="Ellipse 27"/>
          <p:cNvSpPr/>
          <p:nvPr/>
        </p:nvSpPr>
        <p:spPr>
          <a:xfrm>
            <a:off x="3347864" y="1772816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" name="Ellipse 28"/>
          <p:cNvSpPr/>
          <p:nvPr/>
        </p:nvSpPr>
        <p:spPr>
          <a:xfrm>
            <a:off x="3923928" y="4509120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0" name="Ellipse 29"/>
          <p:cNvSpPr/>
          <p:nvPr/>
        </p:nvSpPr>
        <p:spPr>
          <a:xfrm>
            <a:off x="3347864" y="4509120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1" name="Ellipse 30"/>
          <p:cNvSpPr/>
          <p:nvPr/>
        </p:nvSpPr>
        <p:spPr>
          <a:xfrm>
            <a:off x="3923928" y="4149080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2" name="Ellipse 31"/>
          <p:cNvSpPr/>
          <p:nvPr/>
        </p:nvSpPr>
        <p:spPr>
          <a:xfrm>
            <a:off x="3347864" y="4149080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" name="Ellipse 32"/>
          <p:cNvSpPr/>
          <p:nvPr/>
        </p:nvSpPr>
        <p:spPr>
          <a:xfrm>
            <a:off x="2267744" y="4149080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4" name="Ellipse 33"/>
          <p:cNvSpPr/>
          <p:nvPr/>
        </p:nvSpPr>
        <p:spPr>
          <a:xfrm>
            <a:off x="3923928" y="2204864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Ellipse 34"/>
          <p:cNvSpPr/>
          <p:nvPr/>
        </p:nvSpPr>
        <p:spPr>
          <a:xfrm>
            <a:off x="3347864" y="2204864"/>
            <a:ext cx="360362" cy="360363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6" name="Textfeld 35"/>
          <p:cNvSpPr txBox="1">
            <a:spLocks noChangeArrowheads="1"/>
          </p:cNvSpPr>
          <p:nvPr/>
        </p:nvSpPr>
        <p:spPr bwMode="auto">
          <a:xfrm>
            <a:off x="6007564" y="4437112"/>
            <a:ext cx="28584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dirty="0" smtClean="0"/>
              <a:t>Keine weiteren Kurse &gt;6P</a:t>
            </a:r>
            <a:endParaRPr lang="de-DE" dirty="0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 animBg="1"/>
      <p:bldP spid="14" grpId="0"/>
      <p:bldP spid="15" grpId="0"/>
      <p:bldP spid="16" grpId="0"/>
      <p:bldP spid="17" grpId="0"/>
      <p:bldP spid="18" grpId="0"/>
      <p:bldP spid="21" grpId="0"/>
      <p:bldP spid="23" grpId="0"/>
      <p:bldP spid="25" grpId="0" animBg="1"/>
      <p:bldP spid="27" grpId="0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24580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F217F04-7831-4AA6-9F75-0F6CC16BABA1}" type="slidenum">
              <a:rPr lang="de-DE" sz="1400"/>
              <a:pPr algn="r"/>
              <a:t>15</a:t>
            </a:fld>
            <a:endParaRPr lang="de-DE" sz="1400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541338" y="338138"/>
            <a:ext cx="71993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chemeClr val="tx2"/>
                </a:solidFill>
              </a:rPr>
              <a:t>Bedingungen für den Abiturbereich (Block II) </a:t>
            </a:r>
            <a:r>
              <a:rPr lang="de-DE" sz="1200" b="1">
                <a:solidFill>
                  <a:schemeClr val="tx2"/>
                </a:solidFill>
              </a:rPr>
              <a:t>(ohne bes. Lernleistung)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684213" y="1125538"/>
            <a:ext cx="70564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/>
              <a:t>	Im Abiturbereich müssen </a:t>
            </a:r>
            <a:r>
              <a:rPr lang="de-DE" b="1">
                <a:solidFill>
                  <a:srgbClr val="FF3300"/>
                </a:solidFill>
              </a:rPr>
              <a:t>mindestens 100 Punkte</a:t>
            </a:r>
            <a:r>
              <a:rPr lang="de-DE"/>
              <a:t> erreicht sein. 	Maximal sind 300 Punkte erreichbar.</a:t>
            </a:r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84213" y="1916113"/>
            <a:ext cx="7345362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/>
              <a:t>	In mindestens </a:t>
            </a:r>
            <a:r>
              <a:rPr lang="de-DE" b="1">
                <a:solidFill>
                  <a:srgbClr val="FF3300"/>
                </a:solidFill>
              </a:rPr>
              <a:t>zwei Prüfungsfächern</a:t>
            </a:r>
            <a:r>
              <a:rPr lang="de-DE"/>
              <a:t> – darunter einem 	Leistungskursfach – müssen bei fünffacher Wertung mindestens 	</a:t>
            </a:r>
            <a:r>
              <a:rPr lang="de-DE" b="1">
                <a:solidFill>
                  <a:srgbClr val="FF3300"/>
                </a:solidFill>
              </a:rPr>
              <a:t>25 Punkte</a:t>
            </a:r>
            <a:r>
              <a:rPr lang="de-DE"/>
              <a:t> erreicht werden.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/>
      <p:bldP spid="235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25604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6ADDFABC-BA79-4156-8A92-6B532997BC23}" type="slidenum">
              <a:rPr lang="de-DE" sz="1400"/>
              <a:pPr algn="r"/>
              <a:t>16</a:t>
            </a:fld>
            <a:endParaRPr lang="de-DE" sz="1400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7486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chemeClr val="tx2"/>
                </a:solidFill>
              </a:rPr>
              <a:t>Beispiel für den eine Berechnung von Block II </a:t>
            </a:r>
            <a:r>
              <a:rPr lang="de-DE" sz="1200" b="1">
                <a:solidFill>
                  <a:schemeClr val="tx2"/>
                </a:solidFill>
              </a:rPr>
              <a:t>(ohne bes. Lernleistung)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11560" y="2204864"/>
            <a:ext cx="3095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Punkte der Abiturklausuren: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611560" y="2636664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LK1: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611560" y="2990677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LK2: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611560" y="3351039"/>
            <a:ext cx="9366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Abi3:</a:t>
            </a: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611560" y="1656805"/>
            <a:ext cx="9366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dirty="0"/>
              <a:t>Abi4:</a:t>
            </a: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755923" y="1159917"/>
            <a:ext cx="35290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Punkte der mündlichen Prüfung:</a:t>
            </a: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1617960" y="2636664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8</a:t>
            </a:r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1617960" y="2990677"/>
            <a:ext cx="360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5</a:t>
            </a:r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1617960" y="3351039"/>
            <a:ext cx="3603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4</a:t>
            </a:r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1403648" y="1656805"/>
            <a:ext cx="574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11</a:t>
            </a:r>
          </a:p>
        </p:txBody>
      </p:sp>
      <p:sp>
        <p:nvSpPr>
          <p:cNvPr id="24591" name="Line 15"/>
          <p:cNvSpPr>
            <a:spLocks noChangeShapeType="1"/>
          </p:cNvSpPr>
          <p:nvPr/>
        </p:nvSpPr>
        <p:spPr bwMode="auto">
          <a:xfrm>
            <a:off x="2411785" y="2852564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3130923" y="2565227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fünffache Wertung</a:t>
            </a:r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5868144" y="2636664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40</a:t>
            </a:r>
          </a:p>
        </p:txBody>
      </p:sp>
      <p:sp>
        <p:nvSpPr>
          <p:cNvPr id="24594" name="Line 18"/>
          <p:cNvSpPr>
            <a:spLocks noChangeShapeType="1"/>
          </p:cNvSpPr>
          <p:nvPr/>
        </p:nvSpPr>
        <p:spPr bwMode="auto">
          <a:xfrm>
            <a:off x="2411785" y="3206577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3130923" y="2919239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fünffache Wertung</a:t>
            </a: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5868144" y="2990677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25</a:t>
            </a:r>
          </a:p>
        </p:txBody>
      </p:sp>
      <p:sp>
        <p:nvSpPr>
          <p:cNvPr id="24597" name="Line 21"/>
          <p:cNvSpPr>
            <a:spLocks noChangeShapeType="1"/>
          </p:cNvSpPr>
          <p:nvPr/>
        </p:nvSpPr>
        <p:spPr bwMode="auto">
          <a:xfrm>
            <a:off x="2411785" y="3565352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130923" y="3278014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fünffache Wertung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868144" y="3349452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20</a:t>
            </a:r>
          </a:p>
        </p:txBody>
      </p:sp>
      <p:sp>
        <p:nvSpPr>
          <p:cNvPr id="24600" name="Line 24"/>
          <p:cNvSpPr>
            <a:spLocks noChangeShapeType="1"/>
          </p:cNvSpPr>
          <p:nvPr/>
        </p:nvSpPr>
        <p:spPr bwMode="auto">
          <a:xfrm>
            <a:off x="2484710" y="1844130"/>
            <a:ext cx="3168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3203848" y="1556792"/>
            <a:ext cx="18002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400"/>
              <a:t>fünffache Wertung</a:t>
            </a:r>
          </a:p>
        </p:txBody>
      </p:sp>
      <p:sp>
        <p:nvSpPr>
          <p:cNvPr id="24602" name="Text Box 26"/>
          <p:cNvSpPr txBox="1">
            <a:spLocks noChangeArrowheads="1"/>
          </p:cNvSpPr>
          <p:nvPr/>
        </p:nvSpPr>
        <p:spPr bwMode="auto">
          <a:xfrm>
            <a:off x="5868144" y="1628230"/>
            <a:ext cx="647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55</a:t>
            </a:r>
          </a:p>
        </p:txBody>
      </p:sp>
      <p:sp>
        <p:nvSpPr>
          <p:cNvPr id="24603" name="Text Box 28"/>
          <p:cNvSpPr txBox="1">
            <a:spLocks noChangeArrowheads="1"/>
          </p:cNvSpPr>
          <p:nvPr/>
        </p:nvSpPr>
        <p:spPr bwMode="auto">
          <a:xfrm>
            <a:off x="2627784" y="3861048"/>
            <a:ext cx="31654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600"/>
              <a:t>Also ergibt sich als Punktsumme</a:t>
            </a:r>
            <a:endParaRPr lang="de-DE"/>
          </a:p>
        </p:txBody>
      </p:sp>
      <p:sp>
        <p:nvSpPr>
          <p:cNvPr id="24604" name="Text Box 29"/>
          <p:cNvSpPr txBox="1">
            <a:spLocks noChangeArrowheads="1"/>
          </p:cNvSpPr>
          <p:nvPr/>
        </p:nvSpPr>
        <p:spPr bwMode="auto">
          <a:xfrm>
            <a:off x="5868144" y="3845173"/>
            <a:ext cx="647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de-DE"/>
              <a:t>140</a:t>
            </a:r>
          </a:p>
        </p:txBody>
      </p:sp>
      <p:sp>
        <p:nvSpPr>
          <p:cNvPr id="23582" name="Text Box 30"/>
          <p:cNvSpPr txBox="1">
            <a:spLocks noChangeArrowheads="1"/>
          </p:cNvSpPr>
          <p:nvPr/>
        </p:nvSpPr>
        <p:spPr bwMode="auto">
          <a:xfrm>
            <a:off x="684213" y="4868863"/>
            <a:ext cx="784860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Hinweis: Falls noch mündliche Prüfungen im 1.-3. Abiturfach durchzuführen 	sind, werden die Prüfungsergebnisse im Verhältnis 2:1 	(schriftlich : mündlich) gewichtet.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500"/>
                            </p:stCondLst>
                            <p:childTnLst>
                              <p:par>
                                <p:cTn id="6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0"/>
                            </p:stCondLst>
                            <p:childTnLst>
                              <p:par>
                                <p:cTn id="7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24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65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4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5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  <p:bldP spid="24582" grpId="0"/>
      <p:bldP spid="24583" grpId="0"/>
      <p:bldP spid="24584" grpId="0"/>
      <p:bldP spid="24585" grpId="0"/>
      <p:bldP spid="24586" grpId="0"/>
      <p:bldP spid="24587" grpId="0"/>
      <p:bldP spid="24588" grpId="0"/>
      <p:bldP spid="24589" grpId="0"/>
      <p:bldP spid="24590" grpId="0"/>
      <p:bldP spid="24591" grpId="0" animBg="1"/>
      <p:bldP spid="24592" grpId="0"/>
      <p:bldP spid="24593" grpId="0"/>
      <p:bldP spid="24594" grpId="0" animBg="1"/>
      <p:bldP spid="24595" grpId="0"/>
      <p:bldP spid="24596" grpId="0"/>
      <p:bldP spid="24597" grpId="0" animBg="1"/>
      <p:bldP spid="24598" grpId="0"/>
      <p:bldP spid="24599" grpId="0"/>
      <p:bldP spid="24600" grpId="0" animBg="1"/>
      <p:bldP spid="24601" grpId="0"/>
      <p:bldP spid="24602" grpId="0"/>
      <p:bldP spid="24603" grpId="0"/>
      <p:bldP spid="24604" grpId="0"/>
      <p:bldP spid="2358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3078" name="Foliennummernplatzhalter 3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7FC2F09-DABD-40DE-93E2-2C3ECEA2E74D}" type="slidenum">
              <a:rPr lang="de-DE" sz="1400"/>
              <a:pPr algn="r"/>
              <a:t>17</a:t>
            </a:fld>
            <a:endParaRPr lang="de-DE" sz="1400"/>
          </a:p>
        </p:txBody>
      </p:sp>
      <p:sp>
        <p:nvSpPr>
          <p:cNvPr id="3079" name="Text Box 4"/>
          <p:cNvSpPr txBox="1">
            <a:spLocks noChangeArrowheads="1"/>
          </p:cNvSpPr>
          <p:nvPr/>
        </p:nvSpPr>
        <p:spPr bwMode="auto">
          <a:xfrm>
            <a:off x="323850" y="404813"/>
            <a:ext cx="6119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b="1">
                <a:solidFill>
                  <a:schemeClr val="tx2"/>
                </a:solidFill>
              </a:rPr>
              <a:t>Beispiel für den eine Berechnung der Gesamtnote</a:t>
            </a:r>
            <a:endParaRPr lang="de-DE" sz="1200" b="1">
              <a:solidFill>
                <a:schemeClr val="tx2"/>
              </a:solidFill>
            </a:endParaRPr>
          </a:p>
        </p:txBody>
      </p:sp>
      <p:sp>
        <p:nvSpPr>
          <p:cNvPr id="3080" name="Text Box 5"/>
          <p:cNvSpPr txBox="1">
            <a:spLocks noChangeArrowheads="1"/>
          </p:cNvSpPr>
          <p:nvPr/>
        </p:nvSpPr>
        <p:spPr bwMode="auto">
          <a:xfrm>
            <a:off x="468313" y="1125538"/>
            <a:ext cx="2447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Punkte aus Block I: </a:t>
            </a:r>
          </a:p>
        </p:txBody>
      </p:sp>
      <p:sp>
        <p:nvSpPr>
          <p:cNvPr id="3081" name="Text Box 6"/>
          <p:cNvSpPr txBox="1">
            <a:spLocks noChangeArrowheads="1"/>
          </p:cNvSpPr>
          <p:nvPr/>
        </p:nvSpPr>
        <p:spPr bwMode="auto">
          <a:xfrm>
            <a:off x="468313" y="1560513"/>
            <a:ext cx="2303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Punkte aus Block II: </a:t>
            </a:r>
          </a:p>
        </p:txBody>
      </p:sp>
      <p:sp>
        <p:nvSpPr>
          <p:cNvPr id="3082" name="Text Box 7"/>
          <p:cNvSpPr txBox="1">
            <a:spLocks noChangeArrowheads="1"/>
          </p:cNvSpPr>
          <p:nvPr/>
        </p:nvSpPr>
        <p:spPr bwMode="auto">
          <a:xfrm>
            <a:off x="4643438" y="1125538"/>
            <a:ext cx="7921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227</a:t>
            </a:r>
          </a:p>
        </p:txBody>
      </p:sp>
      <p:sp>
        <p:nvSpPr>
          <p:cNvPr id="3083" name="Text Box 8"/>
          <p:cNvSpPr txBox="1">
            <a:spLocks noChangeArrowheads="1"/>
          </p:cNvSpPr>
          <p:nvPr/>
        </p:nvSpPr>
        <p:spPr bwMode="auto">
          <a:xfrm>
            <a:off x="4643438" y="1549400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140</a:t>
            </a:r>
          </a:p>
        </p:txBody>
      </p:sp>
      <p:sp>
        <p:nvSpPr>
          <p:cNvPr id="3084" name="Text Box 9"/>
          <p:cNvSpPr txBox="1">
            <a:spLocks noChangeArrowheads="1"/>
          </p:cNvSpPr>
          <p:nvPr/>
        </p:nvSpPr>
        <p:spPr bwMode="auto">
          <a:xfrm>
            <a:off x="468313" y="2060575"/>
            <a:ext cx="38877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Summe aus Block I und Block II:</a:t>
            </a:r>
          </a:p>
        </p:txBody>
      </p:sp>
      <p:sp>
        <p:nvSpPr>
          <p:cNvPr id="3085" name="Text Box 10"/>
          <p:cNvSpPr txBox="1">
            <a:spLocks noChangeArrowheads="1"/>
          </p:cNvSpPr>
          <p:nvPr/>
        </p:nvSpPr>
        <p:spPr bwMode="auto">
          <a:xfrm>
            <a:off x="4643438" y="2060575"/>
            <a:ext cx="7921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367</a:t>
            </a:r>
          </a:p>
        </p:txBody>
      </p:sp>
      <p:sp>
        <p:nvSpPr>
          <p:cNvPr id="3086" name="Text Box 11"/>
          <p:cNvSpPr txBox="1">
            <a:spLocks noChangeArrowheads="1"/>
          </p:cNvSpPr>
          <p:nvPr/>
        </p:nvSpPr>
        <p:spPr bwMode="auto">
          <a:xfrm>
            <a:off x="468313" y="2708275"/>
            <a:ext cx="3455987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/>
              <a:t>Als Gesamtnote ergibt sich</a:t>
            </a:r>
          </a:p>
          <a:p>
            <a:pPr>
              <a:spcBef>
                <a:spcPct val="50000"/>
              </a:spcBef>
            </a:pPr>
            <a:r>
              <a:rPr lang="de-DE"/>
              <a:t>nach untenstehender Formel: </a:t>
            </a:r>
          </a:p>
        </p:txBody>
      </p:sp>
      <p:sp>
        <p:nvSpPr>
          <p:cNvPr id="3087" name="Text Box 22"/>
          <p:cNvSpPr txBox="1">
            <a:spLocks noChangeArrowheads="1"/>
          </p:cNvSpPr>
          <p:nvPr/>
        </p:nvSpPr>
        <p:spPr bwMode="auto">
          <a:xfrm>
            <a:off x="4643438" y="2924175"/>
            <a:ext cx="10080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2400" b="1"/>
              <a:t>3,6</a:t>
            </a:r>
          </a:p>
        </p:txBody>
      </p:sp>
      <p:sp>
        <p:nvSpPr>
          <p:cNvPr id="13" name="Textfeld 12"/>
          <p:cNvSpPr txBox="1">
            <a:spLocks noChangeArrowheads="1"/>
          </p:cNvSpPr>
          <p:nvPr/>
        </p:nvSpPr>
        <p:spPr bwMode="auto">
          <a:xfrm>
            <a:off x="468313" y="3716338"/>
            <a:ext cx="4967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Formel zur Berechnung der Endnote:</a:t>
            </a:r>
          </a:p>
        </p:txBody>
      </p:sp>
      <p:cxnSp>
        <p:nvCxnSpPr>
          <p:cNvPr id="15" name="Gerade Verbindung 14"/>
          <p:cNvCxnSpPr/>
          <p:nvPr/>
        </p:nvCxnSpPr>
        <p:spPr>
          <a:xfrm flipV="1">
            <a:off x="468313" y="3500438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637" name="Object 25"/>
          <p:cNvGraphicFramePr>
            <a:graphicFrameLocks noChangeAspect="1"/>
          </p:cNvGraphicFramePr>
          <p:nvPr/>
        </p:nvGraphicFramePr>
        <p:xfrm>
          <a:off x="1543050" y="4221163"/>
          <a:ext cx="6186488" cy="884237"/>
        </p:xfrm>
        <a:graphic>
          <a:graphicData uri="http://schemas.openxmlformats.org/presentationml/2006/ole">
            <p:oleObj spid="_x0000_s3074" name="Formel" r:id="rId3" imgW="3200400" imgH="457200" progId="Equation.3">
              <p:embed/>
            </p:oleObj>
          </a:graphicData>
        </a:graphic>
      </p:graphicFrame>
      <p:sp>
        <p:nvSpPr>
          <p:cNvPr id="17" name="Textfeld 16"/>
          <p:cNvSpPr txBox="1">
            <a:spLocks noChangeArrowheads="1"/>
          </p:cNvSpPr>
          <p:nvPr/>
        </p:nvSpPr>
        <p:spPr bwMode="auto">
          <a:xfrm>
            <a:off x="4327525" y="4292600"/>
            <a:ext cx="1081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DE"/>
              <a:t>hier</a:t>
            </a:r>
          </a:p>
        </p:txBody>
      </p:sp>
      <p:graphicFrame>
        <p:nvGraphicFramePr>
          <p:cNvPr id="26638" name="Object 3"/>
          <p:cNvGraphicFramePr>
            <a:graphicFrameLocks noChangeAspect="1"/>
          </p:cNvGraphicFramePr>
          <p:nvPr/>
        </p:nvGraphicFramePr>
        <p:xfrm>
          <a:off x="1835150" y="5389563"/>
          <a:ext cx="5573713" cy="415925"/>
        </p:xfrm>
        <a:graphic>
          <a:graphicData uri="http://schemas.openxmlformats.org/presentationml/2006/ole">
            <p:oleObj spid="_x0000_s3075" name="Formel" r:id="rId4" imgW="2882880" imgH="215640" progId="Equation.3">
              <p:embed/>
            </p:oleObj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ußzeilenplatzhalter 1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>
                <a:latin typeface="Arial" charset="0"/>
              </a:rPr>
              <a:t>APOGOST 2010-C - Information Jgst. 13 (G9) --- Stand: 12.9.2012</a:t>
            </a:r>
          </a:p>
        </p:txBody>
      </p:sp>
      <p:sp>
        <p:nvSpPr>
          <p:cNvPr id="19459" name="Foliennummernplatzhalter 2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E968E7BB-5F6A-47C1-AC51-8FF9DB6B2379}" type="slidenum">
              <a:rPr lang="de-DE" smtClean="0">
                <a:latin typeface="Arial" charset="0"/>
              </a:rPr>
              <a:pPr/>
              <a:t>18</a:t>
            </a:fld>
            <a:endParaRPr lang="de-DE" smtClean="0">
              <a:latin typeface="Arial" charset="0"/>
            </a:endParaRPr>
          </a:p>
        </p:txBody>
      </p:sp>
      <p:sp>
        <p:nvSpPr>
          <p:cNvPr id="19460" name="Textfeld 3"/>
          <p:cNvSpPr txBox="1">
            <a:spLocks noChangeArrowheads="1"/>
          </p:cNvSpPr>
          <p:nvPr/>
        </p:nvSpPr>
        <p:spPr bwMode="auto">
          <a:xfrm>
            <a:off x="2051050" y="404813"/>
            <a:ext cx="402431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Kopie Merkblatt – Quelle: MSW-NRW</a:t>
            </a:r>
            <a:endParaRPr lang="en-US"/>
          </a:p>
        </p:txBody>
      </p:sp>
      <p:pic>
        <p:nvPicPr>
          <p:cNvPr id="47106" name="Picture 2" descr="C:\Programme\Ulead Systems\Ulead Photo Express 3.0 SE\Photo\Pict0201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5585" y="1412776"/>
            <a:ext cx="8669764" cy="4320480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28676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E8FC3915-44E6-431F-A209-677AE6B3CCF6}" type="slidenum">
              <a:rPr lang="de-DE" sz="1400"/>
              <a:pPr algn="r"/>
              <a:t>19</a:t>
            </a:fld>
            <a:endParaRPr lang="de-DE" sz="1400"/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sz="2000" b="1" smtClean="0"/>
              <a:t>Abiturprüfungsordnung 2010 – B (G8)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371600" y="2895600"/>
            <a:ext cx="6400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algn="ctr">
              <a:spcBef>
                <a:spcPct val="20000"/>
              </a:spcBef>
            </a:pPr>
            <a:r>
              <a:rPr lang="de-DE" sz="6000">
                <a:latin typeface="Brush Script MT" pitchFamily="66" charset="0"/>
              </a:rPr>
              <a:t>Ende</a:t>
            </a:r>
            <a:endParaRPr lang="de-DE" sz="600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50825" y="5029200"/>
            <a:ext cx="8713788" cy="8778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2400" dirty="0">
                <a:latin typeface="Times New Roman" pitchFamily="18" charset="0"/>
              </a:rPr>
              <a:t>Download: </a:t>
            </a:r>
            <a:r>
              <a:rPr lang="de-DE" sz="2400" dirty="0">
                <a:latin typeface="Times New Roman" pitchFamily="18" charset="0"/>
                <a:hlinkClick r:id="rId3"/>
              </a:rPr>
              <a:t>www.leibniz-remscheid.de</a:t>
            </a:r>
            <a:endParaRPr lang="de-DE" sz="2400" dirty="0">
              <a:latin typeface="Times New Roman" pitchFamily="18" charset="0"/>
            </a:endParaRPr>
          </a:p>
          <a:p>
            <a:pPr algn="ctr" eaLnBrk="0" hangingPunct="0">
              <a:spcBef>
                <a:spcPct val="50000"/>
              </a:spcBef>
            </a:pPr>
            <a:r>
              <a:rPr lang="de-DE" dirty="0">
                <a:latin typeface="Times New Roman" pitchFamily="18" charset="0"/>
              </a:rPr>
              <a:t>Öffentlicher Bereich </a:t>
            </a:r>
            <a:r>
              <a:rPr lang="de-DE" dirty="0">
                <a:latin typeface="Times New Roman" pitchFamily="18" charset="0"/>
                <a:sym typeface="Wingdings" pitchFamily="2" charset="2"/>
              </a:rPr>
              <a:t> Gymnasiale Oberstufe APOGOST B/C  APOGOST </a:t>
            </a:r>
            <a:r>
              <a:rPr lang="de-DE" dirty="0" smtClean="0">
                <a:latin typeface="Times New Roman" pitchFamily="18" charset="0"/>
                <a:sym typeface="Wingdings" pitchFamily="2" charset="2"/>
              </a:rPr>
              <a:t>B--</a:t>
            </a:r>
            <a:r>
              <a:rPr lang="de-DE" dirty="0">
                <a:latin typeface="Times New Roman" pitchFamily="18" charset="0"/>
                <a:sym typeface="Wingdings" pitchFamily="2" charset="2"/>
              </a:rPr>
              <a:t>Info </a:t>
            </a:r>
            <a:r>
              <a:rPr lang="de-DE" dirty="0" smtClean="0">
                <a:latin typeface="Times New Roman" pitchFamily="18" charset="0"/>
                <a:sym typeface="Wingdings" pitchFamily="2" charset="2"/>
              </a:rPr>
              <a:t>Q2</a:t>
            </a:r>
            <a:endParaRPr lang="de-DE" dirty="0">
              <a:latin typeface="Times New Roman" pitchFamily="18" charset="0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build="allAtOnce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6148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42C79597-2801-4FC9-927C-3267B1DB3B28}" type="slidenum">
              <a:rPr lang="de-DE" sz="1400"/>
              <a:pPr algn="r"/>
              <a:t>2</a:t>
            </a:fld>
            <a:endParaRPr lang="de-DE" sz="1400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3525"/>
            <a:ext cx="5072063" cy="314325"/>
          </a:xfrm>
        </p:spPr>
        <p:txBody>
          <a:bodyPr/>
          <a:lstStyle/>
          <a:p>
            <a:pPr algn="l" eaLnBrk="1" hangingPunct="1"/>
            <a:r>
              <a:rPr lang="de-DE" sz="1800" b="1" smtClean="0"/>
              <a:t>Themen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85800" y="1395413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Char char="•"/>
              <a:tabLst/>
              <a:defRPr/>
            </a:pPr>
            <a:r>
              <a:rPr kumimoji="0" lang="de-DE" sz="2400" b="0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Rückblick</a:t>
            </a:r>
            <a:endParaRPr kumimoji="0" lang="de-DE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684213" y="3573463"/>
            <a:ext cx="6172200" cy="4619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de-DE" sz="2400"/>
              <a:t>  Bildung der Gesamtqualifikation</a:t>
            </a: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611188" y="22050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sz="2400" dirty="0"/>
              <a:t>Bedingungen für die Abiturzulassung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611188" y="2852738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de-DE" sz="2400" dirty="0"/>
              <a:t>Schriftliche und mündliche Abiturprüfung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autoUpdateAnimBg="0"/>
      <p:bldP spid="12" grpId="0" build="p" autoUpdateAnimBg="0"/>
      <p:bldP spid="13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7172" name="Foliennummernplatzhalter 2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B6F230CB-4E4E-4D4F-BEB6-F9B9575C522C}" type="slidenum">
              <a:rPr lang="de-DE" sz="1400"/>
              <a:pPr algn="r"/>
              <a:t>3</a:t>
            </a:fld>
            <a:endParaRPr lang="de-DE" sz="1400"/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06375"/>
            <a:ext cx="4691063" cy="428625"/>
          </a:xfrm>
        </p:spPr>
        <p:txBody>
          <a:bodyPr lIns="0" tIns="144000" rIns="0" bIns="0" anchor="t"/>
          <a:lstStyle/>
          <a:p>
            <a:pPr algn="l" eaLnBrk="1" hangingPunct="1"/>
            <a:r>
              <a:rPr lang="de-DE" sz="1800" b="1" smtClean="0">
                <a:cs typeface="Arial" charset="0"/>
              </a:rPr>
              <a:t>Gliederung der gymnasialen  Oberstufe </a:t>
            </a:r>
          </a:p>
        </p:txBody>
      </p: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684213" y="1341438"/>
            <a:ext cx="7272337" cy="655637"/>
          </a:xfrm>
          <a:prstGeom prst="rect">
            <a:avLst/>
          </a:prstGeom>
          <a:solidFill>
            <a:srgbClr val="6257E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Die gymnasiale Oberstufe </a:t>
            </a:r>
          </a:p>
        </p:txBody>
      </p:sp>
      <p:sp>
        <p:nvSpPr>
          <p:cNvPr id="7175" name="Rectangle 6"/>
          <p:cNvSpPr>
            <a:spLocks noChangeArrowheads="1"/>
          </p:cNvSpPr>
          <p:nvPr/>
        </p:nvSpPr>
        <p:spPr bwMode="auto">
          <a:xfrm>
            <a:off x="684213" y="1997075"/>
            <a:ext cx="7272337" cy="423863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Abiturzeugnis (Ergebnisse aus Block I und Block II)</a:t>
            </a:r>
          </a:p>
        </p:txBody>
      </p:sp>
      <p:sp>
        <p:nvSpPr>
          <p:cNvPr id="7176" name="Rectangle 7"/>
          <p:cNvSpPr>
            <a:spLocks noChangeArrowheads="1"/>
          </p:cNvSpPr>
          <p:nvPr/>
        </p:nvSpPr>
        <p:spPr bwMode="auto">
          <a:xfrm>
            <a:off x="684213" y="2420938"/>
            <a:ext cx="5759450" cy="452437"/>
          </a:xfrm>
          <a:prstGeom prst="rect">
            <a:avLst/>
          </a:prstGeom>
          <a:solidFill>
            <a:srgbClr val="FF4B6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Abiturprüfungen</a:t>
            </a:r>
          </a:p>
        </p:txBody>
      </p:sp>
      <p:sp>
        <p:nvSpPr>
          <p:cNvPr id="7177" name="Rectangle 8"/>
          <p:cNvSpPr>
            <a:spLocks noChangeArrowheads="1"/>
          </p:cNvSpPr>
          <p:nvPr/>
        </p:nvSpPr>
        <p:spPr bwMode="auto">
          <a:xfrm>
            <a:off x="684213" y="2873375"/>
            <a:ext cx="7272337" cy="411163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Zulassung zu den Abiturprüfungen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684213" y="3284538"/>
            <a:ext cx="5759450" cy="685800"/>
          </a:xfrm>
          <a:prstGeom prst="rect">
            <a:avLst/>
          </a:prstGeom>
          <a:solidFill>
            <a:srgbClr val="FFC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2. Jahr der Qualifikationsphase (Q2)</a:t>
            </a:r>
          </a:p>
        </p:txBody>
      </p:sp>
      <p:sp>
        <p:nvSpPr>
          <p:cNvPr id="7179" name="Rectangle 10"/>
          <p:cNvSpPr>
            <a:spLocks noChangeArrowheads="1"/>
          </p:cNvSpPr>
          <p:nvPr/>
        </p:nvSpPr>
        <p:spPr bwMode="auto">
          <a:xfrm>
            <a:off x="6443663" y="3284538"/>
            <a:ext cx="1512887" cy="1512887"/>
          </a:xfrm>
          <a:prstGeom prst="rect">
            <a:avLst/>
          </a:prstGeom>
          <a:solidFill>
            <a:srgbClr val="FFC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endParaRPr lang="de-DE" b="1">
              <a:cs typeface="Times New Roman" pitchFamily="18" charset="0"/>
            </a:endParaRPr>
          </a:p>
          <a:p>
            <a:pPr>
              <a:spcBef>
                <a:spcPct val="20000"/>
              </a:spcBef>
            </a:pPr>
            <a:r>
              <a:rPr lang="de-DE" b="1">
                <a:cs typeface="Times New Roman" pitchFamily="18" charset="0"/>
              </a:rPr>
              <a:t> (Block I)</a:t>
            </a:r>
            <a:r>
              <a:rPr lang="de-DE" b="1">
                <a:cs typeface="Arial" charset="0"/>
              </a:rPr>
              <a:t> 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684213" y="3970338"/>
            <a:ext cx="5759450" cy="827087"/>
          </a:xfrm>
          <a:prstGeom prst="rect">
            <a:avLst/>
          </a:prstGeom>
          <a:solidFill>
            <a:srgbClr val="FFCD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1. Jahr der Qualifikationsphase (Q1)</a:t>
            </a:r>
          </a:p>
        </p:txBody>
      </p:sp>
      <p:sp>
        <p:nvSpPr>
          <p:cNvPr id="7181" name="Rectangle 12"/>
          <p:cNvSpPr>
            <a:spLocks noChangeArrowheads="1"/>
          </p:cNvSpPr>
          <p:nvPr/>
        </p:nvSpPr>
        <p:spPr bwMode="auto">
          <a:xfrm>
            <a:off x="1116013" y="4797425"/>
            <a:ext cx="6840537" cy="42862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Versetzung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684213" y="5226050"/>
            <a:ext cx="7272337" cy="508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Einführungsphase EF</a:t>
            </a:r>
          </a:p>
        </p:txBody>
      </p:sp>
      <p:sp>
        <p:nvSpPr>
          <p:cNvPr id="7183" name="Line 14"/>
          <p:cNvSpPr>
            <a:spLocks noChangeShapeType="1"/>
          </p:cNvSpPr>
          <p:nvPr/>
        </p:nvSpPr>
        <p:spPr bwMode="auto">
          <a:xfrm>
            <a:off x="6443663" y="3284538"/>
            <a:ext cx="0" cy="15128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5"/>
          <p:cNvSpPr>
            <a:spLocks noChangeShapeType="1"/>
          </p:cNvSpPr>
          <p:nvPr/>
        </p:nvSpPr>
        <p:spPr bwMode="auto">
          <a:xfrm>
            <a:off x="684213" y="1997075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6"/>
          <p:cNvSpPr>
            <a:spLocks noChangeShapeType="1"/>
          </p:cNvSpPr>
          <p:nvPr/>
        </p:nvSpPr>
        <p:spPr bwMode="auto">
          <a:xfrm>
            <a:off x="684213" y="2420938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7"/>
          <p:cNvSpPr>
            <a:spLocks noChangeShapeType="1"/>
          </p:cNvSpPr>
          <p:nvPr/>
        </p:nvSpPr>
        <p:spPr bwMode="auto">
          <a:xfrm>
            <a:off x="684213" y="2873375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8"/>
          <p:cNvSpPr>
            <a:spLocks noChangeShapeType="1"/>
          </p:cNvSpPr>
          <p:nvPr/>
        </p:nvSpPr>
        <p:spPr bwMode="auto">
          <a:xfrm>
            <a:off x="684213" y="3284538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Line 19"/>
          <p:cNvSpPr>
            <a:spLocks noChangeShapeType="1"/>
          </p:cNvSpPr>
          <p:nvPr/>
        </p:nvSpPr>
        <p:spPr bwMode="auto">
          <a:xfrm>
            <a:off x="684213" y="3970338"/>
            <a:ext cx="57594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9" name="Line 20"/>
          <p:cNvSpPr>
            <a:spLocks noChangeShapeType="1"/>
          </p:cNvSpPr>
          <p:nvPr/>
        </p:nvSpPr>
        <p:spPr bwMode="auto">
          <a:xfrm>
            <a:off x="684213" y="4797425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0" name="Line 21"/>
          <p:cNvSpPr>
            <a:spLocks noChangeShapeType="1"/>
          </p:cNvSpPr>
          <p:nvPr/>
        </p:nvSpPr>
        <p:spPr bwMode="auto">
          <a:xfrm>
            <a:off x="684213" y="5226050"/>
            <a:ext cx="7272337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1" name="Line 22"/>
          <p:cNvSpPr>
            <a:spLocks noChangeShapeType="1"/>
          </p:cNvSpPr>
          <p:nvPr/>
        </p:nvSpPr>
        <p:spPr bwMode="auto">
          <a:xfrm>
            <a:off x="684213" y="1341438"/>
            <a:ext cx="0" cy="43926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3"/>
          <p:cNvSpPr>
            <a:spLocks noChangeShapeType="1"/>
          </p:cNvSpPr>
          <p:nvPr/>
        </p:nvSpPr>
        <p:spPr bwMode="auto">
          <a:xfrm>
            <a:off x="7956550" y="1341438"/>
            <a:ext cx="0" cy="4392612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3" name="Line 24"/>
          <p:cNvSpPr>
            <a:spLocks noChangeShapeType="1"/>
          </p:cNvSpPr>
          <p:nvPr/>
        </p:nvSpPr>
        <p:spPr bwMode="auto">
          <a:xfrm>
            <a:off x="684213" y="1341438"/>
            <a:ext cx="72723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4" name="Line 25"/>
          <p:cNvSpPr>
            <a:spLocks noChangeShapeType="1"/>
          </p:cNvSpPr>
          <p:nvPr/>
        </p:nvSpPr>
        <p:spPr bwMode="auto">
          <a:xfrm>
            <a:off x="684213" y="5734050"/>
            <a:ext cx="7272337" cy="0"/>
          </a:xfrm>
          <a:prstGeom prst="line">
            <a:avLst/>
          </a:prstGeom>
          <a:noFill/>
          <a:ln w="2857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1884" name="Text Box 156"/>
          <p:cNvSpPr txBox="1">
            <a:spLocks noChangeArrowheads="1"/>
          </p:cNvSpPr>
          <p:nvPr/>
        </p:nvSpPr>
        <p:spPr bwMode="auto">
          <a:xfrm>
            <a:off x="8023225" y="3673475"/>
            <a:ext cx="1085850" cy="419100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sz="1200" b="1">
                <a:latin typeface="Arial" pitchFamily="34" charset="0"/>
              </a:rPr>
              <a:t>FHR </a:t>
            </a:r>
          </a:p>
          <a:p>
            <a:pPr algn="ctr">
              <a:defRPr/>
            </a:pPr>
            <a:r>
              <a:rPr lang="de-DE" sz="1200" b="1">
                <a:latin typeface="Arial" pitchFamily="34" charset="0"/>
              </a:rPr>
              <a:t>schul. Teil</a:t>
            </a:r>
            <a:endParaRPr lang="de-DE" sz="1200" b="1">
              <a:effectLst>
                <a:outerShdw blurRad="38100" dist="38100" dir="2700000" algn="tl">
                  <a:srgbClr val="FFFFFF"/>
                </a:outerShdw>
              </a:effectLst>
              <a:latin typeface="Arial" pitchFamily="34" charset="0"/>
            </a:endParaRPr>
          </a:p>
        </p:txBody>
      </p:sp>
      <p:sp>
        <p:nvSpPr>
          <p:cNvPr id="7196" name="AutoShape 157"/>
          <p:cNvSpPr>
            <a:spLocks noChangeArrowheads="1"/>
          </p:cNvSpPr>
          <p:nvPr/>
        </p:nvSpPr>
        <p:spPr bwMode="auto">
          <a:xfrm>
            <a:off x="1276350" y="4581525"/>
            <a:ext cx="374650" cy="800100"/>
          </a:xfrm>
          <a:prstGeom prst="upArrow">
            <a:avLst>
              <a:gd name="adj1" fmla="val 50000"/>
              <a:gd name="adj2" fmla="val 53390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7197" name="AutoShape 161"/>
          <p:cNvSpPr>
            <a:spLocks noChangeArrowheads="1"/>
          </p:cNvSpPr>
          <p:nvPr/>
        </p:nvSpPr>
        <p:spPr bwMode="auto">
          <a:xfrm rot="5400000">
            <a:off x="6988175" y="2525713"/>
            <a:ext cx="374650" cy="2038350"/>
          </a:xfrm>
          <a:prstGeom prst="upArrow">
            <a:avLst>
              <a:gd name="adj1" fmla="val 50000"/>
              <a:gd name="adj2" fmla="val 136017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7198" name="AutoShape 162"/>
          <p:cNvSpPr>
            <a:spLocks noChangeArrowheads="1"/>
          </p:cNvSpPr>
          <p:nvPr/>
        </p:nvSpPr>
        <p:spPr bwMode="auto">
          <a:xfrm rot="5400000">
            <a:off x="6973888" y="3257550"/>
            <a:ext cx="374650" cy="2009775"/>
          </a:xfrm>
          <a:prstGeom prst="upArrow">
            <a:avLst>
              <a:gd name="adj1" fmla="val 50000"/>
              <a:gd name="adj2" fmla="val 134110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23" name="Text Box 156"/>
          <p:cNvSpPr txBox="1">
            <a:spLocks noChangeArrowheads="1"/>
          </p:cNvSpPr>
          <p:nvPr/>
        </p:nvSpPr>
        <p:spPr bwMode="auto">
          <a:xfrm>
            <a:off x="8029575" y="1844675"/>
            <a:ext cx="1085850" cy="708025"/>
          </a:xfrm>
          <a:prstGeom prst="rect">
            <a:avLst/>
          </a:pr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de-DE" sz="1200" b="1">
                <a:cs typeface="Arial" charset="0"/>
              </a:rPr>
              <a:t>Allg. Hochschul-reife</a:t>
            </a:r>
            <a:endParaRPr lang="de-DE" sz="1200" b="1">
              <a:effectLst>
                <a:outerShdw blurRad="38100" dist="38100" dir="2700000" algn="tl">
                  <a:srgbClr val="FFFFFF"/>
                </a:outerShdw>
              </a:effectLst>
              <a:cs typeface="Arial" charset="0"/>
            </a:endParaRPr>
          </a:p>
        </p:txBody>
      </p:sp>
      <p:sp>
        <p:nvSpPr>
          <p:cNvPr id="7200" name="AutoShape 162"/>
          <p:cNvSpPr>
            <a:spLocks noChangeArrowheads="1"/>
          </p:cNvSpPr>
          <p:nvPr/>
        </p:nvSpPr>
        <p:spPr bwMode="auto">
          <a:xfrm rot="5400000">
            <a:off x="7589044" y="1851819"/>
            <a:ext cx="374650" cy="649288"/>
          </a:xfrm>
          <a:prstGeom prst="upArrow">
            <a:avLst>
              <a:gd name="adj1" fmla="val 50000"/>
              <a:gd name="adj2" fmla="val 43326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</p:spPr>
        <p:txBody>
          <a:bodyPr rot="10800000" vert="eaVert"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7201" name="Rectangle 43"/>
          <p:cNvSpPr>
            <a:spLocks noChangeArrowheads="1"/>
          </p:cNvSpPr>
          <p:nvPr/>
        </p:nvSpPr>
        <p:spPr bwMode="auto">
          <a:xfrm>
            <a:off x="6443663" y="2420938"/>
            <a:ext cx="1512887" cy="452437"/>
          </a:xfrm>
          <a:prstGeom prst="rect">
            <a:avLst/>
          </a:prstGeom>
          <a:solidFill>
            <a:srgbClr val="FF4B6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de-DE" b="1">
                <a:cs typeface="Arial" charset="0"/>
              </a:rPr>
              <a:t> (Block II)</a:t>
            </a:r>
          </a:p>
        </p:txBody>
      </p:sp>
      <p:sp>
        <p:nvSpPr>
          <p:cNvPr id="7202" name="AutoShape 158"/>
          <p:cNvSpPr>
            <a:spLocks noChangeArrowheads="1"/>
          </p:cNvSpPr>
          <p:nvPr/>
        </p:nvSpPr>
        <p:spPr bwMode="auto">
          <a:xfrm>
            <a:off x="7112000" y="2754313"/>
            <a:ext cx="374650" cy="561975"/>
          </a:xfrm>
          <a:prstGeom prst="upArrow">
            <a:avLst>
              <a:gd name="adj1" fmla="val 50000"/>
              <a:gd name="adj2" fmla="val 37500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cs typeface="Arial" charset="0"/>
            </a:endParaRPr>
          </a:p>
        </p:txBody>
      </p:sp>
      <p:sp>
        <p:nvSpPr>
          <p:cNvPr id="8236" name="AutoShape 44"/>
          <p:cNvSpPr>
            <a:spLocks noChangeArrowheads="1"/>
          </p:cNvSpPr>
          <p:nvPr/>
        </p:nvSpPr>
        <p:spPr bwMode="auto">
          <a:xfrm rot="5400000" flipH="1">
            <a:off x="7206457" y="4153694"/>
            <a:ext cx="347662" cy="144145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21600 h 21600"/>
              <a:gd name="T20" fmla="*/ 17200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7200" y="0"/>
                </a:moveTo>
                <a:lnTo>
                  <a:pt x="12800" y="4259"/>
                </a:lnTo>
                <a:lnTo>
                  <a:pt x="17200" y="4259"/>
                </a:lnTo>
                <a:lnTo>
                  <a:pt x="17200" y="21600"/>
                </a:lnTo>
                <a:lnTo>
                  <a:pt x="0" y="21600"/>
                </a:lnTo>
                <a:lnTo>
                  <a:pt x="17200" y="21600"/>
                </a:lnTo>
                <a:lnTo>
                  <a:pt x="17200" y="4259"/>
                </a:lnTo>
                <a:lnTo>
                  <a:pt x="21600" y="4259"/>
                </a:lnTo>
                <a:close/>
              </a:path>
            </a:pathLst>
          </a:custGeom>
          <a:solidFill>
            <a:srgbClr val="0000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37" name="Text Box 45"/>
          <p:cNvSpPr txBox="1">
            <a:spLocks noChangeArrowheads="1"/>
          </p:cNvSpPr>
          <p:nvPr/>
        </p:nvSpPr>
        <p:spPr bwMode="auto">
          <a:xfrm>
            <a:off x="8027988" y="4581525"/>
            <a:ext cx="1116012" cy="4762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de-DE" sz="1000">
                <a:latin typeface="Times New Roman" pitchFamily="18" charset="0"/>
              </a:rPr>
              <a:t>Mittlerer</a:t>
            </a:r>
          </a:p>
          <a:p>
            <a:pPr algn="ctr" eaLnBrk="0" hangingPunct="0">
              <a:spcBef>
                <a:spcPct val="50000"/>
              </a:spcBef>
            </a:pPr>
            <a:r>
              <a:rPr lang="de-DE" sz="1000">
                <a:latin typeface="Times New Roman" pitchFamily="18" charset="0"/>
              </a:rPr>
              <a:t>Schulabschluss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13316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10C2AFC1-AD59-4529-B06B-FC701F37BCD7}" type="slidenum">
              <a:rPr lang="de-DE" sz="1400"/>
              <a:pPr algn="r"/>
              <a:t>4</a:t>
            </a:fld>
            <a:endParaRPr lang="de-DE" sz="1400"/>
          </a:p>
        </p:txBody>
      </p:sp>
      <p:sp>
        <p:nvSpPr>
          <p:cNvPr id="17439" name="Rectangle 31"/>
          <p:cNvSpPr>
            <a:spLocks noChangeArrowheads="1"/>
          </p:cNvSpPr>
          <p:nvPr/>
        </p:nvSpPr>
        <p:spPr bwMode="auto">
          <a:xfrm>
            <a:off x="71438" y="2565400"/>
            <a:ext cx="8964612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363"/>
            <a:ext cx="8229600" cy="509587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de-DE" sz="1800" b="1" smtClean="0"/>
              <a:t>Klausurbestimmungen</a:t>
            </a:r>
          </a:p>
        </p:txBody>
      </p:sp>
      <p:sp>
        <p:nvSpPr>
          <p:cNvPr id="13319" name="Text Box 3"/>
          <p:cNvSpPr txBox="1">
            <a:spLocks noChangeArrowheads="1"/>
          </p:cNvSpPr>
          <p:nvPr/>
        </p:nvSpPr>
        <p:spPr bwMode="auto">
          <a:xfrm>
            <a:off x="228600" y="1141413"/>
            <a:ext cx="1416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>
                <a:solidFill>
                  <a:schemeClr val="accent2"/>
                </a:solidFill>
              </a:rPr>
              <a:t>In Jgst.</a:t>
            </a:r>
            <a:r>
              <a:rPr lang="de-DE" b="1">
                <a:solidFill>
                  <a:srgbClr val="66CCFF"/>
                </a:solidFill>
              </a:rPr>
              <a:t> </a:t>
            </a:r>
            <a:r>
              <a:rPr lang="de-DE" b="1">
                <a:solidFill>
                  <a:schemeClr val="accent2"/>
                </a:solidFill>
              </a:rPr>
              <a:t>EF:</a:t>
            </a:r>
          </a:p>
        </p:txBody>
      </p:sp>
      <p:sp>
        <p:nvSpPr>
          <p:cNvPr id="13320" name="Text Box 4"/>
          <p:cNvSpPr txBox="1">
            <a:spLocks noChangeArrowheads="1"/>
          </p:cNvSpPr>
          <p:nvPr/>
        </p:nvSpPr>
        <p:spPr bwMode="auto">
          <a:xfrm>
            <a:off x="1524000" y="114141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D,</a:t>
            </a:r>
          </a:p>
        </p:txBody>
      </p:sp>
      <p:sp>
        <p:nvSpPr>
          <p:cNvPr id="13321" name="Text Box 5"/>
          <p:cNvSpPr txBox="1">
            <a:spLocks noChangeArrowheads="1"/>
          </p:cNvSpPr>
          <p:nvPr/>
        </p:nvSpPr>
        <p:spPr bwMode="auto">
          <a:xfrm>
            <a:off x="1905000" y="1141413"/>
            <a:ext cx="4381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M,</a:t>
            </a:r>
          </a:p>
        </p:txBody>
      </p:sp>
      <p:sp>
        <p:nvSpPr>
          <p:cNvPr id="13322" name="Text Box 6"/>
          <p:cNvSpPr txBox="1">
            <a:spLocks noChangeArrowheads="1"/>
          </p:cNvSpPr>
          <p:nvPr/>
        </p:nvSpPr>
        <p:spPr bwMode="auto">
          <a:xfrm>
            <a:off x="2247900" y="1141413"/>
            <a:ext cx="2330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alle Fremdsprachen, </a:t>
            </a:r>
          </a:p>
        </p:txBody>
      </p:sp>
      <p:sp>
        <p:nvSpPr>
          <p:cNvPr id="13323" name="Text Box 7"/>
          <p:cNvSpPr txBox="1">
            <a:spLocks noChangeArrowheads="1"/>
          </p:cNvSpPr>
          <p:nvPr/>
        </p:nvSpPr>
        <p:spPr bwMode="auto">
          <a:xfrm>
            <a:off x="1524000" y="1481138"/>
            <a:ext cx="17970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eine Nat.-Wiss. </a:t>
            </a:r>
          </a:p>
        </p:txBody>
      </p:sp>
      <p:sp>
        <p:nvSpPr>
          <p:cNvPr id="13324" name="Text Box 8"/>
          <p:cNvSpPr txBox="1">
            <a:spLocks noChangeArrowheads="1"/>
          </p:cNvSpPr>
          <p:nvPr/>
        </p:nvSpPr>
        <p:spPr bwMode="auto">
          <a:xfrm>
            <a:off x="1498600" y="2065338"/>
            <a:ext cx="1860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eine Ges.-Wiss. </a:t>
            </a:r>
          </a:p>
        </p:txBody>
      </p:sp>
      <p:sp>
        <p:nvSpPr>
          <p:cNvPr id="13325" name="Text Box 9"/>
          <p:cNvSpPr txBox="1">
            <a:spLocks noChangeArrowheads="1"/>
          </p:cNvSpPr>
          <p:nvPr/>
        </p:nvSpPr>
        <p:spPr bwMode="auto">
          <a:xfrm>
            <a:off x="3124200" y="1462088"/>
            <a:ext cx="5181600" cy="641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de-DE"/>
              <a:t>(PH-CH-BI)  (Wechsel der Klausurbelegung  im 		        Halbjahr möglich)</a:t>
            </a:r>
          </a:p>
        </p:txBody>
      </p:sp>
      <p:sp>
        <p:nvSpPr>
          <p:cNvPr id="13326" name="Text Box 10"/>
          <p:cNvSpPr txBox="1">
            <a:spLocks noChangeArrowheads="1"/>
          </p:cNvSpPr>
          <p:nvPr/>
        </p:nvSpPr>
        <p:spPr bwMode="auto">
          <a:xfrm>
            <a:off x="3098800" y="2055813"/>
            <a:ext cx="55816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  (Wechsel der Klausurbelegung im Halbjahr möglich)</a:t>
            </a:r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228600" y="2589213"/>
            <a:ext cx="27876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>
                <a:solidFill>
                  <a:srgbClr val="CC6600"/>
                </a:solidFill>
              </a:rPr>
              <a:t>Von Jgst. Q1.1 bis Q2.1</a:t>
            </a:r>
            <a:r>
              <a:rPr lang="de-DE">
                <a:solidFill>
                  <a:srgbClr val="CC6600"/>
                </a:solidFill>
              </a:rPr>
              <a:t>:</a:t>
            </a: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auto">
          <a:xfrm>
            <a:off x="3006725" y="2589213"/>
            <a:ext cx="4127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D,</a:t>
            </a:r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3333750" y="2589213"/>
            <a:ext cx="3746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M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533400" y="2970213"/>
            <a:ext cx="29273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a)  fremdspr. Schwerpunkt: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430588" y="2970213"/>
            <a:ext cx="2101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 u="sng"/>
              <a:t>2</a:t>
            </a:r>
            <a:r>
              <a:rPr lang="de-DE"/>
              <a:t> Fremdsprachen, 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3424238" y="3275013"/>
            <a:ext cx="51244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dabei in jedem Fall die neu einsetzende Sprache</a:t>
            </a:r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33400" y="3732213"/>
            <a:ext cx="29019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b)  naturw.    Schwerpunkt:</a:t>
            </a:r>
          </a:p>
        </p:txBody>
      </p:sp>
      <p:sp>
        <p:nvSpPr>
          <p:cNvPr id="17426" name="Text Box 18"/>
          <p:cNvSpPr txBox="1">
            <a:spLocks noChangeArrowheads="1"/>
          </p:cNvSpPr>
          <p:nvPr/>
        </p:nvSpPr>
        <p:spPr bwMode="auto">
          <a:xfrm>
            <a:off x="3430588" y="3732213"/>
            <a:ext cx="39052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 u="sng"/>
              <a:t>1</a:t>
            </a:r>
            <a:r>
              <a:rPr lang="de-DE"/>
              <a:t> Naturwissenschaft (auch IF mögl.),</a:t>
            </a: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3446463" y="4037013"/>
            <a:ext cx="18478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1 Fremdsprache</a:t>
            </a:r>
          </a:p>
        </p:txBody>
      </p:sp>
      <p:sp>
        <p:nvSpPr>
          <p:cNvPr id="17428" name="Text Box 20"/>
          <p:cNvSpPr txBox="1">
            <a:spLocks noChangeArrowheads="1"/>
          </p:cNvSpPr>
          <p:nvPr/>
        </p:nvSpPr>
        <p:spPr bwMode="auto">
          <a:xfrm>
            <a:off x="533400" y="4494213"/>
            <a:ext cx="313055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Bei a) und b) ggf. zusätzlich: </a:t>
            </a:r>
          </a:p>
        </p:txBody>
      </p:sp>
      <p:sp>
        <p:nvSpPr>
          <p:cNvPr id="17429" name="Text Box 21"/>
          <p:cNvSpPr txBox="1">
            <a:spLocks noChangeArrowheads="1"/>
          </p:cNvSpPr>
          <p:nvPr/>
        </p:nvSpPr>
        <p:spPr bwMode="auto">
          <a:xfrm>
            <a:off x="3502025" y="4494213"/>
            <a:ext cx="3162300" cy="36671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/>
              <a:t>LKs + (geplante) Abiturfächer</a:t>
            </a:r>
          </a:p>
        </p:txBody>
      </p: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228600" y="5118100"/>
            <a:ext cx="28003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>
                <a:solidFill>
                  <a:srgbClr val="CC6600"/>
                </a:solidFill>
              </a:rPr>
              <a:t>Von Jgst. Q1.1 bis Q2.1:</a:t>
            </a:r>
          </a:p>
        </p:txBody>
      </p:sp>
      <p:sp>
        <p:nvSpPr>
          <p:cNvPr id="17431" name="Text Box 23"/>
          <p:cNvSpPr txBox="1">
            <a:spLocks noChangeArrowheads="1"/>
          </p:cNvSpPr>
          <p:nvPr/>
        </p:nvSpPr>
        <p:spPr bwMode="auto">
          <a:xfrm>
            <a:off x="2984500" y="5118100"/>
            <a:ext cx="2114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/>
              <a:t>1. bis 4.</a:t>
            </a:r>
            <a:r>
              <a:rPr lang="de-DE"/>
              <a:t> Abiturfach</a:t>
            </a:r>
          </a:p>
        </p:txBody>
      </p: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1951038" y="5734050"/>
            <a:ext cx="10858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>
                <a:solidFill>
                  <a:srgbClr val="CC6600"/>
                </a:solidFill>
              </a:rPr>
              <a:t>In  Q2.2: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2984500" y="5746750"/>
            <a:ext cx="211455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0" hangingPunct="0"/>
            <a:r>
              <a:rPr lang="de-DE" b="1"/>
              <a:t>1. bis 3.</a:t>
            </a:r>
            <a:r>
              <a:rPr lang="de-DE"/>
              <a:t> Abiturfach</a:t>
            </a:r>
          </a:p>
        </p:txBody>
      </p:sp>
      <p:sp>
        <p:nvSpPr>
          <p:cNvPr id="17434" name="AutoShape 26"/>
          <p:cNvSpPr>
            <a:spLocks/>
          </p:cNvSpPr>
          <p:nvPr/>
        </p:nvSpPr>
        <p:spPr bwMode="auto">
          <a:xfrm>
            <a:off x="5257800" y="5181600"/>
            <a:ext cx="152400" cy="914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Text Box 27"/>
          <p:cNvSpPr txBox="1">
            <a:spLocks noChangeArrowheads="1"/>
          </p:cNvSpPr>
          <p:nvPr/>
        </p:nvSpPr>
        <p:spPr bwMode="auto">
          <a:xfrm>
            <a:off x="5486400" y="5410200"/>
            <a:ext cx="3657600" cy="3667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de-DE">
                <a:latin typeface="Times New Roman" pitchFamily="18" charset="0"/>
              </a:rPr>
              <a:t>und neu einsetzende Fremdsprache</a:t>
            </a: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>
            <a:off x="250825" y="2501900"/>
            <a:ext cx="849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7437" name="Line 29"/>
          <p:cNvSpPr>
            <a:spLocks noChangeShapeType="1"/>
          </p:cNvSpPr>
          <p:nvPr/>
        </p:nvSpPr>
        <p:spPr bwMode="auto">
          <a:xfrm>
            <a:off x="250825" y="5013325"/>
            <a:ext cx="849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15364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940FC31-D9A2-41E1-9512-F77E36B1C2C5}" type="slidenum">
              <a:rPr lang="de-DE" sz="1400"/>
              <a:pPr algn="r"/>
              <a:t>5</a:t>
            </a:fld>
            <a:endParaRPr lang="de-DE" sz="1400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7354888" cy="609600"/>
          </a:xfrm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de-DE" sz="1800" b="1" smtClean="0">
                <a:solidFill>
                  <a:schemeClr val="tx1"/>
                </a:solidFill>
              </a:rPr>
              <a:t>Rahmenbedingung zu Abiturfächern und zur Abiturzulassung -1-</a:t>
            </a:r>
          </a:p>
        </p:txBody>
      </p:sp>
      <p:sp>
        <p:nvSpPr>
          <p:cNvPr id="52227" name="Text Box 3"/>
          <p:cNvSpPr txBox="1">
            <a:spLocks noChangeArrowheads="1"/>
          </p:cNvSpPr>
          <p:nvPr/>
        </p:nvSpPr>
        <p:spPr bwMode="auto">
          <a:xfrm>
            <a:off x="457200" y="1268413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1.</a:t>
            </a:r>
          </a:p>
        </p:txBody>
      </p:sp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990600" y="1268413"/>
            <a:ext cx="7315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Leistungskurswahl am Ende der Jgst. EF.2</a:t>
            </a:r>
          </a:p>
        </p:txBody>
      </p:sp>
      <p:sp>
        <p:nvSpPr>
          <p:cNvPr id="52229" name="Text Box 5"/>
          <p:cNvSpPr txBox="1">
            <a:spLocks noChangeArrowheads="1"/>
          </p:cNvSpPr>
          <p:nvPr/>
        </p:nvSpPr>
        <p:spPr bwMode="auto">
          <a:xfrm>
            <a:off x="457200" y="1916113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2.</a:t>
            </a:r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990600" y="1893888"/>
            <a:ext cx="7315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de-DE" sz="2000"/>
              <a:t>Wahl des 3. und 4. Abiturfaches spätestens am Ende der Jahrgangsstufe Q1.2</a:t>
            </a: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457200" y="3605213"/>
            <a:ext cx="4572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4.</a:t>
            </a:r>
          </a:p>
        </p:txBody>
      </p:sp>
      <p:sp>
        <p:nvSpPr>
          <p:cNvPr id="52232" name="Text Box 8"/>
          <p:cNvSpPr txBox="1">
            <a:spLocks noChangeArrowheads="1"/>
          </p:cNvSpPr>
          <p:nvPr/>
        </p:nvSpPr>
        <p:spPr bwMode="auto">
          <a:xfrm>
            <a:off x="990600" y="3619500"/>
            <a:ext cx="71628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Mit den Abiturfächern müssen alle drei Aufgabenfelder abgedeckt sein!</a:t>
            </a:r>
            <a:endParaRPr lang="de-DE" sz="2000" b="1"/>
          </a:p>
        </p:txBody>
      </p:sp>
      <p:sp>
        <p:nvSpPr>
          <p:cNvPr id="52235" name="Text Box 11"/>
          <p:cNvSpPr txBox="1">
            <a:spLocks noChangeArrowheads="1"/>
          </p:cNvSpPr>
          <p:nvPr/>
        </p:nvSpPr>
        <p:spPr bwMode="auto">
          <a:xfrm>
            <a:off x="457200" y="2792413"/>
            <a:ext cx="533400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de-DE" sz="2000"/>
              <a:t>3.</a:t>
            </a:r>
          </a:p>
        </p:txBody>
      </p:sp>
      <p:sp>
        <p:nvSpPr>
          <p:cNvPr id="52236" name="Text Box 12"/>
          <p:cNvSpPr txBox="1">
            <a:spLocks noChangeArrowheads="1"/>
          </p:cNvSpPr>
          <p:nvPr/>
        </p:nvSpPr>
        <p:spPr bwMode="auto">
          <a:xfrm>
            <a:off x="990600" y="2792413"/>
            <a:ext cx="7315200" cy="7016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eaLnBrk="0" hangingPunct="0"/>
            <a:r>
              <a:rPr lang="de-DE" sz="2000"/>
              <a:t>Die Abiturfächer müssen (spätestens ab Q1.1) schriftlich belegt sein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  <a:endParaRPr lang="de-DE" dirty="0" smtClean="0"/>
          </a:p>
        </p:txBody>
      </p:sp>
      <p:sp>
        <p:nvSpPr>
          <p:cNvPr id="16388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3D857C9D-17C6-45D0-8D89-9CFE230F1555}" type="slidenum">
              <a:rPr lang="de-DE" sz="1400"/>
              <a:pPr algn="r"/>
              <a:t>6</a:t>
            </a:fld>
            <a:endParaRPr lang="de-DE" sz="1400"/>
          </a:p>
        </p:txBody>
      </p:sp>
      <p:sp>
        <p:nvSpPr>
          <p:cNvPr id="18447" name="Rectangle 15"/>
          <p:cNvSpPr>
            <a:spLocks noChangeArrowheads="1"/>
          </p:cNvSpPr>
          <p:nvPr/>
        </p:nvSpPr>
        <p:spPr bwMode="auto">
          <a:xfrm>
            <a:off x="755650" y="1082675"/>
            <a:ext cx="8064500" cy="349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60350"/>
            <a:ext cx="8229600" cy="509588"/>
          </a:xfrm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de-DE" sz="1800" b="1" smtClean="0">
                <a:solidFill>
                  <a:schemeClr val="tx1"/>
                </a:solidFill>
              </a:rPr>
              <a:t>Rahmenbedingung zu Abiturfächern und zur Abiturzulassung -2-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303213" y="10255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1.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735012" y="1025525"/>
            <a:ext cx="78694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de-DE" b="1" dirty="0">
                <a:solidFill>
                  <a:srgbClr val="CC0000"/>
                </a:solidFill>
              </a:rPr>
              <a:t>Belegung von </a:t>
            </a:r>
            <a:r>
              <a:rPr lang="de-DE" b="1" dirty="0" smtClean="0">
                <a:solidFill>
                  <a:srgbClr val="CC0000"/>
                </a:solidFill>
              </a:rPr>
              <a:t>38-40 </a:t>
            </a:r>
            <a:r>
              <a:rPr lang="de-DE" b="1" dirty="0">
                <a:solidFill>
                  <a:srgbClr val="CC0000"/>
                </a:solidFill>
              </a:rPr>
              <a:t>anrechenbaren Kursen</a:t>
            </a:r>
            <a:r>
              <a:rPr lang="de-DE" dirty="0"/>
              <a:t> (8LK und </a:t>
            </a:r>
            <a:r>
              <a:rPr lang="de-DE" dirty="0" smtClean="0"/>
              <a:t>30-32GK)</a:t>
            </a:r>
            <a:endParaRPr lang="de-DE" dirty="0"/>
          </a:p>
        </p:txBody>
      </p:sp>
      <p:sp>
        <p:nvSpPr>
          <p:cNvPr id="18439" name="Text Box 7"/>
          <p:cNvSpPr txBox="1">
            <a:spLocks noChangeArrowheads="1"/>
          </p:cNvSpPr>
          <p:nvPr/>
        </p:nvSpPr>
        <p:spPr bwMode="auto">
          <a:xfrm>
            <a:off x="788988" y="1384300"/>
            <a:ext cx="3854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- dabei durchgehend bis zum Abitur:</a:t>
            </a:r>
          </a:p>
        </p:txBody>
      </p:sp>
      <p:sp>
        <p:nvSpPr>
          <p:cNvPr id="18440" name="Text Box 8"/>
          <p:cNvSpPr txBox="1">
            <a:spLocks noChangeArrowheads="1"/>
          </p:cNvSpPr>
          <p:nvPr/>
        </p:nvSpPr>
        <p:spPr bwMode="auto">
          <a:xfrm>
            <a:off x="4624388" y="1384300"/>
            <a:ext cx="3749675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D </a:t>
            </a:r>
            <a:br>
              <a:rPr lang="de-DE"/>
            </a:br>
            <a:r>
              <a:rPr lang="de-DE"/>
              <a:t>eine FS </a:t>
            </a:r>
          </a:p>
          <a:p>
            <a:r>
              <a:rPr lang="de-DE"/>
              <a:t>M </a:t>
            </a:r>
          </a:p>
          <a:p>
            <a:r>
              <a:rPr lang="de-DE"/>
              <a:t>eine GW </a:t>
            </a:r>
          </a:p>
          <a:p>
            <a:r>
              <a:rPr lang="de-DE"/>
              <a:t>eine NW </a:t>
            </a:r>
          </a:p>
          <a:p>
            <a:r>
              <a:rPr lang="de-DE"/>
              <a:t>SP</a:t>
            </a:r>
          </a:p>
        </p:txBody>
      </p:sp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4643438" y="3203575"/>
            <a:ext cx="383698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2. FS oder 2. NW (auch IF)</a:t>
            </a:r>
          </a:p>
        </p:txBody>
      </p:sp>
      <p:sp>
        <p:nvSpPr>
          <p:cNvPr id="18442" name="Text Box 10"/>
          <p:cNvSpPr txBox="1">
            <a:spLocks noChangeArrowheads="1"/>
          </p:cNvSpPr>
          <p:nvPr/>
        </p:nvSpPr>
        <p:spPr bwMode="auto">
          <a:xfrm>
            <a:off x="1116013" y="37830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- dabei mindestens bis Ende Q1:</a:t>
            </a:r>
          </a:p>
        </p:txBody>
      </p:sp>
      <p:sp>
        <p:nvSpPr>
          <p:cNvPr id="18443" name="Text Box 11"/>
          <p:cNvSpPr txBox="1">
            <a:spLocks noChangeArrowheads="1"/>
          </p:cNvSpPr>
          <p:nvPr/>
        </p:nvSpPr>
        <p:spPr bwMode="auto">
          <a:xfrm>
            <a:off x="4624388" y="3781425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KU/MU, ersatzweise LI in Q1</a:t>
            </a:r>
          </a:p>
        </p:txBody>
      </p:sp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4605338" y="4064000"/>
            <a:ext cx="2203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Rel, ersatzweise PL</a:t>
            </a:r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307975" y="47466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2.</a:t>
            </a:r>
          </a:p>
        </p:txBody>
      </p:sp>
      <p:sp>
        <p:nvSpPr>
          <p:cNvPr id="18450" name="Text Box 18"/>
          <p:cNvSpPr txBox="1">
            <a:spLocks noChangeArrowheads="1"/>
          </p:cNvSpPr>
          <p:nvPr/>
        </p:nvSpPr>
        <p:spPr bwMode="auto">
          <a:xfrm>
            <a:off x="735013" y="4732338"/>
            <a:ext cx="3765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Wochenstundenzahl in EF: 32-36</a:t>
            </a:r>
          </a:p>
          <a:p>
            <a:r>
              <a:rPr lang="de-DE"/>
              <a:t>(S0/C0: 4-stündig)</a:t>
            </a:r>
          </a:p>
        </p:txBody>
      </p:sp>
      <p:sp>
        <p:nvSpPr>
          <p:cNvPr id="18452" name="Text Box 20"/>
          <p:cNvSpPr txBox="1">
            <a:spLocks noChangeArrowheads="1"/>
          </p:cNvSpPr>
          <p:nvPr/>
        </p:nvSpPr>
        <p:spPr bwMode="auto">
          <a:xfrm>
            <a:off x="304800" y="55975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3.</a:t>
            </a:r>
          </a:p>
        </p:txBody>
      </p:sp>
      <p:sp>
        <p:nvSpPr>
          <p:cNvPr id="18453" name="Text Box 21"/>
          <p:cNvSpPr txBox="1">
            <a:spLocks noChangeArrowheads="1"/>
          </p:cNvSpPr>
          <p:nvPr/>
        </p:nvSpPr>
        <p:spPr bwMode="auto">
          <a:xfrm>
            <a:off x="731838" y="5583238"/>
            <a:ext cx="408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Wochenstundenzahl in Q1-Q2: 32 - 36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17412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C22B58CD-587D-43EF-BBE4-902DBEE46FB3}" type="slidenum">
              <a:rPr lang="de-DE" sz="1400"/>
              <a:pPr algn="r"/>
              <a:t>7</a:t>
            </a:fld>
            <a:endParaRPr lang="de-DE" sz="1400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056437" cy="431800"/>
          </a:xfrm>
          <a:noFill/>
        </p:spPr>
        <p:txBody>
          <a:bodyPr/>
          <a:lstStyle/>
          <a:p>
            <a:pPr algn="l" eaLnBrk="1" hangingPunct="1"/>
            <a:r>
              <a:rPr lang="de-DE" sz="1800" b="1" smtClean="0"/>
              <a:t>Pflichtbedingungen -1-</a:t>
            </a:r>
          </a:p>
        </p:txBody>
      </p:sp>
      <p:sp>
        <p:nvSpPr>
          <p:cNvPr id="15365" name="Text Box 3"/>
          <p:cNvSpPr txBox="1">
            <a:spLocks noChangeArrowheads="1"/>
          </p:cNvSpPr>
          <p:nvPr/>
        </p:nvSpPr>
        <p:spPr bwMode="auto">
          <a:xfrm>
            <a:off x="376238" y="1622425"/>
            <a:ext cx="77009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tabLst>
                <a:tab pos="176213" algn="l"/>
              </a:tabLst>
            </a:pPr>
            <a:r>
              <a:rPr lang="de-DE"/>
              <a:t> 	</a:t>
            </a:r>
            <a:r>
              <a:rPr lang="de-DE" b="1"/>
              <a:t>ein</a:t>
            </a:r>
            <a:r>
              <a:rPr lang="de-DE"/>
              <a:t> Fach aus AF II muss von EF.1 bis Q2.2 durchgehend belegt werden </a:t>
            </a:r>
          </a:p>
        </p:txBody>
      </p:sp>
      <p:sp>
        <p:nvSpPr>
          <p:cNvPr id="17415" name="Text Box 4"/>
          <p:cNvSpPr txBox="1">
            <a:spLocks noChangeArrowheads="1"/>
          </p:cNvSpPr>
          <p:nvPr/>
        </p:nvSpPr>
        <p:spPr bwMode="auto">
          <a:xfrm>
            <a:off x="376238" y="1000125"/>
            <a:ext cx="5632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b="1">
                <a:solidFill>
                  <a:srgbClr val="FF3300"/>
                </a:solidFill>
              </a:rPr>
              <a:t>Ergänzend</a:t>
            </a:r>
            <a:r>
              <a:rPr lang="de-DE"/>
              <a:t> zu den bisherigen Pflichten gilt folgendes:</a:t>
            </a: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25488" y="2036763"/>
            <a:ext cx="35702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(dieses Fach ist i.d.R. Abiturfach)</a:t>
            </a:r>
          </a:p>
        </p:txBody>
      </p:sp>
      <p:sp>
        <p:nvSpPr>
          <p:cNvPr id="15368" name="Text Box 6"/>
          <p:cNvSpPr txBox="1">
            <a:spLocks noChangeArrowheads="1"/>
          </p:cNvSpPr>
          <p:nvPr/>
        </p:nvSpPr>
        <p:spPr bwMode="auto">
          <a:xfrm>
            <a:off x="735013" y="2513013"/>
            <a:ext cx="560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(das Fach Religion kann im Abitur das AF II ersetzen)</a:t>
            </a:r>
          </a:p>
        </p:txBody>
      </p:sp>
      <p:sp>
        <p:nvSpPr>
          <p:cNvPr id="15369" name="Text Box 7"/>
          <p:cNvSpPr txBox="1">
            <a:spLocks noChangeArrowheads="1"/>
          </p:cNvSpPr>
          <p:nvPr/>
        </p:nvSpPr>
        <p:spPr bwMode="auto">
          <a:xfrm>
            <a:off x="384175" y="3278188"/>
            <a:ext cx="87423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tabLst>
                <a:tab pos="176213" algn="l"/>
              </a:tabLst>
            </a:pPr>
            <a:r>
              <a:rPr lang="de-DE"/>
              <a:t> 	</a:t>
            </a:r>
            <a:r>
              <a:rPr lang="de-DE" b="1"/>
              <a:t>eine</a:t>
            </a:r>
            <a:r>
              <a:rPr lang="de-DE"/>
              <a:t> Naturwiss. (PH, CH, BI) muss von EF.1 bis Q2.2 durchgehend belegt werden </a:t>
            </a:r>
          </a:p>
        </p:txBody>
      </p:sp>
      <p:sp>
        <p:nvSpPr>
          <p:cNvPr id="15370" name="Text Box 8"/>
          <p:cNvSpPr txBox="1">
            <a:spLocks noChangeArrowheads="1"/>
          </p:cNvSpPr>
          <p:nvPr/>
        </p:nvSpPr>
        <p:spPr bwMode="auto">
          <a:xfrm>
            <a:off x="384175" y="3998913"/>
            <a:ext cx="6418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  <a:tabLst>
                <a:tab pos="176213" algn="l"/>
              </a:tabLst>
            </a:pPr>
            <a:r>
              <a:rPr lang="de-DE"/>
              <a:t> 	</a:t>
            </a:r>
            <a:r>
              <a:rPr lang="de-DE" b="1"/>
              <a:t>Sport</a:t>
            </a:r>
            <a:r>
              <a:rPr lang="de-DE"/>
              <a:t> muss von EF.1 bis Q2.2 durchgehend belegt werden </a:t>
            </a:r>
          </a:p>
        </p:txBody>
      </p:sp>
      <p:sp>
        <p:nvSpPr>
          <p:cNvPr id="15371" name="Text Box 9"/>
          <p:cNvSpPr txBox="1">
            <a:spLocks noChangeArrowheads="1"/>
          </p:cNvSpPr>
          <p:nvPr/>
        </p:nvSpPr>
        <p:spPr bwMode="auto">
          <a:xfrm>
            <a:off x="755650" y="4357688"/>
            <a:ext cx="7016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(nur ein amtsärztliches Attest kann diese Pflichtbelegung aufheben)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18436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81DB53A3-0E78-4E61-B8CE-E33E13CFF93C}" type="slidenum">
              <a:rPr lang="de-DE" sz="1400"/>
              <a:pPr algn="r"/>
              <a:t>8</a:t>
            </a:fld>
            <a:endParaRPr lang="de-DE" sz="1400"/>
          </a:p>
        </p:txBody>
      </p:sp>
      <p:sp>
        <p:nvSpPr>
          <p:cNvPr id="30747" name="Rectangle 1051"/>
          <p:cNvSpPr>
            <a:spLocks noChangeArrowheads="1"/>
          </p:cNvSpPr>
          <p:nvPr/>
        </p:nvSpPr>
        <p:spPr bwMode="auto">
          <a:xfrm>
            <a:off x="257175" y="2189163"/>
            <a:ext cx="7848600" cy="469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Rectangle 1050"/>
          <p:cNvSpPr>
            <a:spLocks noChangeArrowheads="1"/>
          </p:cNvSpPr>
          <p:nvPr/>
        </p:nvSpPr>
        <p:spPr bwMode="auto">
          <a:xfrm>
            <a:off x="250825" y="2781300"/>
            <a:ext cx="7848600" cy="1511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Rectangle 1049"/>
          <p:cNvSpPr>
            <a:spLocks noChangeArrowheads="1"/>
          </p:cNvSpPr>
          <p:nvPr/>
        </p:nvSpPr>
        <p:spPr bwMode="auto">
          <a:xfrm>
            <a:off x="250825" y="4437063"/>
            <a:ext cx="7848600" cy="1584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Rectangle 1048"/>
          <p:cNvSpPr>
            <a:spLocks noChangeArrowheads="1"/>
          </p:cNvSpPr>
          <p:nvPr/>
        </p:nvSpPr>
        <p:spPr bwMode="auto">
          <a:xfrm>
            <a:off x="257175" y="1052513"/>
            <a:ext cx="7848600" cy="10461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4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de-DE" sz="1800" b="1" smtClean="0"/>
              <a:t>Pflichtbedingungen -2-</a:t>
            </a:r>
          </a:p>
        </p:txBody>
      </p:sp>
      <p:sp>
        <p:nvSpPr>
          <p:cNvPr id="30724" name="Text Box 1028"/>
          <p:cNvSpPr txBox="1">
            <a:spLocks noChangeArrowheads="1"/>
          </p:cNvSpPr>
          <p:nvPr/>
        </p:nvSpPr>
        <p:spPr bwMode="auto">
          <a:xfrm>
            <a:off x="231775" y="105251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1.</a:t>
            </a:r>
          </a:p>
        </p:txBody>
      </p:sp>
      <p:sp>
        <p:nvSpPr>
          <p:cNvPr id="30725" name="Text Box 1029"/>
          <p:cNvSpPr txBox="1">
            <a:spLocks noChangeArrowheads="1"/>
          </p:cNvSpPr>
          <p:nvPr/>
        </p:nvSpPr>
        <p:spPr bwMode="auto">
          <a:xfrm>
            <a:off x="808038" y="1052513"/>
            <a:ext cx="64277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de-DE"/>
              <a:t>Im Abitur müssen </a:t>
            </a:r>
            <a:r>
              <a:rPr lang="de-DE">
                <a:solidFill>
                  <a:srgbClr val="0066FF"/>
                </a:solidFill>
              </a:rPr>
              <a:t>alle Aufgabenfelder vertreten</a:t>
            </a:r>
            <a:r>
              <a:rPr lang="de-DE"/>
              <a:t> sein, </a:t>
            </a:r>
            <a:r>
              <a:rPr lang="de-DE">
                <a:solidFill>
                  <a:srgbClr val="FF3300"/>
                </a:solidFill>
              </a:rPr>
              <a:t>aber:</a:t>
            </a:r>
          </a:p>
        </p:txBody>
      </p:sp>
      <p:sp>
        <p:nvSpPr>
          <p:cNvPr id="30726" name="Text Box 1030"/>
          <p:cNvSpPr txBox="1">
            <a:spLocks noChangeArrowheads="1"/>
          </p:cNvSpPr>
          <p:nvPr/>
        </p:nvSpPr>
        <p:spPr bwMode="auto">
          <a:xfrm>
            <a:off x="228600" y="2270125"/>
            <a:ext cx="37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2.</a:t>
            </a:r>
          </a:p>
        </p:txBody>
      </p:sp>
      <p:sp>
        <p:nvSpPr>
          <p:cNvPr id="30727" name="Text Box 1031"/>
          <p:cNvSpPr txBox="1">
            <a:spLocks noChangeArrowheads="1"/>
          </p:cNvSpPr>
          <p:nvPr/>
        </p:nvSpPr>
        <p:spPr bwMode="auto">
          <a:xfrm>
            <a:off x="804863" y="2270125"/>
            <a:ext cx="653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66FF"/>
                </a:solidFill>
              </a:rPr>
              <a:t>Zwei der Fächer D, M oder FS</a:t>
            </a:r>
            <a:r>
              <a:rPr lang="de-DE"/>
              <a:t> müssen im Abitur vertreten sein</a:t>
            </a:r>
          </a:p>
        </p:txBody>
      </p:sp>
      <p:sp>
        <p:nvSpPr>
          <p:cNvPr id="30729" name="Text Box 1033"/>
          <p:cNvSpPr txBox="1">
            <a:spLocks noChangeArrowheads="1"/>
          </p:cNvSpPr>
          <p:nvPr/>
        </p:nvSpPr>
        <p:spPr bwMode="auto">
          <a:xfrm>
            <a:off x="1400175" y="1360488"/>
            <a:ext cx="4794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(KU oder MU decken Aufgabenfeld I nicht ab)</a:t>
            </a:r>
          </a:p>
        </p:txBody>
      </p:sp>
      <p:sp>
        <p:nvSpPr>
          <p:cNvPr id="30731" name="Text Box 1035"/>
          <p:cNvSpPr txBox="1">
            <a:spLocks noChangeArrowheads="1"/>
          </p:cNvSpPr>
          <p:nvPr/>
        </p:nvSpPr>
        <p:spPr bwMode="auto">
          <a:xfrm>
            <a:off x="1404938" y="1654175"/>
            <a:ext cx="4718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(ER bzw KR kann Aufgabenfeld II abdecken)</a:t>
            </a:r>
          </a:p>
        </p:txBody>
      </p:sp>
      <p:sp>
        <p:nvSpPr>
          <p:cNvPr id="30732" name="Text Box 1036"/>
          <p:cNvSpPr txBox="1">
            <a:spLocks noChangeArrowheads="1"/>
          </p:cNvSpPr>
          <p:nvPr/>
        </p:nvSpPr>
        <p:spPr bwMode="auto">
          <a:xfrm>
            <a:off x="228600" y="2852738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3.</a:t>
            </a:r>
          </a:p>
        </p:txBody>
      </p:sp>
      <p:sp>
        <p:nvSpPr>
          <p:cNvPr id="30733" name="Text Box 1037"/>
          <p:cNvSpPr txBox="1">
            <a:spLocks noChangeArrowheads="1"/>
          </p:cNvSpPr>
          <p:nvPr/>
        </p:nvSpPr>
        <p:spPr bwMode="auto">
          <a:xfrm>
            <a:off x="804863" y="2852738"/>
            <a:ext cx="7004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Folgende </a:t>
            </a:r>
            <a:r>
              <a:rPr lang="de-DE">
                <a:solidFill>
                  <a:srgbClr val="0066FF"/>
                </a:solidFill>
              </a:rPr>
              <a:t>Abiturfachkombinationen</a:t>
            </a:r>
            <a:r>
              <a:rPr lang="de-DE"/>
              <a:t> sind (unabhängig von der Wahl </a:t>
            </a:r>
            <a:br>
              <a:rPr lang="de-DE"/>
            </a:br>
            <a:r>
              <a:rPr lang="de-DE"/>
              <a:t>     als LK bzw. GK)</a:t>
            </a:r>
            <a:r>
              <a:rPr lang="de-DE">
                <a:solidFill>
                  <a:srgbClr val="0066FF"/>
                </a:solidFill>
              </a:rPr>
              <a:t> ausgeschlossen:</a:t>
            </a:r>
          </a:p>
        </p:txBody>
      </p:sp>
      <p:sp>
        <p:nvSpPr>
          <p:cNvPr id="30734" name="Text Box 1038"/>
          <p:cNvSpPr txBox="1">
            <a:spLocks noChangeArrowheads="1"/>
          </p:cNvSpPr>
          <p:nvPr/>
        </p:nvSpPr>
        <p:spPr bwMode="auto">
          <a:xfrm>
            <a:off x="808038" y="3576638"/>
            <a:ext cx="26384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/>
              <a:t> 2 Naturwissenschaften</a:t>
            </a:r>
          </a:p>
        </p:txBody>
      </p:sp>
      <p:sp>
        <p:nvSpPr>
          <p:cNvPr id="30735" name="Text Box 1039"/>
          <p:cNvSpPr txBox="1">
            <a:spLocks noChangeArrowheads="1"/>
          </p:cNvSpPr>
          <p:nvPr/>
        </p:nvSpPr>
        <p:spPr bwMode="auto">
          <a:xfrm>
            <a:off x="804863" y="3922713"/>
            <a:ext cx="36353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/>
              <a:t> 1 Naturwissenschaften + KU/MU</a:t>
            </a:r>
          </a:p>
        </p:txBody>
      </p:sp>
      <p:sp>
        <p:nvSpPr>
          <p:cNvPr id="30736" name="Text Box 1040"/>
          <p:cNvSpPr txBox="1">
            <a:spLocks noChangeArrowheads="1"/>
          </p:cNvSpPr>
          <p:nvPr/>
        </p:nvSpPr>
        <p:spPr bwMode="auto">
          <a:xfrm>
            <a:off x="231775" y="4437063"/>
            <a:ext cx="374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/>
              <a:t>4.</a:t>
            </a:r>
          </a:p>
        </p:txBody>
      </p:sp>
      <p:sp>
        <p:nvSpPr>
          <p:cNvPr id="30737" name="Text Box 1041"/>
          <p:cNvSpPr txBox="1">
            <a:spLocks noChangeArrowheads="1"/>
          </p:cNvSpPr>
          <p:nvPr/>
        </p:nvSpPr>
        <p:spPr bwMode="auto">
          <a:xfrm>
            <a:off x="808038" y="4437063"/>
            <a:ext cx="6432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>
                <a:solidFill>
                  <a:srgbClr val="0066FF"/>
                </a:solidFill>
              </a:rPr>
              <a:t>Mathematik</a:t>
            </a:r>
            <a:r>
              <a:rPr lang="de-DE"/>
              <a:t> muss </a:t>
            </a:r>
            <a:r>
              <a:rPr lang="de-DE">
                <a:solidFill>
                  <a:srgbClr val="0066FF"/>
                </a:solidFill>
              </a:rPr>
              <a:t>Abiturfach</a:t>
            </a:r>
            <a:r>
              <a:rPr lang="de-DE"/>
              <a:t> sein, wenn als Abiturfächer auch</a:t>
            </a:r>
          </a:p>
        </p:txBody>
      </p:sp>
      <p:sp>
        <p:nvSpPr>
          <p:cNvPr id="30738" name="Text Box 1042"/>
          <p:cNvSpPr txBox="1">
            <a:spLocks noChangeArrowheads="1"/>
          </p:cNvSpPr>
          <p:nvPr/>
        </p:nvSpPr>
        <p:spPr bwMode="auto">
          <a:xfrm>
            <a:off x="811213" y="4868863"/>
            <a:ext cx="4568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/>
              <a:t> eins der Fächer KU oder MU gewählt wird</a:t>
            </a:r>
          </a:p>
        </p:txBody>
      </p:sp>
      <p:sp>
        <p:nvSpPr>
          <p:cNvPr id="30739" name="Text Box 1043"/>
          <p:cNvSpPr txBox="1">
            <a:spLocks noChangeArrowheads="1"/>
          </p:cNvSpPr>
          <p:nvPr/>
        </p:nvSpPr>
        <p:spPr bwMode="auto">
          <a:xfrm>
            <a:off x="814388" y="5229225"/>
            <a:ext cx="37814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/>
              <a:t> 2 Fremdsprachen gewählt werden</a:t>
            </a:r>
          </a:p>
        </p:txBody>
      </p:sp>
      <p:sp>
        <p:nvSpPr>
          <p:cNvPr id="30740" name="Text Box 1044"/>
          <p:cNvSpPr txBox="1">
            <a:spLocks noChangeArrowheads="1"/>
          </p:cNvSpPr>
          <p:nvPr/>
        </p:nvSpPr>
        <p:spPr bwMode="auto">
          <a:xfrm>
            <a:off x="815975" y="5583238"/>
            <a:ext cx="51149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de-DE"/>
              <a:t> 2 Gesellschaftswissenschaften gewählt werden</a:t>
            </a:r>
          </a:p>
        </p:txBody>
      </p:sp>
      <p:sp>
        <p:nvSpPr>
          <p:cNvPr id="30741" name="Line 1045"/>
          <p:cNvSpPr>
            <a:spLocks noChangeShapeType="1"/>
          </p:cNvSpPr>
          <p:nvPr/>
        </p:nvSpPr>
        <p:spPr bwMode="auto">
          <a:xfrm>
            <a:off x="179388" y="2133600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2" name="Line 1046"/>
          <p:cNvSpPr>
            <a:spLocks noChangeShapeType="1"/>
          </p:cNvSpPr>
          <p:nvPr/>
        </p:nvSpPr>
        <p:spPr bwMode="auto">
          <a:xfrm>
            <a:off x="179388" y="270827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743" name="Line 1047"/>
          <p:cNvSpPr>
            <a:spLocks noChangeShapeType="1"/>
          </p:cNvSpPr>
          <p:nvPr/>
        </p:nvSpPr>
        <p:spPr bwMode="auto">
          <a:xfrm>
            <a:off x="179388" y="4365625"/>
            <a:ext cx="83534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/>
          <p:cNvSpPr>
            <a:spLocks noGrp="1" noChangeArrowheads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de-DE" smtClean="0"/>
              <a:t>APOGOST 2010-B - Information Jgst. EF (G8) --- Stand: 24.9.2012</a:t>
            </a:r>
          </a:p>
        </p:txBody>
      </p:sp>
      <p:sp>
        <p:nvSpPr>
          <p:cNvPr id="1029" name="Foliennummernplatzhalter 4"/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/>
            <a:fld id="{294E9A5D-0C92-4722-8B76-1758DCD92F37}" type="slidenum">
              <a:rPr lang="de-DE" sz="1400"/>
              <a:pPr algn="r"/>
              <a:t>9</a:t>
            </a:fld>
            <a:endParaRPr lang="de-DE" sz="1400"/>
          </a:p>
        </p:txBody>
      </p:sp>
      <p:sp>
        <p:nvSpPr>
          <p:cNvPr id="1030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l" eaLnBrk="1" hangingPunct="1">
              <a:spcBef>
                <a:spcPct val="50000"/>
              </a:spcBef>
            </a:pPr>
            <a:r>
              <a:rPr lang="de-DE" sz="1800" b="1" smtClean="0"/>
              <a:t>Berechnung der Zulassung</a:t>
            </a:r>
            <a:r>
              <a:rPr lang="de-DE" sz="1800" smtClean="0"/>
              <a:t> 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468313" y="908050"/>
            <a:ext cx="81359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 sz="1600"/>
              <a:t>	Insgesamt müssen mindestens </a:t>
            </a:r>
            <a:r>
              <a:rPr lang="de-DE" sz="1600" b="1">
                <a:solidFill>
                  <a:srgbClr val="FF3300"/>
                </a:solidFill>
              </a:rPr>
              <a:t>38 anrechenbare Kurse</a:t>
            </a:r>
            <a:r>
              <a:rPr lang="de-DE" sz="1600"/>
              <a:t> </a:t>
            </a:r>
            <a:r>
              <a:rPr lang="de-DE" sz="1600" b="1"/>
              <a:t>belegt</a:t>
            </a:r>
            <a:r>
              <a:rPr lang="de-DE" sz="1600"/>
              <a:t> worden sein </a:t>
            </a:r>
            <a:br>
              <a:rPr lang="de-DE" sz="1600"/>
            </a:br>
            <a:r>
              <a:rPr lang="de-DE" sz="1600"/>
              <a:t>	(8 Leistungskurse und 30 Grundkurse). Vertiefungsfächer und Kurse mit null 	Punkten sind nicht anrechenbar.</a:t>
            </a:r>
          </a:p>
        </p:txBody>
      </p:sp>
      <p:sp>
        <p:nvSpPr>
          <p:cNvPr id="3" name="Text Box 9"/>
          <p:cNvSpPr txBox="1">
            <a:spLocks noChangeArrowheads="1"/>
          </p:cNvSpPr>
          <p:nvPr/>
        </p:nvSpPr>
        <p:spPr bwMode="auto">
          <a:xfrm>
            <a:off x="468313" y="1773238"/>
            <a:ext cx="82073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 sz="1600"/>
              <a:t>	In den Fächern mit Belegungsverpflichtung </a:t>
            </a:r>
            <a:r>
              <a:rPr lang="de-DE" sz="1600" b="1">
                <a:solidFill>
                  <a:srgbClr val="FF3300"/>
                </a:solidFill>
              </a:rPr>
              <a:t>darf</a:t>
            </a:r>
            <a:r>
              <a:rPr lang="de-DE" sz="1600"/>
              <a:t> kein Kurs mit null Punkten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abgeschlossen werden.</a:t>
            </a:r>
          </a:p>
        </p:txBody>
      </p:sp>
      <p:sp>
        <p:nvSpPr>
          <p:cNvPr id="1032" name="Text Box 10"/>
          <p:cNvSpPr txBox="1">
            <a:spLocks noChangeArrowheads="1"/>
          </p:cNvSpPr>
          <p:nvPr/>
        </p:nvSpPr>
        <p:spPr bwMode="auto">
          <a:xfrm>
            <a:off x="468313" y="2420938"/>
            <a:ext cx="8135937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 sz="1600"/>
              <a:t>	Insgesamt müssen mindestens </a:t>
            </a:r>
            <a:r>
              <a:rPr lang="de-DE" sz="1600" b="1">
                <a:solidFill>
                  <a:srgbClr val="FF3300"/>
                </a:solidFill>
              </a:rPr>
              <a:t>35 Kurse</a:t>
            </a:r>
            <a:r>
              <a:rPr lang="de-DE" sz="1600"/>
              <a:t>, darunter die verpflichtend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einzubringenden Fächer, </a:t>
            </a:r>
            <a:r>
              <a:rPr lang="de-DE" sz="1600" b="1">
                <a:solidFill>
                  <a:srgbClr val="FF3300"/>
                </a:solidFill>
              </a:rPr>
              <a:t>in die Berechnung einbezogen</a:t>
            </a:r>
            <a:r>
              <a:rPr lang="de-DE" sz="1600"/>
              <a:t> werden. Die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Höchstzahl der einzubringenden Kurse ist auf 40 begrenzt.</a:t>
            </a:r>
          </a:p>
        </p:txBody>
      </p:sp>
      <p:sp>
        <p:nvSpPr>
          <p:cNvPr id="1033" name="Text Box 11"/>
          <p:cNvSpPr txBox="1">
            <a:spLocks noChangeArrowheads="1"/>
          </p:cNvSpPr>
          <p:nvPr/>
        </p:nvSpPr>
        <p:spPr bwMode="auto">
          <a:xfrm>
            <a:off x="468313" y="3295650"/>
            <a:ext cx="82804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 sz="1600"/>
              <a:t>	Werden 35 bis 37 Kurse eingebracht, dürfen höchstens 7 Kurse, darunter max.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3 Leistungskurse, ein sogenanntes Defizit (1 – 4 Punkte) aufweisen.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Werden 38 – 40 Kurse eingebracht, dürfen höchstens 8 Kurse, darunter max.</a:t>
            </a:r>
          </a:p>
          <a:p>
            <a:pPr>
              <a:tabLst>
                <a:tab pos="358775" algn="l"/>
              </a:tabLst>
            </a:pPr>
            <a:r>
              <a:rPr lang="de-DE" sz="1600"/>
              <a:t>	3 Leistungskurse, ein sogenanntes Defizit (1 – 4 Punkte) aufweisen.</a:t>
            </a:r>
          </a:p>
        </p:txBody>
      </p:sp>
      <p:sp>
        <p:nvSpPr>
          <p:cNvPr id="1034" name="Text Box 12"/>
          <p:cNvSpPr txBox="1">
            <a:spLocks noChangeArrowheads="1"/>
          </p:cNvSpPr>
          <p:nvPr/>
        </p:nvSpPr>
        <p:spPr bwMode="auto">
          <a:xfrm>
            <a:off x="395288" y="4437063"/>
            <a:ext cx="5761037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  <a:tabLst>
                <a:tab pos="358775" algn="l"/>
              </a:tabLst>
            </a:pPr>
            <a:r>
              <a:rPr lang="de-DE" sz="1600"/>
              <a:t>	Insgesamt müssen in </a:t>
            </a:r>
            <a:r>
              <a:rPr lang="de-DE" sz="1600" b="1">
                <a:solidFill>
                  <a:srgbClr val="FF3300"/>
                </a:solidFill>
              </a:rPr>
              <a:t>Block I mindestens 200 Punkte</a:t>
            </a:r>
            <a:r>
              <a:rPr lang="de-DE" sz="1600"/>
              <a:t> 	erreicht werden. Die Berechnung erfolgt nach 	rechtsstehender Formel.</a:t>
            </a:r>
            <a:br>
              <a:rPr lang="de-DE" sz="1600"/>
            </a:br>
            <a:r>
              <a:rPr lang="de-DE" sz="1600"/>
              <a:t/>
            </a:r>
            <a:br>
              <a:rPr lang="de-DE" sz="1600"/>
            </a:br>
            <a:r>
              <a:rPr lang="de-DE" sz="1600"/>
              <a:t>	</a:t>
            </a:r>
            <a:r>
              <a:rPr lang="de-DE" sz="1400"/>
              <a:t>Grundkurse werden einfach, </a:t>
            </a:r>
            <a:br>
              <a:rPr lang="de-DE" sz="1400"/>
            </a:br>
            <a:r>
              <a:rPr lang="de-DE" sz="1400"/>
              <a:t>	Leistungskurse doppelt gewertet.</a:t>
            </a:r>
          </a:p>
        </p:txBody>
      </p:sp>
      <p:graphicFrame>
        <p:nvGraphicFramePr>
          <p:cNvPr id="1026" name="Object 13"/>
          <p:cNvGraphicFramePr>
            <a:graphicFrameLocks noChangeAspect="1"/>
          </p:cNvGraphicFramePr>
          <p:nvPr>
            <p:ph idx="1"/>
          </p:nvPr>
        </p:nvGraphicFramePr>
        <p:xfrm>
          <a:off x="6684963" y="4365625"/>
          <a:ext cx="1389062" cy="782638"/>
        </p:xfrm>
        <a:graphic>
          <a:graphicData uri="http://schemas.openxmlformats.org/presentationml/2006/ole">
            <p:oleObj spid="_x0000_s1026" name="Formel" r:id="rId3" imgW="698400" imgH="393480" progId="Equation.3">
              <p:embed/>
            </p:oleObj>
          </a:graphicData>
        </a:graphic>
      </p:graphicFrame>
      <p:sp>
        <p:nvSpPr>
          <p:cNvPr id="1035" name="Text Box 15"/>
          <p:cNvSpPr txBox="1">
            <a:spLocks noChangeArrowheads="1"/>
          </p:cNvSpPr>
          <p:nvPr/>
        </p:nvSpPr>
        <p:spPr bwMode="auto">
          <a:xfrm>
            <a:off x="5795963" y="5229225"/>
            <a:ext cx="30972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63525" algn="l"/>
              </a:tabLst>
            </a:pPr>
            <a:r>
              <a:rPr lang="de-DE" sz="1400"/>
              <a:t>P: 	Punktsumme der eingebrachten 	Fächer in Q1/Q2</a:t>
            </a:r>
          </a:p>
        </p:txBody>
      </p:sp>
      <p:sp>
        <p:nvSpPr>
          <p:cNvPr id="1036" name="Text Box 16"/>
          <p:cNvSpPr txBox="1">
            <a:spLocks noChangeArrowheads="1"/>
          </p:cNvSpPr>
          <p:nvPr/>
        </p:nvSpPr>
        <p:spPr bwMode="auto">
          <a:xfrm>
            <a:off x="5795963" y="5740400"/>
            <a:ext cx="3097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tabLst>
                <a:tab pos="263525" algn="l"/>
              </a:tabLst>
            </a:pPr>
            <a:r>
              <a:rPr lang="de-DE" sz="1400"/>
              <a:t>S: 	Anzahl der eingebrachten Kurse</a:t>
            </a:r>
          </a:p>
        </p:txBody>
      </p:sp>
      <p:sp>
        <p:nvSpPr>
          <p:cNvPr id="1037" name="Line 17"/>
          <p:cNvSpPr>
            <a:spLocks noChangeShapeType="1"/>
          </p:cNvSpPr>
          <p:nvPr/>
        </p:nvSpPr>
        <p:spPr bwMode="auto">
          <a:xfrm>
            <a:off x="3419475" y="5661025"/>
            <a:ext cx="2376488" cy="2159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032" grpId="0"/>
      <p:bldP spid="1033" grpId="0"/>
      <p:bldP spid="1035" grpId="0"/>
      <p:bldP spid="1036" grpId="0"/>
      <p:bldP spid="1037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1694</Words>
  <Application>Microsoft Office PowerPoint</Application>
  <PresentationFormat>Bildschirmpräsentation (4:3)</PresentationFormat>
  <Paragraphs>627</Paragraphs>
  <Slides>19</Slides>
  <Notes>2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1" baseType="lpstr">
      <vt:lpstr>Standarddesign</vt:lpstr>
      <vt:lpstr>Formel</vt:lpstr>
      <vt:lpstr>APOGOST 2010 - B</vt:lpstr>
      <vt:lpstr>Themen</vt:lpstr>
      <vt:lpstr>Gliederung der gymnasialen  Oberstufe </vt:lpstr>
      <vt:lpstr>Klausurbestimmungen</vt:lpstr>
      <vt:lpstr>Rahmenbedingung zu Abiturfächern und zur Abiturzulassung -1-</vt:lpstr>
      <vt:lpstr>Rahmenbedingung zu Abiturfächern und zur Abiturzulassung -2-</vt:lpstr>
      <vt:lpstr>Pflichtbedingungen -1-</vt:lpstr>
      <vt:lpstr>Pflichtbedingungen -2-</vt:lpstr>
      <vt:lpstr>Berechnung der Zulassung 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Abiturprüfungsordnung 2010 – B (G8)</vt:lpstr>
    </vt:vector>
  </TitlesOfParts>
  <Company>privat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APOGOST 2010</dc:title>
  <dc:creator>Wolfgang Ley</dc:creator>
  <cp:lastModifiedBy>ley</cp:lastModifiedBy>
  <cp:revision>136</cp:revision>
  <dcterms:created xsi:type="dcterms:W3CDTF">2010-01-09T15:56:44Z</dcterms:created>
  <dcterms:modified xsi:type="dcterms:W3CDTF">2012-09-27T09:59:19Z</dcterms:modified>
</cp:coreProperties>
</file>