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8A57-5F9C-4CED-9EE6-3035445C7F7B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49F0-6824-4492-8F5F-83FD8157B217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8A57-5F9C-4CED-9EE6-3035445C7F7B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49F0-6824-4492-8F5F-83FD8157B21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8A57-5F9C-4CED-9EE6-3035445C7F7B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49F0-6824-4492-8F5F-83FD8157B21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8A57-5F9C-4CED-9EE6-3035445C7F7B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49F0-6824-4492-8F5F-83FD8157B2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8A57-5F9C-4CED-9EE6-3035445C7F7B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49F0-6824-4492-8F5F-83FD8157B21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8A57-5F9C-4CED-9EE6-3035445C7F7B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49F0-6824-4492-8F5F-83FD8157B2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8A57-5F9C-4CED-9EE6-3035445C7F7B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49F0-6824-4492-8F5F-83FD8157B21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8A57-5F9C-4CED-9EE6-3035445C7F7B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49F0-6824-4492-8F5F-83FD8157B21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8A57-5F9C-4CED-9EE6-3035445C7F7B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49F0-6824-4492-8F5F-83FD8157B21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8A57-5F9C-4CED-9EE6-3035445C7F7B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49F0-6824-4492-8F5F-83FD8157B21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8A57-5F9C-4CED-9EE6-3035445C7F7B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49F0-6824-4492-8F5F-83FD8157B217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C98A57-5F9C-4CED-9EE6-3035445C7F7B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14949F0-6824-4492-8F5F-83FD8157B21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06990" y="4869160"/>
            <a:ext cx="5637010" cy="882119"/>
          </a:xfrm>
        </p:spPr>
        <p:txBody>
          <a:bodyPr/>
          <a:lstStyle/>
          <a:p>
            <a:r>
              <a:rPr lang="ru-RU" dirty="0" smtClean="0"/>
              <a:t>Васильченко Семен Сергеевич</a:t>
            </a:r>
            <a:endParaRPr lang="en-GB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700808"/>
            <a:ext cx="7175351" cy="1793167"/>
          </a:xfrm>
        </p:spPr>
        <p:txBody>
          <a:bodyPr/>
          <a:lstStyle/>
          <a:p>
            <a:r>
              <a:rPr lang="ru-RU" sz="4000" dirty="0" smtClean="0">
                <a:effectLst/>
              </a:rPr>
              <a:t>Обзор </a:t>
            </a:r>
            <a:r>
              <a:rPr lang="ru-RU" sz="4000" dirty="0" err="1" smtClean="0">
                <a:effectLst/>
              </a:rPr>
              <a:t>датасета</a:t>
            </a:r>
            <a:r>
              <a:rPr lang="ru-RU" sz="4000" dirty="0" smtClean="0">
                <a:effectLst/>
              </a:rPr>
              <a:t> проекта «Авиарейсы без потерь»</a:t>
            </a:r>
            <a:endParaRPr lang="en-GB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34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6512511" cy="1143000"/>
          </a:xfrm>
          <a:effectLst/>
        </p:spPr>
        <p:txBody>
          <a:bodyPr/>
          <a:lstStyle/>
          <a:p>
            <a:pPr marL="0" indent="0" algn="l">
              <a:buNone/>
            </a:pPr>
            <a:r>
              <a:rPr lang="ru-RU" sz="3200" dirty="0" smtClean="0">
                <a:effectLst/>
              </a:rPr>
              <a:t>Структура данных</a:t>
            </a:r>
            <a:endParaRPr lang="en-GB" sz="3200" dirty="0">
              <a:effectLst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87676540"/>
              </p:ext>
            </p:extLst>
          </p:nvPr>
        </p:nvGraphicFramePr>
        <p:xfrm>
          <a:off x="323528" y="1196752"/>
          <a:ext cx="8568951" cy="1048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/>
                <a:gridCol w="656501"/>
                <a:gridCol w="639643"/>
                <a:gridCol w="648072"/>
                <a:gridCol w="576063"/>
                <a:gridCol w="1044118"/>
                <a:gridCol w="677530"/>
                <a:gridCol w="582609"/>
                <a:gridCol w="582724"/>
                <a:gridCol w="574399"/>
                <a:gridCol w="643076"/>
                <a:gridCol w="648072"/>
                <a:gridCol w="648072"/>
              </a:tblGrid>
              <a:tr h="4953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smtClean="0">
                          <a:effectLst/>
                        </a:rPr>
                        <a:t>Flight</a:t>
                      </a:r>
                      <a:r>
                        <a:rPr lang="en-GB" sz="1000" u="none" strike="noStrike" baseline="0" dirty="0" smtClean="0">
                          <a:effectLst/>
                        </a:rPr>
                        <a:t> ID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smtClean="0">
                          <a:effectLst/>
                        </a:rPr>
                        <a:t>Departure airport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smtClean="0">
                          <a:effectLst/>
                        </a:rPr>
                        <a:t>Departure</a:t>
                      </a:r>
                      <a:r>
                        <a:rPr lang="en-GB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000" u="none" strike="noStrike" dirty="0" smtClean="0">
                          <a:effectLst/>
                        </a:rPr>
                        <a:t>city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smtClean="0">
                          <a:effectLst/>
                        </a:rPr>
                        <a:t>Arrival</a:t>
                      </a:r>
                      <a:r>
                        <a:rPr lang="en-GB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000" u="none" strike="noStrike" dirty="0" smtClean="0">
                          <a:effectLst/>
                        </a:rPr>
                        <a:t>airport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smtClean="0">
                          <a:effectLst/>
                        </a:rPr>
                        <a:t>Arrival</a:t>
                      </a:r>
                      <a:r>
                        <a:rPr lang="en-GB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000" u="none" strike="noStrike" dirty="0" smtClean="0">
                          <a:effectLst/>
                        </a:rPr>
                        <a:t>city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smtClean="0">
                          <a:effectLst/>
                        </a:rPr>
                        <a:t>Scheduled</a:t>
                      </a:r>
                      <a:r>
                        <a:rPr lang="en-GB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000" u="none" strike="noStrike" dirty="0" smtClean="0">
                          <a:effectLst/>
                        </a:rPr>
                        <a:t>departure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smtClean="0">
                          <a:effectLst/>
                        </a:rPr>
                        <a:t>Day</a:t>
                      </a:r>
                      <a:r>
                        <a:rPr lang="en-GB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000" u="none" strike="noStrike" dirty="0" smtClean="0">
                          <a:effectLst/>
                        </a:rPr>
                        <a:t>of</a:t>
                      </a:r>
                      <a:r>
                        <a:rPr lang="en-GB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000" u="none" strike="noStrike" dirty="0" smtClean="0">
                          <a:effectLst/>
                        </a:rPr>
                        <a:t>week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smtClean="0">
                          <a:effectLst/>
                        </a:rPr>
                        <a:t>Aircraft</a:t>
                      </a:r>
                      <a:r>
                        <a:rPr lang="en-GB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000" u="none" strike="noStrike" dirty="0" smtClean="0">
                          <a:effectLst/>
                        </a:rPr>
                        <a:t>code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smtClean="0">
                          <a:effectLst/>
                        </a:rPr>
                        <a:t>Flight</a:t>
                      </a:r>
                      <a:r>
                        <a:rPr lang="en-GB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000" u="none" strike="noStrike" dirty="0" smtClean="0">
                          <a:effectLst/>
                        </a:rPr>
                        <a:t>time</a:t>
                      </a:r>
                      <a:r>
                        <a:rPr lang="en-GB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000" u="none" strike="noStrike" dirty="0" smtClean="0">
                          <a:effectLst/>
                        </a:rPr>
                        <a:t>hours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smtClean="0">
                          <a:effectLst/>
                        </a:rPr>
                        <a:t>Income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 smtClean="0">
                          <a:effectLst/>
                        </a:rPr>
                        <a:t>Avg</a:t>
                      </a:r>
                      <a:r>
                        <a:rPr lang="en-GB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000" u="none" strike="noStrike" dirty="0" smtClean="0">
                          <a:effectLst/>
                        </a:rPr>
                        <a:t>ticket</a:t>
                      </a:r>
                      <a:r>
                        <a:rPr lang="en-GB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000" u="none" strike="noStrike" dirty="0" smtClean="0">
                          <a:effectLst/>
                        </a:rPr>
                        <a:t>price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 smtClean="0">
                          <a:effectLst/>
                        </a:rPr>
                        <a:t>Num</a:t>
                      </a:r>
                      <a:r>
                        <a:rPr lang="en-GB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000" u="none" strike="noStrike" dirty="0" smtClean="0">
                          <a:effectLst/>
                        </a:rPr>
                        <a:t>of</a:t>
                      </a:r>
                      <a:r>
                        <a:rPr lang="en-GB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000" u="none" strike="noStrike" dirty="0" smtClean="0">
                          <a:effectLst/>
                        </a:rPr>
                        <a:t>passengers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smtClean="0">
                          <a:effectLst/>
                        </a:rPr>
                        <a:t>Seats</a:t>
                      </a:r>
                      <a:r>
                        <a:rPr lang="en-GB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000" u="none" strike="noStrike" dirty="0" smtClean="0">
                          <a:effectLst/>
                        </a:rPr>
                        <a:t>number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</a:tr>
              <a:tr h="1843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136698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AAQ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Anapa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EGO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Belgorod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01.12.16 9:25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SU9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0,82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smtClean="0">
                          <a:effectLst/>
                        </a:rPr>
                        <a:t>746 400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7940,426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94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97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</a:tr>
              <a:tr h="1843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136187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AAQ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</a:rPr>
                        <a:t>Anapa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SVO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Moscow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01.12.16 10:05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733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1,67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smtClean="0">
                          <a:effectLst/>
                        </a:rPr>
                        <a:t>1 873 800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14525,58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129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130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</a:tr>
              <a:tr h="1843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7" marR="6937" marT="6937" marB="0" anchor="ctr"/>
                </a:tc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323528" y="2708920"/>
            <a:ext cx="61206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400" dirty="0" smtClean="0"/>
              <a:t>	</a:t>
            </a:r>
          </a:p>
          <a:p>
            <a:pPr>
              <a:lnSpc>
                <a:spcPct val="120000"/>
              </a:lnSpc>
            </a:pPr>
            <a:r>
              <a:rPr lang="en-GB" sz="1400" dirty="0" smtClean="0"/>
              <a:t>	</a:t>
            </a:r>
          </a:p>
          <a:p>
            <a:pPr>
              <a:lnSpc>
                <a:spcPct val="120000"/>
              </a:lnSpc>
            </a:pPr>
            <a:r>
              <a:rPr lang="en-GB" sz="1400" dirty="0" smtClean="0"/>
              <a:t>	</a:t>
            </a:r>
          </a:p>
          <a:p>
            <a:pPr>
              <a:lnSpc>
                <a:spcPct val="120000"/>
              </a:lnSpc>
            </a:pPr>
            <a:r>
              <a:rPr lang="en-GB" sz="1400" dirty="0" smtClean="0"/>
              <a:t>	</a:t>
            </a:r>
          </a:p>
          <a:p>
            <a:pPr>
              <a:lnSpc>
                <a:spcPct val="120000"/>
              </a:lnSpc>
            </a:pPr>
            <a:r>
              <a:rPr lang="en-GB" sz="1400" dirty="0" smtClean="0"/>
              <a:t>	</a:t>
            </a:r>
          </a:p>
          <a:p>
            <a:pPr>
              <a:lnSpc>
                <a:spcPct val="120000"/>
              </a:lnSpc>
            </a:pPr>
            <a:r>
              <a:rPr lang="en-GB" sz="1400" dirty="0" smtClean="0"/>
              <a:t>	</a:t>
            </a:r>
          </a:p>
          <a:p>
            <a:pPr>
              <a:lnSpc>
                <a:spcPct val="120000"/>
              </a:lnSpc>
            </a:pPr>
            <a:r>
              <a:rPr lang="en-GB" sz="1400" dirty="0" smtClean="0"/>
              <a:t>	</a:t>
            </a:r>
          </a:p>
          <a:p>
            <a:pPr>
              <a:lnSpc>
                <a:spcPct val="120000"/>
              </a:lnSpc>
            </a:pPr>
            <a:r>
              <a:rPr lang="en-GB" sz="1400" dirty="0" smtClean="0"/>
              <a:t>	</a:t>
            </a:r>
          </a:p>
          <a:p>
            <a:pPr>
              <a:lnSpc>
                <a:spcPct val="120000"/>
              </a:lnSpc>
            </a:pPr>
            <a:r>
              <a:rPr lang="en-GB" sz="1400" dirty="0" smtClean="0"/>
              <a:t>	</a:t>
            </a:r>
          </a:p>
          <a:p>
            <a:pPr>
              <a:lnSpc>
                <a:spcPct val="120000"/>
              </a:lnSpc>
            </a:pPr>
            <a:endParaRPr lang="en-GB" sz="1400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44493"/>
              </p:ext>
            </p:extLst>
          </p:nvPr>
        </p:nvGraphicFramePr>
        <p:xfrm>
          <a:off x="323528" y="2564904"/>
          <a:ext cx="6096000" cy="395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92656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Название</a:t>
                      </a:r>
                      <a:r>
                        <a:rPr lang="ru-RU" sz="1200" baseline="0" dirty="0" smtClean="0"/>
                        <a:t> колонки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Значение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Flight id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Идентификатор</a:t>
                      </a:r>
                      <a:r>
                        <a:rPr lang="ru-RU" sz="1200" baseline="0" dirty="0" smtClean="0"/>
                        <a:t> рейса</a:t>
                      </a:r>
                      <a:endParaRPr lang="en-GB" sz="1200" dirty="0"/>
                    </a:p>
                  </a:txBody>
                  <a:tcPr/>
                </a:tc>
              </a:tr>
              <a:tr h="1740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Departure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Аэропорт отправления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Departure city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Город отправления</a:t>
                      </a:r>
                      <a:endParaRPr lang="en-GB" sz="1200" dirty="0"/>
                    </a:p>
                  </a:txBody>
                  <a:tcPr/>
                </a:tc>
              </a:tr>
              <a:tr h="25221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Arrival airport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Аэропорт</a:t>
                      </a:r>
                      <a:r>
                        <a:rPr lang="ru-RU" sz="1200" baseline="0" dirty="0" smtClean="0"/>
                        <a:t> прибытия</a:t>
                      </a:r>
                      <a:endParaRPr lang="en-GB" sz="1200" dirty="0"/>
                    </a:p>
                  </a:txBody>
                  <a:tcPr/>
                </a:tc>
              </a:tr>
              <a:tr h="238256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Arrival city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Город прибытия</a:t>
                      </a:r>
                      <a:endParaRPr lang="en-GB" sz="1200" dirty="0"/>
                    </a:p>
                  </a:txBody>
                  <a:tcPr/>
                </a:tc>
              </a:tr>
              <a:tr h="25221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Scheduled departure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Дата и время вылета по расписанию</a:t>
                      </a:r>
                      <a:endParaRPr lang="en-GB" sz="1200" dirty="0"/>
                    </a:p>
                  </a:txBody>
                  <a:tcPr/>
                </a:tc>
              </a:tr>
              <a:tr h="25489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Day of week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День недели (1-7/</a:t>
                      </a:r>
                      <a:r>
                        <a:rPr lang="ru-RU" sz="1200" dirty="0" err="1" smtClean="0"/>
                        <a:t>Пн-Вс</a:t>
                      </a:r>
                      <a:r>
                        <a:rPr lang="ru-RU" sz="1200" dirty="0" smtClean="0"/>
                        <a:t>)</a:t>
                      </a:r>
                      <a:endParaRPr lang="en-GB" sz="1200" dirty="0"/>
                    </a:p>
                  </a:txBody>
                  <a:tcPr/>
                </a:tc>
              </a:tr>
              <a:tr h="25221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Aircraft code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Код</a:t>
                      </a:r>
                      <a:r>
                        <a:rPr lang="ru-RU" sz="1200" baseline="0" dirty="0" smtClean="0"/>
                        <a:t> модели самолета</a:t>
                      </a:r>
                      <a:endParaRPr lang="en-GB" sz="1200" dirty="0"/>
                    </a:p>
                  </a:txBody>
                  <a:tcPr/>
                </a:tc>
              </a:tr>
              <a:tr h="25221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Flight time hours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Дробное время полета в часах</a:t>
                      </a:r>
                      <a:endParaRPr lang="en-GB" sz="1200" dirty="0"/>
                    </a:p>
                  </a:txBody>
                  <a:tcPr/>
                </a:tc>
              </a:tr>
              <a:tr h="25221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Income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Валовая прибыль от билетов на</a:t>
                      </a:r>
                      <a:r>
                        <a:rPr lang="ru-RU" sz="1200" baseline="0" dirty="0" smtClean="0"/>
                        <a:t> рейсе</a:t>
                      </a:r>
                      <a:endParaRPr lang="en-GB" sz="1200" dirty="0"/>
                    </a:p>
                  </a:txBody>
                  <a:tcPr/>
                </a:tc>
              </a:tr>
              <a:tr h="252213"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Avg</a:t>
                      </a:r>
                      <a:r>
                        <a:rPr lang="en-GB" sz="1200" dirty="0" smtClean="0"/>
                        <a:t> ticket price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Средняя стоимость билета</a:t>
                      </a:r>
                      <a:endParaRPr lang="en-GB" sz="1200" dirty="0"/>
                    </a:p>
                  </a:txBody>
                  <a:tcPr/>
                </a:tc>
              </a:tr>
              <a:tr h="252213"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Num</a:t>
                      </a:r>
                      <a:r>
                        <a:rPr lang="en-GB" sz="1200" dirty="0" smtClean="0"/>
                        <a:t> of passengers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Количество пассажиров на рейсе</a:t>
                      </a:r>
                      <a:endParaRPr lang="en-GB" sz="1200" dirty="0"/>
                    </a:p>
                  </a:txBody>
                  <a:tcPr/>
                </a:tc>
              </a:tr>
              <a:tr h="15342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Seats number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Количество мест в самолете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0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3" y="197768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ru-RU" sz="2800" dirty="0" smtClean="0">
                <a:effectLst/>
              </a:rPr>
              <a:t>Почему структура именно такая?</a:t>
            </a:r>
            <a:br>
              <a:rPr lang="ru-RU" sz="2800" dirty="0" smtClean="0">
                <a:effectLst/>
              </a:rPr>
            </a:br>
            <a:r>
              <a:rPr lang="ru-RU" sz="2800" dirty="0" smtClean="0">
                <a:effectLst/>
              </a:rPr>
              <a:t>(из неочевидного…)</a:t>
            </a:r>
            <a:endParaRPr lang="en-GB" sz="2800" dirty="0">
              <a:effectLst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9532"/>
              </p:ext>
            </p:extLst>
          </p:nvPr>
        </p:nvGraphicFramePr>
        <p:xfrm>
          <a:off x="616723" y="2852936"/>
          <a:ext cx="7549044" cy="2130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500"/>
                <a:gridCol w="4896544"/>
              </a:tblGrid>
              <a:tr h="392656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Показатель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На</a:t>
                      </a:r>
                      <a:r>
                        <a:rPr lang="ru-RU" sz="1200" baseline="0" dirty="0" smtClean="0"/>
                        <a:t> что влияет</a:t>
                      </a:r>
                      <a:endParaRPr lang="en-GB" sz="1200" dirty="0"/>
                    </a:p>
                  </a:txBody>
                  <a:tcPr/>
                </a:tc>
              </a:tr>
              <a:tr h="254891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День недели (1-7/</a:t>
                      </a:r>
                      <a:r>
                        <a:rPr lang="ru-RU" sz="1200" dirty="0" err="1" smtClean="0"/>
                        <a:t>Пн-Вс</a:t>
                      </a:r>
                      <a:r>
                        <a:rPr lang="ru-RU" sz="1200" dirty="0" smtClean="0"/>
                        <a:t>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Возможно</a:t>
                      </a:r>
                      <a:r>
                        <a:rPr lang="ru-RU" sz="1200" baseline="0" dirty="0" smtClean="0"/>
                        <a:t> обнаружится, что у разных направлений есть недельная цикличность</a:t>
                      </a:r>
                      <a:endParaRPr lang="en-GB" sz="1200" dirty="0"/>
                    </a:p>
                  </a:txBody>
                  <a:tcPr/>
                </a:tc>
              </a:tr>
              <a:tr h="252213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Код</a:t>
                      </a:r>
                      <a:r>
                        <a:rPr lang="ru-RU" sz="1200" baseline="0" dirty="0" smtClean="0"/>
                        <a:t> модели самолета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Даст возможность оценить затраты на топливо и обслуживание</a:t>
                      </a:r>
                      <a:endParaRPr lang="en-GB" sz="1200" dirty="0"/>
                    </a:p>
                  </a:txBody>
                  <a:tcPr/>
                </a:tc>
              </a:tr>
              <a:tr h="252213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Дробное время полета в часах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Потребление топлива оценивается в кг/ч.</a:t>
                      </a:r>
                      <a:r>
                        <a:rPr lang="ru-RU" sz="1200" baseline="0" dirty="0" smtClean="0"/>
                        <a:t> Дробное время в часах будет удобно</a:t>
                      </a:r>
                      <a:endParaRPr lang="en-GB" sz="1200" dirty="0"/>
                    </a:p>
                  </a:txBody>
                  <a:tcPr/>
                </a:tc>
              </a:tr>
              <a:tr h="252213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Количество пассажиров на рейсе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aseline="0" dirty="0" smtClean="0"/>
                        <a:t>Для оценки заполняемости рейса.</a:t>
                      </a:r>
                      <a:endParaRPr lang="en-GB" sz="1200" dirty="0"/>
                    </a:p>
                  </a:txBody>
                  <a:tcPr/>
                </a:tc>
              </a:tr>
              <a:tr h="15342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Количество мест в самолете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aseline="0" dirty="0" smtClean="0"/>
                        <a:t>Для оценки заполняемости рейса.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3169" y="1268760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Себестоимость рейса складывается из множества факторов</a:t>
            </a:r>
            <a:r>
              <a:rPr lang="fr-FR" dirty="0" smtClean="0"/>
              <a:t> </a:t>
            </a:r>
            <a:r>
              <a:rPr lang="ru-RU" dirty="0" smtClean="0"/>
              <a:t>начиная со стоимости самого самолета (или лизинга) и заканчивая страхованием всего. Поэтому считать прибыльность по топливу затея в любом случае глупая. Чтобы оценить прибыльность/убыточность я включил следующие показатели: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3169" y="5229200"/>
            <a:ext cx="76080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 прибылью по рейсам в принципе все ясно ничего больше не требуется, а расходная часть настолько сложная, что ее просто так не добавишь, только если добавить суммарную одной колонкой.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40855119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69</TotalTime>
  <Words>306</Words>
  <Application>Microsoft Office PowerPoint</Application>
  <PresentationFormat>Экран (4:3)</PresentationFormat>
  <Paragraphs>107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Воздушный поток</vt:lpstr>
      <vt:lpstr>Обзор датасета проекта «Авиарейсы без потерь»</vt:lpstr>
      <vt:lpstr>Структура данных</vt:lpstr>
      <vt:lpstr>Почему структура именно такая? (из неочевидного…)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Авиарейсы без потерь</dc:title>
  <dc:creator>SVasilchenko</dc:creator>
  <cp:lastModifiedBy>SVasilchenko</cp:lastModifiedBy>
  <cp:revision>7</cp:revision>
  <dcterms:created xsi:type="dcterms:W3CDTF">2021-10-17T19:31:07Z</dcterms:created>
  <dcterms:modified xsi:type="dcterms:W3CDTF">2021-10-17T20:40:19Z</dcterms:modified>
</cp:coreProperties>
</file>