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5" r:id="rId8"/>
    <p:sldId id="269" r:id="rId9"/>
    <p:sldId id="264" r:id="rId10"/>
    <p:sldId id="270" r:id="rId11"/>
    <p:sldId id="262" r:id="rId12"/>
    <p:sldId id="268" r:id="rId13"/>
    <p:sldId id="263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8B45380-BEAC-40B8-8A9E-2284AB95F218}" type="datetimeFigureOut">
              <a:rPr lang="en-US" smtClean="0"/>
              <a:pPr/>
              <a:t>2/16/2016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543800" cy="2593975"/>
          </a:xfrm>
        </p:spPr>
        <p:txBody>
          <a:bodyPr/>
          <a:lstStyle/>
          <a:p>
            <a:r>
              <a:rPr lang="en-US" dirty="0" err="1" smtClean="0"/>
              <a:t>CodePro</a:t>
            </a:r>
            <a:r>
              <a:rPr lang="en-US" dirty="0" smtClean="0"/>
              <a:t> </a:t>
            </a:r>
            <a:r>
              <a:rPr lang="en-US" dirty="0" err="1" smtClean="0"/>
              <a:t>Analytix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780928"/>
            <a:ext cx="6103010" cy="1066800"/>
          </a:xfrm>
        </p:spPr>
        <p:txBody>
          <a:bodyPr/>
          <a:lstStyle/>
          <a:p>
            <a:pPr algn="r"/>
            <a:r>
              <a:rPr lang="bg-BG" dirty="0" smtClean="0"/>
              <a:t>Анализ и </a:t>
            </a:r>
            <a:r>
              <a:rPr lang="bg-BG" smtClean="0"/>
              <a:t>разбиране архитектурата </a:t>
            </a:r>
            <a:r>
              <a:rPr lang="bg-BG" dirty="0" smtClean="0"/>
              <a:t>на големи софтуерни продукти на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4941168"/>
            <a:ext cx="6048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dirty="0" smtClean="0"/>
              <a:t>Изготвили:</a:t>
            </a:r>
          </a:p>
          <a:p>
            <a:pPr algn="r"/>
            <a:r>
              <a:rPr lang="bg-BG" i="1" dirty="0" smtClean="0"/>
              <a:t>Стефан Василев Василев,</a:t>
            </a:r>
            <a:r>
              <a:rPr lang="en-US" i="1" dirty="0" smtClean="0"/>
              <a:t> </a:t>
            </a:r>
            <a:r>
              <a:rPr lang="bg-BG" i="1" dirty="0" smtClean="0"/>
              <a:t>80866,</a:t>
            </a:r>
            <a:r>
              <a:rPr lang="en-US" i="1" dirty="0" smtClean="0"/>
              <a:t> </a:t>
            </a:r>
            <a:r>
              <a:rPr lang="bg-BG" i="1" dirty="0" smtClean="0"/>
              <a:t>група 8 </a:t>
            </a:r>
            <a:br>
              <a:rPr lang="bg-BG" i="1" dirty="0" smtClean="0"/>
            </a:br>
            <a:r>
              <a:rPr lang="bg-BG" i="1" dirty="0" smtClean="0"/>
              <a:t>Драгомир Светославов Тунчев, 80855, група 8</a:t>
            </a:r>
          </a:p>
          <a:p>
            <a:pPr algn="r"/>
            <a:r>
              <a:rPr lang="bg-BG" i="1" dirty="0" smtClean="0"/>
              <a:t>Антонио Найденов Николов, 80867, група 4</a:t>
            </a:r>
          </a:p>
          <a:p>
            <a:pPr algn="r"/>
            <a:r>
              <a:rPr lang="bg-BG" i="1" dirty="0" smtClean="0"/>
              <a:t>Росен Тодоров Рачев, 80851, група 8</a:t>
            </a:r>
          </a:p>
          <a:p>
            <a:pPr algn="r"/>
            <a:r>
              <a:rPr lang="bg-BG" dirty="0" smtClean="0"/>
              <a:t>Четвърти курс, специалност Компютърни науки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7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Metric Categories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Average block depth</a:t>
            </a:r>
          </a:p>
          <a:p>
            <a:pPr lvl="1"/>
            <a:r>
              <a:rPr lang="en-US" dirty="0" smtClean="0"/>
              <a:t>Average </a:t>
            </a:r>
            <a:r>
              <a:rPr lang="en-US" dirty="0" err="1" smtClean="0"/>
              <a:t>cyclomatic</a:t>
            </a:r>
            <a:r>
              <a:rPr lang="en-US" dirty="0" smtClean="0"/>
              <a:t> complexity</a:t>
            </a:r>
          </a:p>
          <a:p>
            <a:pPr lvl="1"/>
            <a:r>
              <a:rPr lang="en-US" dirty="0" smtClean="0"/>
              <a:t>Weighted methods</a:t>
            </a:r>
            <a:endParaRPr lang="en-US" dirty="0"/>
          </a:p>
          <a:p>
            <a:r>
              <a:rPr lang="en-US" dirty="0" smtClean="0"/>
              <a:t>Dependency</a:t>
            </a:r>
          </a:p>
          <a:p>
            <a:pPr lvl="1"/>
            <a:r>
              <a:rPr lang="en-US" dirty="0" smtClean="0"/>
              <a:t>Abstractness</a:t>
            </a:r>
          </a:p>
          <a:p>
            <a:pPr lvl="1"/>
            <a:r>
              <a:rPr lang="en-US" dirty="0" smtClean="0"/>
              <a:t>Afferent couplings </a:t>
            </a:r>
            <a:endParaRPr lang="en-US" dirty="0"/>
          </a:p>
          <a:p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Average depth of </a:t>
            </a:r>
            <a:r>
              <a:rPr lang="en-US" dirty="0"/>
              <a:t>i</a:t>
            </a:r>
            <a:r>
              <a:rPr lang="en-US" dirty="0" smtClean="0"/>
              <a:t>nheritance hierarchy</a:t>
            </a:r>
          </a:p>
          <a:p>
            <a:pPr lvl="1"/>
            <a:r>
              <a:rPr lang="en-US" dirty="0" smtClean="0"/>
              <a:t>Average number of subtypes</a:t>
            </a:r>
            <a:endParaRPr lang="en-US" dirty="0"/>
          </a:p>
          <a:p>
            <a:r>
              <a:rPr lang="en-US" dirty="0" smtClean="0"/>
              <a:t>Ratio</a:t>
            </a:r>
          </a:p>
          <a:p>
            <a:pPr lvl="1"/>
            <a:r>
              <a:rPr lang="en-US" dirty="0" smtClean="0"/>
              <a:t>Comments ratio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80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Dependency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Dependencies</a:t>
            </a:r>
          </a:p>
          <a:p>
            <a:r>
              <a:rPr lang="bg-BG" dirty="0" smtClean="0"/>
              <a:t>Нива на детайлност</a:t>
            </a:r>
          </a:p>
          <a:p>
            <a:pPr marL="114300" indent="0">
              <a:buNone/>
            </a:pPr>
            <a:r>
              <a:rPr lang="bg-BG" dirty="0" smtClean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564904"/>
            <a:ext cx="6120680" cy="360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2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Dependency Analysis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7416824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61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80928"/>
            <a:ext cx="79533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68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7620000" cy="1143000"/>
          </a:xfrm>
        </p:spPr>
        <p:txBody>
          <a:bodyPr/>
          <a:lstStyle/>
          <a:p>
            <a:pPr algn="ctr"/>
            <a:r>
              <a:rPr lang="bg-BG" dirty="0" smtClean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74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представлява </a:t>
            </a:r>
            <a:r>
              <a:rPr lang="en-US" dirty="0" err="1" smtClean="0"/>
              <a:t>CodePro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Добавка към </a:t>
            </a:r>
            <a:r>
              <a:rPr lang="en-US" dirty="0" smtClean="0"/>
              <a:t>Eclipse</a:t>
            </a:r>
          </a:p>
          <a:p>
            <a:r>
              <a:rPr lang="bg-BG" dirty="0" smtClean="0"/>
              <a:t>Набор от инструменти за анализ на </a:t>
            </a:r>
            <a:r>
              <a:rPr lang="en-US" dirty="0" smtClean="0"/>
              <a:t>Java </a:t>
            </a:r>
            <a:r>
              <a:rPr lang="bg-BG" dirty="0" smtClean="0"/>
              <a:t>код</a:t>
            </a:r>
            <a:endParaRPr lang="bg-BG" dirty="0"/>
          </a:p>
          <a:p>
            <a:r>
              <a:rPr lang="bg-BG" dirty="0" smtClean="0"/>
              <a:t>Набор от инструменти за илюстриране на софтуерна архитектура на продукт</a:t>
            </a:r>
            <a:endParaRPr lang="en-US" dirty="0" smtClean="0"/>
          </a:p>
          <a:p>
            <a:r>
              <a:rPr lang="bg-BG" dirty="0" smtClean="0"/>
              <a:t>Широко използван</a:t>
            </a:r>
          </a:p>
          <a:p>
            <a:r>
              <a:rPr lang="bg-BG" dirty="0" smtClean="0"/>
              <a:t>Бърз и удобен</a:t>
            </a:r>
          </a:p>
          <a:p>
            <a:r>
              <a:rPr lang="bg-BG" dirty="0" smtClean="0"/>
              <a:t>Включва множество възможности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27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Кога да използваме </a:t>
            </a:r>
            <a:r>
              <a:rPr lang="en-US" dirty="0" err="1" smtClean="0"/>
              <a:t>CodePro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Удобен за големи проекти</a:t>
            </a:r>
          </a:p>
          <a:p>
            <a:r>
              <a:rPr lang="bg-BG" dirty="0"/>
              <a:t>Удобен за г</a:t>
            </a:r>
            <a:r>
              <a:rPr lang="bg-BG" dirty="0" smtClean="0"/>
              <a:t>олеми екипи</a:t>
            </a:r>
          </a:p>
          <a:p>
            <a:r>
              <a:rPr lang="bg-BG" dirty="0" smtClean="0"/>
              <a:t>Контролира писането на хубав код</a:t>
            </a:r>
          </a:p>
          <a:p>
            <a:r>
              <a:rPr lang="bg-BG" dirty="0" smtClean="0"/>
              <a:t>Когато трябва да спазваме определени срокове и не можем да си позволим никакви регресии и бъгове</a:t>
            </a:r>
          </a:p>
          <a:p>
            <a:r>
              <a:rPr lang="bg-BG" dirty="0" smtClean="0"/>
              <a:t>Когато искаме да поддържаме проекта чист от ненужни файлове, ресурси, класове, усложнения и други</a:t>
            </a:r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6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на инструмента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CodePro</a:t>
            </a:r>
            <a:r>
              <a:rPr lang="en-US" dirty="0"/>
              <a:t> </a:t>
            </a:r>
            <a:r>
              <a:rPr lang="en-US" dirty="0" err="1"/>
              <a:t>Analytix</a:t>
            </a:r>
            <a:r>
              <a:rPr lang="en-US" dirty="0"/>
              <a:t> </a:t>
            </a:r>
            <a:r>
              <a:rPr lang="bg-BG" dirty="0"/>
              <a:t>съдържа в себе си множество инструменти за различен тип анализ на програмен </a:t>
            </a:r>
            <a:r>
              <a:rPr lang="bg-BG" dirty="0" smtClean="0"/>
              <a:t>код </a:t>
            </a:r>
          </a:p>
          <a:p>
            <a:r>
              <a:rPr lang="bg-BG" dirty="0" smtClean="0"/>
              <a:t>Целта </a:t>
            </a:r>
            <a:r>
              <a:rPr lang="bg-BG" dirty="0"/>
              <a:t>е да се подобри качеството </a:t>
            </a:r>
            <a:r>
              <a:rPr lang="bg-BG" dirty="0" smtClean="0"/>
              <a:t>му</a:t>
            </a:r>
          </a:p>
          <a:p>
            <a:r>
              <a:rPr lang="bg-BG" dirty="0" smtClean="0"/>
              <a:t>Това </a:t>
            </a:r>
            <a:r>
              <a:rPr lang="bg-BG" dirty="0"/>
              <a:t>се постига, като се анализира кода и инструментът открива ненужни усложнения, грешки и </a:t>
            </a:r>
            <a:r>
              <a:rPr lang="bg-BG" dirty="0" smtClean="0"/>
              <a:t>други</a:t>
            </a:r>
          </a:p>
          <a:p>
            <a:r>
              <a:rPr lang="bg-BG" dirty="0" smtClean="0"/>
              <a:t>Разделен е на компоненти и подкомпоненти</a:t>
            </a:r>
          </a:p>
          <a:p>
            <a:r>
              <a:rPr lang="bg-BG" dirty="0" smtClean="0"/>
              <a:t>Не е нужно да инсталираме всички компоненти</a:t>
            </a:r>
          </a:p>
          <a:p>
            <a:r>
              <a:rPr lang="bg-BG" dirty="0" smtClean="0"/>
              <a:t>Ще разгледаме най-важните от тях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66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sz="4400" dirty="0" smtClean="0"/>
              <a:t>Нефункционални изисквания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dirty="0" smtClean="0"/>
              <a:t>ault-tolerance</a:t>
            </a:r>
          </a:p>
          <a:p>
            <a:r>
              <a:rPr lang="en-US" dirty="0"/>
              <a:t>B</a:t>
            </a:r>
            <a:r>
              <a:rPr lang="en-US" dirty="0" smtClean="0"/>
              <a:t>ackward compatibility</a:t>
            </a:r>
          </a:p>
          <a:p>
            <a:r>
              <a:rPr lang="en-US" dirty="0" smtClean="0"/>
              <a:t>Extensibility</a:t>
            </a:r>
          </a:p>
          <a:p>
            <a:r>
              <a:rPr lang="en-US" dirty="0" smtClean="0"/>
              <a:t>Reliability</a:t>
            </a:r>
          </a:p>
          <a:p>
            <a:r>
              <a:rPr lang="en-US" dirty="0" smtClean="0"/>
              <a:t>Maintainability</a:t>
            </a:r>
          </a:p>
          <a:p>
            <a:r>
              <a:rPr lang="en-US" dirty="0" smtClean="0"/>
              <a:t>Availability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Usability</a:t>
            </a:r>
          </a:p>
        </p:txBody>
      </p:sp>
    </p:spTree>
    <p:extLst>
      <p:ext uri="{BB962C8B-B14F-4D97-AF65-F5344CB8AC3E}">
        <p14:creationId xmlns:p14="http://schemas.microsoft.com/office/powerpoint/2010/main" val="415826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Audit - </a:t>
            </a:r>
            <a:r>
              <a:rPr lang="bg-BG" dirty="0" smtClean="0"/>
              <a:t>прави </a:t>
            </a:r>
            <a:r>
              <a:rPr lang="bg-BG" dirty="0"/>
              <a:t>проверка на програмния код дали отговаря на дадени правила.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Audit Explorer - </a:t>
            </a:r>
            <a:r>
              <a:rPr lang="bg-BG" dirty="0" smtClean="0"/>
              <a:t>показва </a:t>
            </a:r>
            <a:r>
              <a:rPr lang="bg-BG" dirty="0"/>
              <a:t>ресурсите, които са създадени от и свързани с </a:t>
            </a:r>
            <a:r>
              <a:rPr lang="en-US" dirty="0"/>
              <a:t>Code Audit </a:t>
            </a:r>
            <a:r>
              <a:rPr lang="bg-BG" dirty="0"/>
              <a:t>функционалността.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Audit Rule Sets - </a:t>
            </a:r>
            <a:r>
              <a:rPr lang="bg-BG" dirty="0" smtClean="0"/>
              <a:t>показва </a:t>
            </a:r>
            <a:r>
              <a:rPr lang="bg-BG" dirty="0"/>
              <a:t>избраният набор от </a:t>
            </a:r>
            <a:r>
              <a:rPr lang="bg-BG" dirty="0" smtClean="0"/>
              <a:t>правила, </a:t>
            </a:r>
            <a:r>
              <a:rPr lang="bg-BG" dirty="0"/>
              <a:t>както и всички достъпни правила за проверка.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38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Audit Rule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Coding Style </a:t>
            </a:r>
          </a:p>
          <a:p>
            <a:r>
              <a:rPr lang="en-US" dirty="0" smtClean="0"/>
              <a:t>Comments </a:t>
            </a:r>
          </a:p>
          <a:p>
            <a:r>
              <a:rPr lang="en-US" dirty="0" smtClean="0"/>
              <a:t>Dead Code</a:t>
            </a:r>
          </a:p>
          <a:p>
            <a:r>
              <a:rPr lang="en-US" dirty="0" smtClean="0"/>
              <a:t>Exceptions</a:t>
            </a:r>
          </a:p>
          <a:p>
            <a:r>
              <a:rPr lang="en-US" dirty="0" smtClean="0"/>
              <a:t>Import Usage</a:t>
            </a:r>
          </a:p>
          <a:p>
            <a:r>
              <a:rPr lang="en-US" dirty="0" smtClean="0"/>
              <a:t>Inheritance </a:t>
            </a:r>
          </a:p>
          <a:p>
            <a:r>
              <a:rPr lang="en-US" dirty="0" smtClean="0"/>
              <a:t>Performance </a:t>
            </a:r>
          </a:p>
          <a:p>
            <a:r>
              <a:rPr lang="en-US" dirty="0" smtClean="0"/>
              <a:t>Naming Conventions</a:t>
            </a:r>
          </a:p>
          <a:p>
            <a:r>
              <a:rPr lang="en-US" dirty="0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542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Metrics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При пускане се създават множество резултати от измервания</a:t>
            </a:r>
          </a:p>
          <a:p>
            <a:r>
              <a:rPr lang="bg-BG" dirty="0" smtClean="0"/>
              <a:t>Прагове на допустими нарушения</a:t>
            </a:r>
          </a:p>
          <a:p>
            <a:r>
              <a:rPr lang="bg-BG" dirty="0" smtClean="0"/>
              <a:t>Таблица с измерванията</a:t>
            </a:r>
            <a:endParaRPr lang="bg-BG" dirty="0"/>
          </a:p>
        </p:txBody>
      </p:sp>
      <p:pic>
        <p:nvPicPr>
          <p:cNvPr id="1026" name="Picture 2" descr="https://developers.google.com/java-dev-tools/codepro/doc/images/metrics_vie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95" y="3429000"/>
            <a:ext cx="749850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96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Metric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7638"/>
            <a:ext cx="7364428" cy="4415705"/>
          </a:xfrm>
        </p:spPr>
        <p:txBody>
          <a:bodyPr>
            <a:normAutofit/>
          </a:bodyPr>
          <a:lstStyle/>
          <a:p>
            <a:r>
              <a:rPr lang="en-US" dirty="0" smtClean="0"/>
              <a:t>Basics</a:t>
            </a:r>
          </a:p>
          <a:p>
            <a:pPr lvl="1"/>
            <a:r>
              <a:rPr lang="bg-BG" dirty="0" smtClean="0"/>
              <a:t>Среден </a:t>
            </a:r>
            <a:r>
              <a:rPr lang="bg-BG" dirty="0"/>
              <a:t>брой редове код на </a:t>
            </a:r>
            <a:r>
              <a:rPr lang="bg-BG" dirty="0" smtClean="0"/>
              <a:t>метод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bg-BG" dirty="0"/>
              <a:t>конструктори на </a:t>
            </a:r>
            <a:r>
              <a:rPr lang="bg-BG" dirty="0" smtClean="0"/>
              <a:t>клас, </a:t>
            </a:r>
            <a:r>
              <a:rPr lang="bg-BG" dirty="0"/>
              <a:t>полета на </a:t>
            </a:r>
            <a:r>
              <a:rPr lang="bg-BG" dirty="0" smtClean="0"/>
              <a:t>клас, </a:t>
            </a:r>
            <a:r>
              <a:rPr lang="bg-BG" dirty="0"/>
              <a:t>методи на </a:t>
            </a:r>
            <a:r>
              <a:rPr lang="bg-BG" dirty="0" smtClean="0"/>
              <a:t>клас, параметри</a:t>
            </a:r>
          </a:p>
          <a:p>
            <a:pPr lvl="1"/>
            <a:r>
              <a:rPr lang="bg-BG" dirty="0" smtClean="0"/>
              <a:t>Редове код</a:t>
            </a:r>
          </a:p>
          <a:p>
            <a:pPr lvl="1"/>
            <a:r>
              <a:rPr lang="bg-BG" dirty="0" smtClean="0"/>
              <a:t>Брой символи, коментари, конструктори, </a:t>
            </a:r>
            <a:r>
              <a:rPr lang="bg-BG" dirty="0"/>
              <a:t>полета, </a:t>
            </a:r>
            <a:r>
              <a:rPr lang="bg-BG" dirty="0" smtClean="0"/>
              <a:t>редове</a:t>
            </a:r>
            <a:r>
              <a:rPr lang="bg-BG" dirty="0"/>
              <a:t>, </a:t>
            </a:r>
            <a:r>
              <a:rPr lang="bg-BG" dirty="0" smtClean="0"/>
              <a:t>методи, пакети</a:t>
            </a:r>
            <a:r>
              <a:rPr lang="bg-BG" dirty="0"/>
              <a:t>, </a:t>
            </a:r>
            <a:r>
              <a:rPr lang="bg-BG" dirty="0" smtClean="0"/>
              <a:t>точки </a:t>
            </a:r>
            <a:r>
              <a:rPr lang="bg-BG" dirty="0"/>
              <a:t>и запетаи, </a:t>
            </a:r>
            <a:r>
              <a:rPr lang="bg-BG" dirty="0" smtClean="0"/>
              <a:t>класове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052" name="Picture 4" descr="https://developers.google.com/java-dev-tools/codepro/doc/images/metrics_view_grap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25490"/>
            <a:ext cx="7502511" cy="297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815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322</TotalTime>
  <Words>345</Words>
  <Application>Microsoft Office PowerPoint</Application>
  <PresentationFormat>On-screen Show (4:3)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</vt:lpstr>
      <vt:lpstr>Adjacency</vt:lpstr>
      <vt:lpstr>CodePro Analytix</vt:lpstr>
      <vt:lpstr>Какво представлява CodePro</vt:lpstr>
      <vt:lpstr>Кога да използваме CodePro</vt:lpstr>
      <vt:lpstr>Структура на инструмента</vt:lpstr>
      <vt:lpstr>Нефункционални изисквания</vt:lpstr>
      <vt:lpstr>Code Analysis</vt:lpstr>
      <vt:lpstr>Audit Rule Categories</vt:lpstr>
      <vt:lpstr>Metrics</vt:lpstr>
      <vt:lpstr>Metric Categories</vt:lpstr>
      <vt:lpstr>Metric Categories</vt:lpstr>
      <vt:lpstr>Dependency Analysis</vt:lpstr>
      <vt:lpstr>Dependency Analysis</vt:lpstr>
      <vt:lpstr>Code Coverage</vt:lpstr>
      <vt:lpstr>Демонстрация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CodePro Analytix</dc:title>
  <dc:creator>q</dc:creator>
  <cp:lastModifiedBy>Microsoft account</cp:lastModifiedBy>
  <cp:revision>32</cp:revision>
  <dcterms:created xsi:type="dcterms:W3CDTF">2015-06-18T13:07:08Z</dcterms:created>
  <dcterms:modified xsi:type="dcterms:W3CDTF">2016-02-16T22:06:52Z</dcterms:modified>
</cp:coreProperties>
</file>