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8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4" y="1091190"/>
            <a:ext cx="1656311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49" y="3414852"/>
            <a:ext cx="15070201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654050"/>
            <a:ext cx="2743200" cy="2500077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349250"/>
            <a:ext cx="4114800" cy="3276600"/>
          </a:xfrm>
        </p:spPr>
      </p:pic>
      <p:sp>
        <p:nvSpPr>
          <p:cNvPr id="15" name="Text Placeholder 18"/>
          <p:cNvSpPr txBox="1">
            <a:spLocks noGrp="1"/>
          </p:cNvSpPr>
          <p:nvPr>
            <p:ph type="subTitle" idx="4"/>
          </p:nvPr>
        </p:nvSpPr>
        <p:spPr>
          <a:xfrm>
            <a:off x="2368550" y="3778250"/>
            <a:ext cx="13258800" cy="510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COURSE NAME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Data science fundamentals program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TITLE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IMDB Movie Reviews project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SUBMITTED TO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Anna University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Mudhalvan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\ IBM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YEAR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3</a:t>
            </a:r>
            <a:r>
              <a:rPr kumimoji="0" lang="en-US" sz="4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rd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year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BRANCH\DEPARTMENT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B.E. Mechanical Engineering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SEMESTER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sz="4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PROJECT SUBMITTED BY 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S.VIGNESH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501650"/>
            <a:ext cx="3429000" cy="266700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50" y="577850"/>
            <a:ext cx="4114800" cy="2423877"/>
          </a:xfrm>
          <a:prstGeom prst="rect">
            <a:avLst/>
          </a:prstGeom>
        </p:spPr>
      </p:pic>
      <p:pic>
        <p:nvPicPr>
          <p:cNvPr id="18" name="Content Placeholder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27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118" t="17099" r="9841" b="11537"/>
          <a:stretch/>
        </p:blipFill>
        <p:spPr>
          <a:xfrm>
            <a:off x="13874750" y="425450"/>
            <a:ext cx="3733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495" y="1515974"/>
            <a:ext cx="60883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>
                <a:latin typeface="Cambria"/>
                <a:cs typeface="Cambria"/>
              </a:rPr>
              <a:t>Inﬂuencing</a:t>
            </a:r>
            <a:r>
              <a:rPr sz="6000" spc="-240" dirty="0">
                <a:latin typeface="Cambria"/>
                <a:cs typeface="Cambria"/>
              </a:rPr>
              <a:t> </a:t>
            </a:r>
            <a:r>
              <a:rPr sz="6000" spc="-140" dirty="0">
                <a:latin typeface="Cambria"/>
                <a:cs typeface="Cambria"/>
              </a:rPr>
              <a:t>Factors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760" y="3543884"/>
            <a:ext cx="705866" cy="240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6056" y="3937215"/>
            <a:ext cx="1535595" cy="27586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601572" y="3508590"/>
            <a:ext cx="664210" cy="342265"/>
          </a:xfrm>
          <a:custGeom>
            <a:avLst/>
            <a:gdLst/>
            <a:ahLst/>
            <a:cxnLst/>
            <a:rect l="l" t="t" r="r" b="b"/>
            <a:pathLst>
              <a:path w="664209" h="342264">
                <a:moveTo>
                  <a:pt x="201041" y="174891"/>
                </a:moveTo>
                <a:lnTo>
                  <a:pt x="193802" y="134353"/>
                </a:lnTo>
                <a:lnTo>
                  <a:pt x="172872" y="102171"/>
                </a:lnTo>
                <a:lnTo>
                  <a:pt x="161671" y="92760"/>
                </a:lnTo>
                <a:lnTo>
                  <a:pt x="161671" y="174891"/>
                </a:lnTo>
                <a:lnTo>
                  <a:pt x="161163" y="184327"/>
                </a:lnTo>
                <a:lnTo>
                  <a:pt x="143979" y="221856"/>
                </a:lnTo>
                <a:lnTo>
                  <a:pt x="108915" y="238823"/>
                </a:lnTo>
                <a:lnTo>
                  <a:pt x="100330" y="239306"/>
                </a:lnTo>
                <a:lnTo>
                  <a:pt x="91782" y="238823"/>
                </a:lnTo>
                <a:lnTo>
                  <a:pt x="56426" y="221856"/>
                </a:lnTo>
                <a:lnTo>
                  <a:pt x="39484" y="184327"/>
                </a:lnTo>
                <a:lnTo>
                  <a:pt x="38989" y="174891"/>
                </a:lnTo>
                <a:lnTo>
                  <a:pt x="39484" y="165481"/>
                </a:lnTo>
                <a:lnTo>
                  <a:pt x="56426" y="128206"/>
                </a:lnTo>
                <a:lnTo>
                  <a:pt x="91782" y="110896"/>
                </a:lnTo>
                <a:lnTo>
                  <a:pt x="100330" y="110388"/>
                </a:lnTo>
                <a:lnTo>
                  <a:pt x="108915" y="110896"/>
                </a:lnTo>
                <a:lnTo>
                  <a:pt x="143979" y="128206"/>
                </a:lnTo>
                <a:lnTo>
                  <a:pt x="161163" y="165481"/>
                </a:lnTo>
                <a:lnTo>
                  <a:pt x="161671" y="174891"/>
                </a:lnTo>
                <a:lnTo>
                  <a:pt x="161671" y="92760"/>
                </a:lnTo>
                <a:lnTo>
                  <a:pt x="115836" y="74955"/>
                </a:lnTo>
                <a:lnTo>
                  <a:pt x="102108" y="74155"/>
                </a:lnTo>
                <a:lnTo>
                  <a:pt x="89382" y="74904"/>
                </a:lnTo>
                <a:lnTo>
                  <a:pt x="48895" y="89484"/>
                </a:lnTo>
                <a:lnTo>
                  <a:pt x="38354" y="98463"/>
                </a:lnTo>
                <a:lnTo>
                  <a:pt x="38354" y="75946"/>
                </a:lnTo>
                <a:lnTo>
                  <a:pt x="0" y="75946"/>
                </a:lnTo>
                <a:lnTo>
                  <a:pt x="0" y="342087"/>
                </a:lnTo>
                <a:lnTo>
                  <a:pt x="39370" y="342087"/>
                </a:lnTo>
                <a:lnTo>
                  <a:pt x="39370" y="252031"/>
                </a:lnTo>
                <a:lnTo>
                  <a:pt x="44196" y="256603"/>
                </a:lnTo>
                <a:lnTo>
                  <a:pt x="89535" y="275132"/>
                </a:lnTo>
                <a:lnTo>
                  <a:pt x="102108" y="275869"/>
                </a:lnTo>
                <a:lnTo>
                  <a:pt x="115836" y="275069"/>
                </a:lnTo>
                <a:lnTo>
                  <a:pt x="152781" y="263055"/>
                </a:lnTo>
                <a:lnTo>
                  <a:pt x="167932" y="252031"/>
                </a:lnTo>
                <a:lnTo>
                  <a:pt x="172872" y="247700"/>
                </a:lnTo>
                <a:lnTo>
                  <a:pt x="180162" y="239306"/>
                </a:lnTo>
                <a:lnTo>
                  <a:pt x="181140" y="238188"/>
                </a:lnTo>
                <a:lnTo>
                  <a:pt x="188214" y="227431"/>
                </a:lnTo>
                <a:lnTo>
                  <a:pt x="193802" y="215633"/>
                </a:lnTo>
                <a:lnTo>
                  <a:pt x="197815" y="202933"/>
                </a:lnTo>
                <a:lnTo>
                  <a:pt x="200228" y="189357"/>
                </a:lnTo>
                <a:lnTo>
                  <a:pt x="201041" y="174891"/>
                </a:lnTo>
                <a:close/>
              </a:path>
              <a:path w="664209" h="342264">
                <a:moveTo>
                  <a:pt x="276606" y="0"/>
                </a:moveTo>
                <a:lnTo>
                  <a:pt x="237236" y="0"/>
                </a:lnTo>
                <a:lnTo>
                  <a:pt x="237236" y="274167"/>
                </a:lnTo>
                <a:lnTo>
                  <a:pt x="276606" y="274167"/>
                </a:lnTo>
                <a:lnTo>
                  <a:pt x="276606" y="0"/>
                </a:lnTo>
                <a:close/>
              </a:path>
              <a:path w="664209" h="342264">
                <a:moveTo>
                  <a:pt x="514604" y="174891"/>
                </a:moveTo>
                <a:lnTo>
                  <a:pt x="507199" y="134366"/>
                </a:lnTo>
                <a:lnTo>
                  <a:pt x="485978" y="102362"/>
                </a:lnTo>
                <a:lnTo>
                  <a:pt x="474853" y="93103"/>
                </a:lnTo>
                <a:lnTo>
                  <a:pt x="474853" y="174891"/>
                </a:lnTo>
                <a:lnTo>
                  <a:pt x="474345" y="184327"/>
                </a:lnTo>
                <a:lnTo>
                  <a:pt x="457415" y="221856"/>
                </a:lnTo>
                <a:lnTo>
                  <a:pt x="422275" y="238823"/>
                </a:lnTo>
                <a:lnTo>
                  <a:pt x="413512" y="239306"/>
                </a:lnTo>
                <a:lnTo>
                  <a:pt x="405079" y="238823"/>
                </a:lnTo>
                <a:lnTo>
                  <a:pt x="370205" y="221856"/>
                </a:lnTo>
                <a:lnTo>
                  <a:pt x="353047" y="184327"/>
                </a:lnTo>
                <a:lnTo>
                  <a:pt x="352552" y="174891"/>
                </a:lnTo>
                <a:lnTo>
                  <a:pt x="353047" y="165328"/>
                </a:lnTo>
                <a:lnTo>
                  <a:pt x="370205" y="127901"/>
                </a:lnTo>
                <a:lnTo>
                  <a:pt x="405282" y="110896"/>
                </a:lnTo>
                <a:lnTo>
                  <a:pt x="413893" y="110388"/>
                </a:lnTo>
                <a:lnTo>
                  <a:pt x="422427" y="110896"/>
                </a:lnTo>
                <a:lnTo>
                  <a:pt x="457415" y="127901"/>
                </a:lnTo>
                <a:lnTo>
                  <a:pt x="474345" y="165328"/>
                </a:lnTo>
                <a:lnTo>
                  <a:pt x="474853" y="174891"/>
                </a:lnTo>
                <a:lnTo>
                  <a:pt x="474853" y="93103"/>
                </a:lnTo>
                <a:lnTo>
                  <a:pt x="427697" y="74968"/>
                </a:lnTo>
                <a:lnTo>
                  <a:pt x="413512" y="74155"/>
                </a:lnTo>
                <a:lnTo>
                  <a:pt x="399503" y="74968"/>
                </a:lnTo>
                <a:lnTo>
                  <a:pt x="361950" y="87058"/>
                </a:lnTo>
                <a:lnTo>
                  <a:pt x="326009" y="122605"/>
                </a:lnTo>
                <a:lnTo>
                  <a:pt x="313626" y="160502"/>
                </a:lnTo>
                <a:lnTo>
                  <a:pt x="312801" y="174891"/>
                </a:lnTo>
                <a:lnTo>
                  <a:pt x="313626" y="189115"/>
                </a:lnTo>
                <a:lnTo>
                  <a:pt x="326047" y="227063"/>
                </a:lnTo>
                <a:lnTo>
                  <a:pt x="351307" y="255778"/>
                </a:lnTo>
                <a:lnTo>
                  <a:pt x="386473" y="272630"/>
                </a:lnTo>
                <a:lnTo>
                  <a:pt x="413512" y="275869"/>
                </a:lnTo>
                <a:lnTo>
                  <a:pt x="427532" y="275069"/>
                </a:lnTo>
                <a:lnTo>
                  <a:pt x="465328" y="262890"/>
                </a:lnTo>
                <a:lnTo>
                  <a:pt x="493026" y="239306"/>
                </a:lnTo>
                <a:lnTo>
                  <a:pt x="494322" y="237832"/>
                </a:lnTo>
                <a:lnTo>
                  <a:pt x="501523" y="226999"/>
                </a:lnTo>
                <a:lnTo>
                  <a:pt x="507199" y="215163"/>
                </a:lnTo>
                <a:lnTo>
                  <a:pt x="511302" y="202526"/>
                </a:lnTo>
                <a:lnTo>
                  <a:pt x="513765" y="189115"/>
                </a:lnTo>
                <a:lnTo>
                  <a:pt x="514604" y="174891"/>
                </a:lnTo>
                <a:close/>
              </a:path>
              <a:path w="664209" h="342264">
                <a:moveTo>
                  <a:pt x="663829" y="257416"/>
                </a:moveTo>
                <a:lnTo>
                  <a:pt x="655370" y="240080"/>
                </a:lnTo>
                <a:lnTo>
                  <a:pt x="648589" y="226148"/>
                </a:lnTo>
                <a:lnTo>
                  <a:pt x="640727" y="232244"/>
                </a:lnTo>
                <a:lnTo>
                  <a:pt x="633158" y="236601"/>
                </a:lnTo>
                <a:lnTo>
                  <a:pt x="625868" y="239217"/>
                </a:lnTo>
                <a:lnTo>
                  <a:pt x="618871" y="240080"/>
                </a:lnTo>
                <a:lnTo>
                  <a:pt x="610743" y="240080"/>
                </a:lnTo>
                <a:lnTo>
                  <a:pt x="604520" y="237883"/>
                </a:lnTo>
                <a:lnTo>
                  <a:pt x="600456" y="233502"/>
                </a:lnTo>
                <a:lnTo>
                  <a:pt x="596265" y="229108"/>
                </a:lnTo>
                <a:lnTo>
                  <a:pt x="594233" y="222504"/>
                </a:lnTo>
                <a:lnTo>
                  <a:pt x="594233" y="111061"/>
                </a:lnTo>
                <a:lnTo>
                  <a:pt x="650367" y="111061"/>
                </a:lnTo>
                <a:lnTo>
                  <a:pt x="650367" y="75946"/>
                </a:lnTo>
                <a:lnTo>
                  <a:pt x="594233" y="75946"/>
                </a:lnTo>
                <a:lnTo>
                  <a:pt x="594233" y="35293"/>
                </a:lnTo>
                <a:lnTo>
                  <a:pt x="554990" y="35293"/>
                </a:lnTo>
                <a:lnTo>
                  <a:pt x="554990" y="75946"/>
                </a:lnTo>
                <a:lnTo>
                  <a:pt x="522097" y="75946"/>
                </a:lnTo>
                <a:lnTo>
                  <a:pt x="522097" y="111061"/>
                </a:lnTo>
                <a:lnTo>
                  <a:pt x="554990" y="111061"/>
                </a:lnTo>
                <a:lnTo>
                  <a:pt x="554990" y="215125"/>
                </a:lnTo>
                <a:lnTo>
                  <a:pt x="555980" y="228625"/>
                </a:lnTo>
                <a:lnTo>
                  <a:pt x="579869" y="266852"/>
                </a:lnTo>
                <a:lnTo>
                  <a:pt x="616077" y="275869"/>
                </a:lnTo>
                <a:lnTo>
                  <a:pt x="624078" y="275869"/>
                </a:lnTo>
                <a:lnTo>
                  <a:pt x="657580" y="262648"/>
                </a:lnTo>
                <a:lnTo>
                  <a:pt x="663829" y="25741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7291" y="3420110"/>
            <a:ext cx="6885305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30" dirty="0">
                <a:latin typeface="Verdana"/>
                <a:cs typeface="Verdana"/>
              </a:rPr>
              <a:t>c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2064" y="3503231"/>
            <a:ext cx="836777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4804" y="3503231"/>
            <a:ext cx="1960245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109459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oo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114" dirty="0">
                <a:latin typeface="Verdana"/>
                <a:cs typeface="Verdana"/>
              </a:rPr>
              <a:t>hn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45" dirty="0">
                <a:latin typeface="Verdana"/>
                <a:cs typeface="Verdana"/>
              </a:rPr>
              <a:t>q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s 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244475">
              <a:lnSpc>
                <a:spcPts val="3379"/>
              </a:lnSpc>
              <a:spcBef>
                <a:spcPts val="10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interpretation.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0083" y="1439024"/>
            <a:ext cx="751713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0" dirty="0">
                <a:latin typeface="Cambria"/>
                <a:cs typeface="Cambria"/>
              </a:rPr>
              <a:t>Sentiment</a:t>
            </a:r>
            <a:r>
              <a:rPr sz="5700" spc="-210" dirty="0">
                <a:latin typeface="Cambria"/>
                <a:cs typeface="Cambria"/>
              </a:rPr>
              <a:t> </a:t>
            </a:r>
            <a:r>
              <a:rPr sz="5700" spc="-95" dirty="0">
                <a:latin typeface="Cambria"/>
                <a:cs typeface="Cambria"/>
              </a:rPr>
              <a:t>Analysis</a:t>
            </a:r>
            <a:r>
              <a:rPr sz="5700" spc="-210" dirty="0">
                <a:latin typeface="Cambria"/>
                <a:cs typeface="Cambria"/>
              </a:rPr>
              <a:t> </a:t>
            </a:r>
            <a:r>
              <a:rPr sz="5700" spc="-130" dirty="0">
                <a:latin typeface="Cambria"/>
                <a:cs typeface="Cambria"/>
              </a:rPr>
              <a:t>Tools</a:t>
            </a:r>
            <a:endParaRPr sz="5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513" y="4365955"/>
            <a:ext cx="1882673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8965" y="4365955"/>
            <a:ext cx="1833956" cy="2758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7" y="3429749"/>
            <a:ext cx="7004050" cy="2150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750" spc="33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h  </a:t>
            </a:r>
            <a:r>
              <a:rPr sz="2750" spc="35" dirty="0">
                <a:latin typeface="Verdana"/>
                <a:cs typeface="Verdana"/>
              </a:rPr>
              <a:t>challenges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limitations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It's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conclusions.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78598" y="1463548"/>
            <a:ext cx="7477759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45" dirty="0">
                <a:latin typeface="Cambria"/>
                <a:cs typeface="Cambria"/>
              </a:rPr>
              <a:t>Challenges</a:t>
            </a:r>
            <a:r>
              <a:rPr sz="5250" spc="-180" dirty="0">
                <a:latin typeface="Cambria"/>
                <a:cs typeface="Cambria"/>
              </a:rPr>
              <a:t> </a:t>
            </a:r>
            <a:r>
              <a:rPr sz="5250" spc="-65" dirty="0">
                <a:latin typeface="Cambria"/>
                <a:cs typeface="Cambria"/>
              </a:rPr>
              <a:t>and</a:t>
            </a:r>
            <a:r>
              <a:rPr sz="5250" spc="-170" dirty="0">
                <a:latin typeface="Cambria"/>
                <a:cs typeface="Cambria"/>
              </a:rPr>
              <a:t> </a:t>
            </a:r>
            <a:r>
              <a:rPr sz="5250" spc="-95" dirty="0">
                <a:latin typeface="Cambria"/>
                <a:cs typeface="Cambria"/>
              </a:rPr>
              <a:t>Limitations</a:t>
            </a:r>
            <a:endParaRPr sz="5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534" y="3516439"/>
            <a:ext cx="3324529" cy="3438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30758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f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li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 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5046" y="1444498"/>
            <a:ext cx="62388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0" dirty="0">
                <a:latin typeface="Cambria"/>
                <a:cs typeface="Cambria"/>
              </a:rPr>
              <a:t>Future</a:t>
            </a:r>
            <a:r>
              <a:rPr sz="6000" spc="-220" dirty="0">
                <a:latin typeface="Cambria"/>
                <a:cs typeface="Cambria"/>
              </a:rPr>
              <a:t> </a:t>
            </a:r>
            <a:r>
              <a:rPr sz="6000" spc="-80" dirty="0">
                <a:latin typeface="Cambria"/>
                <a:cs typeface="Cambria"/>
              </a:rPr>
              <a:t>Implications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49" y="3414852"/>
            <a:ext cx="7377430" cy="21507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9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454659">
              <a:lnSpc>
                <a:spcPct val="102299"/>
              </a:lnSpc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5340" y="1429588"/>
            <a:ext cx="3575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latin typeface="Cambria"/>
                <a:cs typeface="Cambria"/>
              </a:rPr>
              <a:t>Conclusion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69150" y="3397250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210" dirty="0">
                <a:latin typeface="Cambria"/>
                <a:cs typeface="Cambria"/>
              </a:rPr>
              <a:t>Thanks!</a:t>
            </a:r>
            <a:endParaRPr sz="9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507" y="2734170"/>
            <a:ext cx="15125700" cy="26238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23594" marR="5080" indent="-811530">
              <a:lnSpc>
                <a:spcPts val="10200"/>
              </a:lnSpc>
              <a:spcBef>
                <a:spcPts val="290"/>
              </a:spcBef>
            </a:pPr>
            <a:r>
              <a:rPr sz="8550" spc="-60" dirty="0">
                <a:latin typeface="Times New Roman"/>
                <a:cs typeface="Times New Roman"/>
              </a:rPr>
              <a:t>Analyzin</a:t>
            </a:r>
            <a:r>
              <a:rPr sz="8550" spc="-55" dirty="0">
                <a:latin typeface="Times New Roman"/>
                <a:cs typeface="Times New Roman"/>
              </a:rPr>
              <a:t>g</a:t>
            </a:r>
            <a:r>
              <a:rPr sz="8550" spc="-525" dirty="0">
                <a:latin typeface="Times New Roman"/>
                <a:cs typeface="Times New Roman"/>
              </a:rPr>
              <a:t> </a:t>
            </a:r>
            <a:r>
              <a:rPr sz="8550" spc="-75" dirty="0">
                <a:latin typeface="Times New Roman"/>
                <a:cs typeface="Times New Roman"/>
              </a:rPr>
              <a:t>Use</a:t>
            </a:r>
            <a:r>
              <a:rPr sz="8550" spc="-45" dirty="0">
                <a:latin typeface="Times New Roman"/>
                <a:cs typeface="Times New Roman"/>
              </a:rPr>
              <a:t>r</a:t>
            </a:r>
            <a:r>
              <a:rPr sz="8550" spc="-515" dirty="0">
                <a:latin typeface="Times New Roman"/>
                <a:cs typeface="Times New Roman"/>
              </a:rPr>
              <a:t> </a:t>
            </a:r>
            <a:r>
              <a:rPr sz="8550" spc="114" dirty="0">
                <a:latin typeface="Times New Roman"/>
                <a:cs typeface="Times New Roman"/>
              </a:rPr>
              <a:t>Sentiment</a:t>
            </a:r>
            <a:r>
              <a:rPr sz="8550" spc="75" dirty="0">
                <a:latin typeface="Times New Roman"/>
                <a:cs typeface="Times New Roman"/>
              </a:rPr>
              <a:t>: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-1000" dirty="0">
                <a:latin typeface="Times New Roman"/>
                <a:cs typeface="Times New Roman"/>
              </a:rPr>
              <a:t>A</a:t>
            </a:r>
            <a:r>
              <a:rPr sz="8550" spc="-525" dirty="0">
                <a:latin typeface="Times New Roman"/>
                <a:cs typeface="Times New Roman"/>
              </a:rPr>
              <a:t> </a:t>
            </a:r>
            <a:r>
              <a:rPr sz="8550" spc="-5" dirty="0">
                <a:latin typeface="Times New Roman"/>
                <a:cs typeface="Times New Roman"/>
              </a:rPr>
              <a:t>Deep  </a:t>
            </a:r>
            <a:r>
              <a:rPr sz="8550" spc="-204" dirty="0">
                <a:latin typeface="Times New Roman"/>
                <a:cs typeface="Times New Roman"/>
              </a:rPr>
              <a:t>Div</a:t>
            </a:r>
            <a:r>
              <a:rPr sz="8550" spc="-175" dirty="0">
                <a:latin typeface="Times New Roman"/>
                <a:cs typeface="Times New Roman"/>
              </a:rPr>
              <a:t>e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200" dirty="0">
                <a:latin typeface="Times New Roman"/>
                <a:cs typeface="Times New Roman"/>
              </a:rPr>
              <a:t>int</a:t>
            </a:r>
            <a:r>
              <a:rPr sz="8550" spc="295" dirty="0">
                <a:latin typeface="Times New Roman"/>
                <a:cs typeface="Times New Roman"/>
              </a:rPr>
              <a:t>o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-565" dirty="0">
                <a:latin typeface="Times New Roman"/>
                <a:cs typeface="Times New Roman"/>
              </a:rPr>
              <a:t>IMD</a:t>
            </a:r>
            <a:r>
              <a:rPr sz="8550" spc="-570" dirty="0">
                <a:latin typeface="Times New Roman"/>
                <a:cs typeface="Times New Roman"/>
              </a:rPr>
              <a:t>B</a:t>
            </a:r>
            <a:r>
              <a:rPr sz="8550" spc="-520" dirty="0">
                <a:latin typeface="Times New Roman"/>
                <a:cs typeface="Times New Roman"/>
              </a:rPr>
              <a:t> </a:t>
            </a:r>
            <a:r>
              <a:rPr sz="8550" spc="-229" dirty="0">
                <a:latin typeface="Times New Roman"/>
                <a:cs typeface="Times New Roman"/>
              </a:rPr>
              <a:t>Movi</a:t>
            </a:r>
            <a:r>
              <a:rPr sz="8550" spc="-185" dirty="0">
                <a:latin typeface="Times New Roman"/>
                <a:cs typeface="Times New Roman"/>
              </a:rPr>
              <a:t>e</a:t>
            </a:r>
            <a:r>
              <a:rPr sz="8550" spc="-515" dirty="0">
                <a:latin typeface="Times New Roman"/>
                <a:cs typeface="Times New Roman"/>
              </a:rPr>
              <a:t> </a:t>
            </a:r>
            <a:r>
              <a:rPr sz="8550" spc="-160" dirty="0">
                <a:latin typeface="Times New Roman"/>
                <a:cs typeface="Times New Roman"/>
              </a:rPr>
              <a:t>Reviews</a:t>
            </a:r>
            <a:endParaRPr sz="8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29463" y="3503231"/>
            <a:ext cx="2637917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4951" y="4350956"/>
            <a:ext cx="1814614" cy="2758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50824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70" dirty="0">
                <a:latin typeface="Verdana"/>
                <a:cs typeface="Verdana"/>
              </a:rPr>
              <a:t>r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30" dirty="0">
                <a:latin typeface="Verdana"/>
                <a:cs typeface="Verdana"/>
              </a:rPr>
              <a:t>t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9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50" spc="50" dirty="0">
                <a:latin typeface="Verdana"/>
                <a:cs typeface="Verdana"/>
              </a:rPr>
              <a:t>sentiment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moviegoers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understand </a:t>
            </a:r>
            <a:r>
              <a:rPr sz="2750" spc="-9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6459" y="1429499"/>
            <a:ext cx="40436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60" dirty="0">
                <a:latin typeface="Times New Roman"/>
                <a:cs typeface="Times New Roman"/>
              </a:rPr>
              <a:t>Introduction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551" y="1190497"/>
            <a:ext cx="2803093" cy="3153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6898" y="1628648"/>
            <a:ext cx="3738499" cy="3929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85" dirty="0"/>
              <a:t>IMDB</a:t>
            </a:r>
            <a:r>
              <a:rPr spc="-280" dirty="0"/>
              <a:t> </a:t>
            </a:r>
            <a:r>
              <a:rPr spc="15" dirty="0"/>
              <a:t>houses</a:t>
            </a:r>
            <a:r>
              <a:rPr spc="-275" dirty="0"/>
              <a:t> </a:t>
            </a:r>
            <a:r>
              <a:rPr spc="-35" dirty="0"/>
              <a:t>a</a:t>
            </a:r>
            <a:r>
              <a:rPr spc="-275" dirty="0"/>
              <a:t> </a:t>
            </a:r>
            <a:r>
              <a:rPr spc="-85" dirty="0"/>
              <a:t>vast</a:t>
            </a:r>
            <a:r>
              <a:rPr spc="-275" dirty="0"/>
              <a:t> </a:t>
            </a:r>
            <a:r>
              <a:rPr spc="45" dirty="0"/>
              <a:t>collection</a:t>
            </a:r>
            <a:r>
              <a:rPr spc="-275" dirty="0"/>
              <a:t> </a:t>
            </a:r>
            <a:r>
              <a:rPr spc="5" dirty="0"/>
              <a:t>of</a:t>
            </a:r>
            <a:r>
              <a:rPr spc="-275" dirty="0"/>
              <a:t> </a:t>
            </a:r>
            <a:r>
              <a:rPr spc="25" dirty="0">
                <a:solidFill>
                  <a:srgbClr val="000000"/>
                </a:solidFill>
              </a:rPr>
              <a:t>movie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reviews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85" dirty="0"/>
              <a:t>and</a:t>
            </a:r>
            <a:r>
              <a:rPr spc="-275" dirty="0"/>
              <a:t> </a:t>
            </a:r>
            <a:r>
              <a:rPr spc="-70" dirty="0"/>
              <a:t>ratings.</a:t>
            </a:r>
            <a:r>
              <a:rPr spc="-275" dirty="0"/>
              <a:t> </a:t>
            </a:r>
            <a:r>
              <a:rPr spc="-35" dirty="0"/>
              <a:t>This</a:t>
            </a:r>
            <a:r>
              <a:rPr spc="-275" dirty="0"/>
              <a:t> </a:t>
            </a:r>
            <a:r>
              <a:rPr spc="10" dirty="0"/>
              <a:t>dataset</a:t>
            </a:r>
            <a:r>
              <a:rPr spc="-280" dirty="0"/>
              <a:t> </a:t>
            </a:r>
            <a:r>
              <a:rPr spc="-10" dirty="0"/>
              <a:t>provides</a:t>
            </a:r>
            <a:r>
              <a:rPr spc="-275" dirty="0"/>
              <a:t> </a:t>
            </a:r>
            <a:r>
              <a:rPr spc="-35" dirty="0"/>
              <a:t>a </a:t>
            </a:r>
            <a:r>
              <a:rPr spc="-1090" dirty="0"/>
              <a:t> </a:t>
            </a:r>
            <a:r>
              <a:rPr spc="25" dirty="0"/>
              <a:t>rich</a:t>
            </a:r>
            <a:r>
              <a:rPr spc="-285" dirty="0"/>
              <a:t> </a:t>
            </a:r>
            <a:r>
              <a:rPr spc="10" dirty="0"/>
              <a:t>source</a:t>
            </a:r>
            <a:r>
              <a:rPr spc="-280" dirty="0"/>
              <a:t> </a:t>
            </a:r>
            <a:r>
              <a:rPr spc="-35" dirty="0"/>
              <a:t>for</a:t>
            </a:r>
            <a:r>
              <a:rPr spc="-280" dirty="0"/>
              <a:t> </a:t>
            </a:r>
            <a:r>
              <a:rPr spc="55">
                <a:solidFill>
                  <a:srgbClr val="000000"/>
                </a:solidFill>
              </a:rPr>
              <a:t>sentiment</a:t>
            </a:r>
            <a:r>
              <a:rPr spc="-285">
                <a:solidFill>
                  <a:srgbClr val="000000"/>
                </a:solidFill>
              </a:rPr>
              <a:t> </a:t>
            </a:r>
            <a:r>
              <a:rPr spc="-50" smtClean="0">
                <a:solidFill>
                  <a:srgbClr val="000000"/>
                </a:solidFill>
              </a:rPr>
              <a:t>analysis</a:t>
            </a:r>
            <a:r>
              <a:rPr spc="-280" smtClean="0">
                <a:solidFill>
                  <a:srgbClr val="000000"/>
                </a:solidFill>
              </a:rPr>
              <a:t> </a:t>
            </a:r>
            <a:r>
              <a:rPr spc="85" dirty="0"/>
              <a:t>and</a:t>
            </a:r>
            <a:r>
              <a:rPr spc="-280" dirty="0"/>
              <a:t> </a:t>
            </a:r>
            <a:r>
              <a:rPr spc="60" dirty="0"/>
              <a:t>understanding</a:t>
            </a:r>
            <a:r>
              <a:rPr spc="-285" dirty="0"/>
              <a:t> </a:t>
            </a:r>
            <a:r>
              <a:rPr spc="-15" dirty="0"/>
              <a:t>user</a:t>
            </a:r>
            <a:r>
              <a:rPr spc="-280" dirty="0"/>
              <a:t> </a:t>
            </a:r>
            <a:r>
              <a:rPr spc="-40" dirty="0"/>
              <a:t>preferences.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4005" y="1190497"/>
            <a:ext cx="5659551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9118" y="1628648"/>
            <a:ext cx="1506524" cy="3909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3061" y="1628648"/>
            <a:ext cx="1703679" cy="39293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40" dirty="0"/>
              <a:t>Utilizing</a:t>
            </a:r>
            <a:r>
              <a:rPr spc="-275" dirty="0"/>
              <a:t> </a:t>
            </a:r>
            <a:r>
              <a:rPr spc="-10" dirty="0">
                <a:solidFill>
                  <a:srgbClr val="000000"/>
                </a:solidFill>
              </a:rPr>
              <a:t>natural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65" dirty="0">
                <a:solidFill>
                  <a:srgbClr val="000000"/>
                </a:solidFill>
              </a:rPr>
              <a:t>language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processing</a:t>
            </a:r>
            <a:r>
              <a:rPr spc="-20" dirty="0"/>
              <a:t>,</a:t>
            </a:r>
            <a:r>
              <a:rPr spc="-270" dirty="0"/>
              <a:t> </a:t>
            </a:r>
            <a:r>
              <a:rPr spc="80" dirty="0"/>
              <a:t>we</a:t>
            </a:r>
            <a:r>
              <a:rPr spc="-270" dirty="0"/>
              <a:t> </a:t>
            </a:r>
            <a:r>
              <a:rPr spc="75" dirty="0"/>
              <a:t>can</a:t>
            </a:r>
            <a:r>
              <a:rPr spc="-270" dirty="0"/>
              <a:t> </a:t>
            </a:r>
            <a:r>
              <a:rPr spc="-40" dirty="0"/>
              <a:t>extract</a:t>
            </a:r>
            <a:r>
              <a:rPr spc="-270" dirty="0"/>
              <a:t> </a:t>
            </a:r>
            <a:r>
              <a:rPr spc="-5" dirty="0"/>
              <a:t>valuable</a:t>
            </a:r>
            <a:r>
              <a:rPr spc="-270" dirty="0"/>
              <a:t> </a:t>
            </a:r>
            <a:r>
              <a:rPr spc="25" dirty="0"/>
              <a:t>insights</a:t>
            </a:r>
            <a:r>
              <a:rPr spc="-275" dirty="0"/>
              <a:t> </a:t>
            </a:r>
            <a:r>
              <a:rPr spc="40" dirty="0"/>
              <a:t>from</a:t>
            </a:r>
            <a:r>
              <a:rPr spc="-270" dirty="0"/>
              <a:t> </a:t>
            </a:r>
            <a:r>
              <a:rPr spc="-15" dirty="0"/>
              <a:t>user </a:t>
            </a:r>
            <a:r>
              <a:rPr spc="-1090" dirty="0"/>
              <a:t> </a:t>
            </a:r>
            <a:r>
              <a:rPr spc="-95" dirty="0"/>
              <a:t>reviews. </a:t>
            </a:r>
            <a:r>
              <a:rPr spc="-35" dirty="0"/>
              <a:t>This </a:t>
            </a:r>
            <a:r>
              <a:rPr spc="45" dirty="0"/>
              <a:t>includes </a:t>
            </a:r>
            <a:r>
              <a:rPr spc="40" dirty="0"/>
              <a:t>identifying </a:t>
            </a:r>
            <a:r>
              <a:rPr spc="-10" dirty="0">
                <a:solidFill>
                  <a:srgbClr val="000000"/>
                </a:solidFill>
              </a:rPr>
              <a:t>positive </a:t>
            </a:r>
            <a:r>
              <a:rPr spc="85" dirty="0"/>
              <a:t>and </a:t>
            </a:r>
            <a:r>
              <a:rPr spc="15" dirty="0">
                <a:solidFill>
                  <a:srgbClr val="000000"/>
                </a:solidFill>
              </a:rPr>
              <a:t>negative </a:t>
            </a:r>
            <a:r>
              <a:rPr spc="40" dirty="0"/>
              <a:t>sentiments </a:t>
            </a:r>
            <a:r>
              <a:rPr dirty="0"/>
              <a:t>towards </a:t>
            </a:r>
            <a:r>
              <a:rPr spc="5" dirty="0"/>
              <a:t> </a:t>
            </a:r>
            <a:r>
              <a:rPr spc="-70" dirty="0"/>
              <a:t>movies.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5572" y="1190497"/>
            <a:ext cx="1293088" cy="31530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94" y="1091190"/>
            <a:ext cx="14321790" cy="9436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pc="114" dirty="0"/>
              <a:t>We</a:t>
            </a:r>
            <a:r>
              <a:rPr spc="-285" dirty="0"/>
              <a:t> </a:t>
            </a:r>
            <a:r>
              <a:rPr spc="30" dirty="0"/>
              <a:t>will</a:t>
            </a:r>
            <a:r>
              <a:rPr spc="-285" dirty="0"/>
              <a:t> </a:t>
            </a:r>
            <a:r>
              <a:rPr spc="-30" dirty="0"/>
              <a:t>analyze</a:t>
            </a:r>
            <a:r>
              <a:rPr spc="-280" dirty="0"/>
              <a:t> </a:t>
            </a:r>
            <a:r>
              <a:rPr spc="20" dirty="0">
                <a:solidFill>
                  <a:srgbClr val="000000"/>
                </a:solidFill>
              </a:rPr>
              <a:t>trends</a:t>
            </a:r>
            <a:r>
              <a:rPr spc="-285" dirty="0">
                <a:solidFill>
                  <a:srgbClr val="000000"/>
                </a:solidFill>
              </a:rPr>
              <a:t> </a:t>
            </a:r>
            <a:r>
              <a:rPr spc="55" dirty="0"/>
              <a:t>in</a:t>
            </a:r>
            <a:r>
              <a:rPr spc="-280" dirty="0"/>
              <a:t> </a:t>
            </a:r>
            <a:r>
              <a:rPr spc="-15" dirty="0"/>
              <a:t>user</a:t>
            </a:r>
            <a:r>
              <a:rPr spc="-285" dirty="0"/>
              <a:t> </a:t>
            </a:r>
            <a:r>
              <a:rPr spc="55" dirty="0"/>
              <a:t>sentiment</a:t>
            </a:r>
            <a:r>
              <a:rPr spc="-285" dirty="0"/>
              <a:t> </a:t>
            </a:r>
            <a:r>
              <a:rPr spc="-65" dirty="0"/>
              <a:t>over</a:t>
            </a:r>
            <a:r>
              <a:rPr spc="-280" dirty="0"/>
              <a:t> </a:t>
            </a:r>
            <a:r>
              <a:rPr spc="-35" dirty="0"/>
              <a:t>time.</a:t>
            </a:r>
            <a:r>
              <a:rPr spc="-285" dirty="0"/>
              <a:t> </a:t>
            </a:r>
            <a:r>
              <a:rPr spc="65" dirty="0"/>
              <a:t>Understanding</a:t>
            </a:r>
            <a:r>
              <a:rPr spc="-280" dirty="0"/>
              <a:t> </a:t>
            </a:r>
            <a:r>
              <a:rPr spc="110" dirty="0"/>
              <a:t>how </a:t>
            </a:r>
            <a:r>
              <a:rPr spc="-1095" dirty="0"/>
              <a:t> </a:t>
            </a:r>
            <a:r>
              <a:rPr spc="40" dirty="0"/>
              <a:t>sentiments</a:t>
            </a:r>
            <a:r>
              <a:rPr spc="-280" dirty="0"/>
              <a:t> </a:t>
            </a:r>
            <a:r>
              <a:rPr spc="-65" dirty="0"/>
              <a:t>evolve</a:t>
            </a:r>
            <a:r>
              <a:rPr spc="-280" dirty="0"/>
              <a:t> </a:t>
            </a:r>
            <a:r>
              <a:rPr spc="75" dirty="0"/>
              <a:t>can</a:t>
            </a:r>
            <a:r>
              <a:rPr spc="-275" dirty="0"/>
              <a:t> </a:t>
            </a:r>
            <a:r>
              <a:rPr spc="5" dirty="0"/>
              <a:t>provide</a:t>
            </a:r>
            <a:r>
              <a:rPr spc="-280" dirty="0"/>
              <a:t> </a:t>
            </a:r>
            <a:r>
              <a:rPr spc="-5" dirty="0"/>
              <a:t>valuable</a:t>
            </a:r>
            <a:r>
              <a:rPr spc="-275" dirty="0"/>
              <a:t> </a:t>
            </a:r>
            <a:r>
              <a:rPr spc="25" dirty="0"/>
              <a:t>insights</a:t>
            </a:r>
            <a:r>
              <a:rPr spc="-280" dirty="0"/>
              <a:t> </a:t>
            </a:r>
            <a:r>
              <a:rPr spc="-35" dirty="0"/>
              <a:t>for</a:t>
            </a:r>
            <a:r>
              <a:rPr spc="-280" dirty="0"/>
              <a:t> </a:t>
            </a:r>
            <a:r>
              <a:rPr spc="60" dirty="0"/>
              <a:t>the</a:t>
            </a:r>
            <a:r>
              <a:rPr spc="-275" dirty="0"/>
              <a:t> </a:t>
            </a:r>
            <a:r>
              <a:rPr spc="25" dirty="0"/>
              <a:t>movie</a:t>
            </a:r>
            <a:r>
              <a:rPr spc="-280" dirty="0"/>
              <a:t> </a:t>
            </a:r>
            <a:r>
              <a:rPr spc="-55" dirty="0"/>
              <a:t>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0"/>
            <a:ext cx="18300700" cy="10295890"/>
            <a:chOff x="-12500" y="3900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0"/>
              <a:ext cx="7993176" cy="102774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7019" y="1515974"/>
            <a:ext cx="6475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>
                <a:latin typeface="Cambria"/>
                <a:cs typeface="Cambria"/>
              </a:rPr>
              <a:t>Impac</a:t>
            </a:r>
            <a:r>
              <a:rPr sz="6000" spc="-70" dirty="0">
                <a:latin typeface="Cambria"/>
                <a:cs typeface="Cambria"/>
              </a:rPr>
              <a:t>t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100" dirty="0">
                <a:latin typeface="Cambria"/>
                <a:cs typeface="Cambria"/>
              </a:rPr>
              <a:t>on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235" dirty="0">
                <a:latin typeface="Cambria"/>
                <a:cs typeface="Cambria"/>
              </a:rPr>
              <a:t>Bo</a:t>
            </a:r>
            <a:r>
              <a:rPr sz="6000" spc="-195" dirty="0">
                <a:latin typeface="Cambria"/>
                <a:cs typeface="Cambria"/>
              </a:rPr>
              <a:t>x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30" dirty="0">
                <a:latin typeface="Cambria"/>
                <a:cs typeface="Cambria"/>
              </a:rPr>
              <a:t>Ofﬁce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9625" y="3935425"/>
            <a:ext cx="1649552" cy="2776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40410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movie's </a:t>
            </a:r>
            <a:r>
              <a:rPr sz="2750" spc="-5" dirty="0">
                <a:latin typeface="Verdana"/>
                <a:cs typeface="Verdana"/>
              </a:rPr>
              <a:t>box </a:t>
            </a:r>
            <a:r>
              <a:rPr sz="2750" spc="15" dirty="0">
                <a:latin typeface="Verdana"/>
                <a:cs typeface="Verdana"/>
              </a:rPr>
              <a:t>ofﬁce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performance.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'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0014" y="1515974"/>
            <a:ext cx="47383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latin typeface="Cambria"/>
                <a:cs typeface="Cambria"/>
              </a:rPr>
              <a:t>Genre</a:t>
            </a:r>
            <a:r>
              <a:rPr sz="6000" spc="-245" dirty="0">
                <a:latin typeface="Cambria"/>
                <a:cs typeface="Cambria"/>
              </a:rPr>
              <a:t> </a:t>
            </a:r>
            <a:r>
              <a:rPr sz="6000" spc="-95" dirty="0">
                <a:latin typeface="Cambria"/>
                <a:cs typeface="Cambria"/>
              </a:rPr>
              <a:t>Analysis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2700" y="3582746"/>
            <a:ext cx="1193038" cy="2696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03" y="3420110"/>
            <a:ext cx="7265670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from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audiences.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delve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into </a:t>
            </a:r>
            <a:r>
              <a:rPr sz="2750" spc="100" dirty="0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 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1" y="3946855"/>
            <a:ext cx="2261565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19328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examine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correlation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between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latin typeface="Verdana"/>
                <a:cs typeface="Verdana"/>
              </a:rPr>
              <a:t>I</a:t>
            </a:r>
            <a:r>
              <a:rPr sz="2750" spc="305" dirty="0">
                <a:latin typeface="Verdana"/>
                <a:cs typeface="Verdana"/>
              </a:rPr>
              <a:t>M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190" dirty="0">
                <a:latin typeface="Verdana"/>
                <a:cs typeface="Verdana"/>
              </a:rPr>
              <a:t>B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200" dirty="0">
                <a:latin typeface="Verdana"/>
                <a:cs typeface="Verdana"/>
              </a:rPr>
              <a:t>r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 marL="12700" marR="176530">
              <a:lnSpc>
                <a:spcPts val="3379"/>
              </a:lnSpc>
              <a:spcBef>
                <a:spcPts val="10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ak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7321" y="1444498"/>
            <a:ext cx="6428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5" dirty="0">
                <a:latin typeface="Cambria"/>
                <a:cs typeface="Cambria"/>
              </a:rPr>
              <a:t>Rating</a:t>
            </a:r>
            <a:r>
              <a:rPr sz="6000" spc="-180" dirty="0">
                <a:latin typeface="Cambria"/>
                <a:cs typeface="Cambria"/>
              </a:rPr>
              <a:t> </a:t>
            </a:r>
            <a:r>
              <a:rPr sz="6000" spc="-240" dirty="0">
                <a:latin typeface="Cambria"/>
                <a:cs typeface="Cambria"/>
              </a:rPr>
              <a:t>vs</a:t>
            </a:r>
            <a:r>
              <a:rPr sz="6000" spc="-105" dirty="0">
                <a:latin typeface="Cambria"/>
                <a:cs typeface="Cambria"/>
              </a:rPr>
              <a:t>.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75" dirty="0">
                <a:latin typeface="Cambria"/>
                <a:cs typeface="Cambria"/>
              </a:rPr>
              <a:t>Sentiment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374</Words>
  <Application>Microsoft Office PowerPoint</Application>
  <PresentationFormat>Custom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Analyzing User Sentiment: A Deep  Dive into IMDB Movie Reviews</vt:lpstr>
      <vt:lpstr>Introduction</vt:lpstr>
      <vt:lpstr>IMDB houses a vast collection of movie reviews and ratings. This dataset provides a  rich source for sentiment analysis and understanding user preferences.</vt:lpstr>
      <vt:lpstr>Utilizing natural language processing, we can extract valuable insights from user  reviews. This includes identifying positive and negative sentiments towards  movies.</vt:lpstr>
      <vt:lpstr>We will analyze trends in user sentiment over time. Understanding how  sentiments evolve can provide valuable insights for the movie industry.</vt:lpstr>
      <vt:lpstr>Impact on Box Ofﬁce</vt:lpstr>
      <vt:lpstr>Genre Analysis</vt:lpstr>
      <vt:lpstr>Rating vs. Sentiment</vt:lpstr>
      <vt:lpstr>Inﬂuencing Factors</vt:lpstr>
      <vt:lpstr>Sentiment Analysis Tools</vt:lpstr>
      <vt:lpstr>Challenges and Limitations</vt:lpstr>
      <vt:lpstr>Future Implications</vt:lpstr>
      <vt:lpstr>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CAM LAB 11</cp:lastModifiedBy>
  <cp:revision>5</cp:revision>
  <dcterms:created xsi:type="dcterms:W3CDTF">2024-04-04T07:21:45Z</dcterms:created>
  <dcterms:modified xsi:type="dcterms:W3CDTF">2024-04-04T09:06:39Z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</Properties>
</file>