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notesMasterIdLst>
    <p:notesMasterId r:id="rId18"/>
  </p:notesMasterIdLst>
  <p:handoutMasterIdLst>
    <p:handoutMasterId r:id="rId19"/>
  </p:handoutMasterIdLst>
  <p:sldIdLst>
    <p:sldId id="257" r:id="rId2"/>
    <p:sldId id="271" r:id="rId3"/>
    <p:sldId id="259" r:id="rId4"/>
    <p:sldId id="262" r:id="rId5"/>
    <p:sldId id="261" r:id="rId6"/>
    <p:sldId id="276" r:id="rId7"/>
    <p:sldId id="274" r:id="rId8"/>
    <p:sldId id="275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58" r:id="rId17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35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8D938DA-0396-4E61-89BF-120A53DD7BF6}" type="datetime1">
              <a:rPr lang="ko-KR" altLang="en-US" smtClean="0"/>
              <a:t>2021-09-17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D92CB86-0DB9-4A70-B1CF-B23508471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5764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C74CE10-6809-4130-9779-BE960939651E}" type="datetime1">
              <a:rPr lang="ko-KR" altLang="en-US" smtClean="0"/>
              <a:t>2021-09-17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"/>
              <a:t>마스터 텍스트 스타일을 편집하려면 클릭하세요.</a:t>
            </a:r>
            <a:endParaRPr lang="en-US"/>
          </a:p>
          <a:p>
            <a:pPr lvl="1" rtl="0"/>
            <a:r>
              <a:rPr lang="ko"/>
              <a:t>둘째 수준</a:t>
            </a:r>
          </a:p>
          <a:p>
            <a:pPr lvl="2" rtl="0"/>
            <a:r>
              <a:rPr lang="ko"/>
              <a:t>셋째 수준</a:t>
            </a:r>
          </a:p>
          <a:p>
            <a:pPr lvl="3" rtl="0"/>
            <a:r>
              <a:rPr lang="ko"/>
              <a:t>넷째 수준</a:t>
            </a:r>
          </a:p>
          <a:p>
            <a:pPr lvl="4" rtl="0"/>
            <a:r>
              <a:rPr lang="ko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2B151B-D7D1-48E5-8230-5AADBC794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927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ko-KR" altLang="en-US"/>
              <a:t>클릭하여 마스터 부제목 스타일 편집</a:t>
            </a:r>
            <a:endParaRPr lang="en-US" dirty="0"/>
          </a:p>
        </p:txBody>
      </p: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13109F14-E776-46A0-B2C2-315522427AB4}" type="datetime1">
              <a:rPr lang="ko-KR" altLang="en-US" smtClean="0"/>
              <a:t>2021-09-17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FE9FF334-B24E-4384-8B57-79DDB3DF84D3}" type="datetime1">
              <a:rPr lang="ko-KR" altLang="en-US" smtClean="0"/>
              <a:t>2021-09-17</a:t>
            </a:fld>
            <a:endParaRPr 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789109B3-1805-417E-8231-1242DA8104B9}" type="datetime1">
              <a:rPr lang="ko-KR" altLang="en-US" smtClean="0"/>
              <a:t>2021-09-17</a:t>
            </a:fld>
            <a:endParaRPr 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0928AFF6-6AB7-414D-9F63-AFAC896DC2A1}" type="datetime1">
              <a:rPr lang="ko-KR" altLang="en-US" smtClean="0"/>
              <a:t>2021-09-17</a:t>
            </a:fld>
            <a:endParaRPr 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7510B9F6-866A-483C-8615-169E5CF27273}" type="datetime1">
              <a:rPr lang="ko-KR" altLang="en-US" smtClean="0"/>
              <a:t>2021-09-17</a:t>
            </a:fld>
            <a:endParaRPr 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85468BB0-44F1-4D1F-AC45-CB226B0E2F66}" type="datetime1">
              <a:rPr lang="ko-KR" altLang="en-US" smtClean="0"/>
              <a:t>2021-09-17</a:t>
            </a:fld>
            <a:endParaRPr lang="en-US" dirty="0"/>
          </a:p>
        </p:txBody>
      </p:sp>
      <p:sp>
        <p:nvSpPr>
          <p:cNvPr id="9" name="바닥글 개체 틀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BDB3A1FA-D718-45B7-80B3-BEF381F3548E}" type="datetime1">
              <a:rPr lang="ko-KR" altLang="en-US" smtClean="0"/>
              <a:t>2021-09-17</a:t>
            </a:fld>
            <a:endParaRPr lang="en-US" dirty="0"/>
          </a:p>
        </p:txBody>
      </p:sp>
      <p:sp>
        <p:nvSpPr>
          <p:cNvPr id="11" name="바닥글 개체 틀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6" name="날짜 개체 틀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BF7F4B7E-283A-49B6-A8FE-0DB2A9FA74AB}" type="datetime1">
              <a:rPr lang="ko-KR" altLang="en-US" smtClean="0"/>
              <a:t>2021-09-17</a:t>
            </a:fld>
            <a:endParaRPr lang="en-US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0217DB4B-3A50-4455-B2E8-E700516BF366}" type="datetime1">
              <a:rPr lang="ko-KR" altLang="en-US" smtClean="0"/>
              <a:t>2021-09-17</a:t>
            </a:fld>
            <a:endParaRPr 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  <a:latin typeface="+mj-ea"/>
                <a:ea typeface="+mj-ea"/>
              </a:defRPr>
            </a:lvl1pPr>
          </a:lstStyle>
          <a:p>
            <a:pPr rtl="0"/>
            <a:r>
              <a:rPr lang="ko" dirty="0"/>
              <a:t>마스터 제목</a:t>
            </a:r>
            <a:br>
              <a:rPr lang="en-US" altLang="ko" dirty="0"/>
            </a:br>
            <a:r>
              <a:rPr lang="ko" dirty="0"/>
              <a:t>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  <a:latin typeface="+mj-ea"/>
                <a:ea typeface="+mj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>
                <a:latin typeface="+mj-ea"/>
                <a:ea typeface="+mj-ea"/>
              </a:defRPr>
            </a:lvl1pPr>
          </a:lstStyle>
          <a:p>
            <a:fld id="{30F3E38E-E967-45FA-AE92-034CE4A74EA9}" type="datetime1">
              <a:rPr lang="ko-KR" altLang="en-US" smtClean="0"/>
              <a:t>2021-09-17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그림 개체 틀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>
                <a:latin typeface="+mj-ea"/>
                <a:ea typeface="+mj-ea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  <a:latin typeface="+mj-ea"/>
                <a:ea typeface="+mj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5AD4E46A-4D08-462A-B135-DFCEE5BFB50C}" type="datetime1">
              <a:rPr lang="ko-KR" altLang="en-US" smtClean="0"/>
              <a:t>2021-09-17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ko"/>
              <a:t>마스터 텍스트 스타일을 편집하려면 클릭하세요.</a:t>
            </a:r>
          </a:p>
          <a:p>
            <a:pPr lvl="1" rtl="0"/>
            <a:r>
              <a:rPr lang="ko"/>
              <a:t>둘째 수준</a:t>
            </a:r>
          </a:p>
          <a:p>
            <a:pPr lvl="2" rtl="0"/>
            <a:r>
              <a:rPr lang="ko"/>
              <a:t>셋째 수준</a:t>
            </a:r>
          </a:p>
          <a:p>
            <a:pPr lvl="3" rtl="0"/>
            <a:r>
              <a:rPr lang="ko"/>
              <a:t>넷째 수준</a:t>
            </a:r>
          </a:p>
          <a:p>
            <a:pPr lvl="4" rtl="0"/>
            <a:r>
              <a:rPr lang="ko"/>
              <a:t>다섯째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D6FC19D4-12E6-429F-885C-246604F6D000}" type="datetime1">
              <a:rPr lang="ko-KR" altLang="en-US" smtClean="0"/>
              <a:t>2021-09-17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직선 연결선(S)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1pPr>
      <a:lvl2pPr marL="384048" indent="-182880" algn="l" defTabSz="914400" rtl="0" eaLnBrk="1" latinLnBrk="1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2pPr>
      <a:lvl3pPr marL="566928" indent="-182880" algn="l" defTabSz="914400" rtl="0" eaLnBrk="1" latinLnBrk="1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3pPr>
      <a:lvl4pPr marL="749808" indent="-182880" algn="l" defTabSz="914400" rtl="0" eaLnBrk="1" latinLnBrk="1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4pPr>
      <a:lvl5pPr marL="932688" indent="-182880" algn="l" defTabSz="914400" rtl="0" eaLnBrk="1" latinLnBrk="1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직사각형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34500" y="639097"/>
            <a:ext cx="6977866" cy="3686015"/>
          </a:xfrm>
        </p:spPr>
        <p:txBody>
          <a:bodyPr rtlCol="0">
            <a:normAutofit/>
          </a:bodyPr>
          <a:lstStyle/>
          <a:p>
            <a:pPr rtl="0"/>
            <a:r>
              <a:rPr lang="en-US" altLang="ko" sz="5200" dirty="0">
                <a:latin typeface="Batang" panose="02030600000101010101" pitchFamily="18" charset="-127"/>
                <a:ea typeface="Batang" panose="02030600000101010101" pitchFamily="18" charset="-127"/>
              </a:rPr>
              <a:t>Head Lamp </a:t>
            </a:r>
            <a:r>
              <a:rPr lang="ko-KR" altLang="en-US" sz="5200" dirty="0">
                <a:latin typeface="Batang" panose="02030600000101010101" pitchFamily="18" charset="-127"/>
                <a:ea typeface="Batang" panose="02030600000101010101" pitchFamily="18" charset="-127"/>
              </a:rPr>
              <a:t>공정 </a:t>
            </a:r>
            <a:r>
              <a:rPr lang="en-US" altLang="ko-KR" sz="5200" dirty="0">
                <a:latin typeface="Batang" panose="02030600000101010101" pitchFamily="18" charset="-127"/>
                <a:ea typeface="Batang" panose="02030600000101010101" pitchFamily="18" charset="-127"/>
              </a:rPr>
              <a:t>MES</a:t>
            </a:r>
            <a:endParaRPr lang="ko" sz="52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622613" cy="1021498"/>
          </a:xfrm>
        </p:spPr>
        <p:txBody>
          <a:bodyPr rtlCol="0">
            <a:normAutofit/>
          </a:bodyPr>
          <a:lstStyle/>
          <a:p>
            <a:pPr rtl="0"/>
            <a:r>
              <a:rPr lang="en-US" altLang="ko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Head lamp manufacturing</a:t>
            </a:r>
            <a:endParaRPr lang="ko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그림 4" descr="건물, 앉아 있음, 벤치, 옆면 그림&#10;&#10;자동 생성되는 설명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직선 연결선(S)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부제목 2">
            <a:extLst>
              <a:ext uri="{FF2B5EF4-FFF2-40B4-BE49-F238E27FC236}">
                <a16:creationId xmlns:a16="http://schemas.microsoft.com/office/drawing/2014/main" id="{1F0CEC4F-06F3-4150-A89B-F1D0171BE4BB}"/>
              </a:ext>
            </a:extLst>
          </p:cNvPr>
          <p:cNvSpPr txBox="1">
            <a:spLocks/>
          </p:cNvSpPr>
          <p:nvPr/>
        </p:nvSpPr>
        <p:spPr>
          <a:xfrm>
            <a:off x="11181632" y="6399269"/>
            <a:ext cx="1010368" cy="5456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1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>
                <a:solidFill>
                  <a:schemeClr val="bg1">
                    <a:lumMod val="65000"/>
                  </a:schemeClr>
                </a:solidFill>
              </a:rPr>
              <a:t>이상원</a:t>
            </a:r>
            <a:endParaRPr lang="ko" sz="2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E22FE732-2107-4B42-9F02-B84961795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959" y="240979"/>
            <a:ext cx="3517567" cy="585027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sz="4000" dirty="0">
                <a:solidFill>
                  <a:srgbClr val="FFFF00"/>
                </a:solidFill>
              </a:rPr>
              <a:t>공정과정 후</a:t>
            </a:r>
            <a:endParaRPr lang="ko-KR" altLang="en-US" dirty="0">
              <a:solidFill>
                <a:srgbClr val="FFFF00"/>
              </a:solidFill>
            </a:endParaRP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34821C8-40D8-482F-8848-759AA5063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8982" y="826006"/>
            <a:ext cx="5928344" cy="5294757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804C35-1A18-411B-BE6A-6964F0FF9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8AFF6-6AB7-414D-9F63-AFAC896DC2A1}" type="datetime1">
              <a:rPr lang="ko-KR" altLang="en-US" smtClean="0"/>
              <a:t>2021-09-17</a:t>
            </a:fld>
            <a:endParaRPr 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33AE735-33FD-4196-BA58-6459148D2D2E}"/>
              </a:ext>
            </a:extLst>
          </p:cNvPr>
          <p:cNvSpPr/>
          <p:nvPr/>
        </p:nvSpPr>
        <p:spPr>
          <a:xfrm>
            <a:off x="5066522" y="391886"/>
            <a:ext cx="6830009" cy="6158204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F37A8B78-D11B-456F-8847-FDA5B5C6D248}"/>
              </a:ext>
            </a:extLst>
          </p:cNvPr>
          <p:cNvSpPr/>
          <p:nvPr/>
        </p:nvSpPr>
        <p:spPr>
          <a:xfrm>
            <a:off x="7548465" y="4432040"/>
            <a:ext cx="4297940" cy="227667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텍스트 개체 틀 6">
            <a:extLst>
              <a:ext uri="{FF2B5EF4-FFF2-40B4-BE49-F238E27FC236}">
                <a16:creationId xmlns:a16="http://schemas.microsoft.com/office/drawing/2014/main" id="{119CF214-74AC-4A75-9B91-177E20813C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45595" y="1474236"/>
            <a:ext cx="3788576" cy="4040155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● 프로세스의 양품</a:t>
            </a:r>
            <a:r>
              <a:rPr lang="en-US" altLang="ko-KR" sz="1600" dirty="0"/>
              <a:t>, </a:t>
            </a:r>
            <a:r>
              <a:rPr lang="ko-KR" altLang="en-US" sz="1600" dirty="0"/>
              <a:t>불량품의</a:t>
            </a:r>
            <a:endParaRPr lang="en-US" altLang="ko-KR" sz="1600" dirty="0"/>
          </a:p>
          <a:p>
            <a:r>
              <a:rPr lang="en-US" altLang="ko-KR" sz="1600" dirty="0"/>
              <a:t>    </a:t>
            </a:r>
            <a:r>
              <a:rPr lang="ko-KR" altLang="en-US" sz="1600" dirty="0"/>
              <a:t>누적양을 확인 할 수 있음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/>
              <a:t>● 다음 프로세스로 넘어가기 전의</a:t>
            </a:r>
            <a:endParaRPr lang="en-US" altLang="ko-KR" sz="1600" dirty="0"/>
          </a:p>
          <a:p>
            <a:r>
              <a:rPr lang="en-US" altLang="ko-KR" sz="1600" dirty="0"/>
              <a:t>    </a:t>
            </a:r>
            <a:r>
              <a:rPr lang="ko-KR" altLang="en-US" sz="1600" dirty="0"/>
              <a:t>잔류 제품들이 표시됨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ko-KR" altLang="en-US" sz="1600" dirty="0"/>
              <a:t>● 해당 프로세스의 불량품은 계속해서</a:t>
            </a:r>
            <a:endParaRPr lang="en-US" altLang="ko-KR" sz="1600" dirty="0"/>
          </a:p>
          <a:p>
            <a:r>
              <a:rPr lang="en-US" altLang="ko-KR" sz="1600" dirty="0"/>
              <a:t>    </a:t>
            </a:r>
            <a:r>
              <a:rPr lang="ko-KR" altLang="en-US" sz="1600" dirty="0"/>
              <a:t>잔류상태로 남아 </a:t>
            </a:r>
            <a:r>
              <a:rPr lang="ko-KR" altLang="en-US" sz="1600" dirty="0" err="1"/>
              <a:t>리스트뷰에</a:t>
            </a:r>
            <a:r>
              <a:rPr lang="ko-KR" altLang="en-US" sz="1600" dirty="0"/>
              <a:t> 표시됨</a:t>
            </a:r>
            <a:endParaRPr lang="en-US" altLang="ko-KR" sz="1600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C3D9B746-ABD0-408A-A744-DEA9ED92183F}"/>
              </a:ext>
            </a:extLst>
          </p:cNvPr>
          <p:cNvSpPr/>
          <p:nvPr/>
        </p:nvSpPr>
        <p:spPr>
          <a:xfrm>
            <a:off x="7548465" y="3060442"/>
            <a:ext cx="4297940" cy="137159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4">
            <a:extLst>
              <a:ext uri="{FF2B5EF4-FFF2-40B4-BE49-F238E27FC236}">
                <a16:creationId xmlns:a16="http://schemas.microsoft.com/office/drawing/2014/main" id="{1D744E2B-A511-4ED4-B858-C9AFF349DADD}"/>
              </a:ext>
            </a:extLst>
          </p:cNvPr>
          <p:cNvSpPr txBox="1">
            <a:spLocks/>
          </p:cNvSpPr>
          <p:nvPr/>
        </p:nvSpPr>
        <p:spPr>
          <a:xfrm>
            <a:off x="507959" y="754575"/>
            <a:ext cx="3517567" cy="40011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spc="-50" baseline="0">
                <a:solidFill>
                  <a:srgbClr val="FFFFFF"/>
                </a:solidFill>
                <a:latin typeface="+mj-ea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000" dirty="0">
                <a:solidFill>
                  <a:srgbClr val="FFFF00"/>
                </a:solidFill>
              </a:rPr>
              <a:t>프로세스</a:t>
            </a:r>
            <a:r>
              <a:rPr lang="en-US" altLang="ko-KR" sz="2000" dirty="0">
                <a:solidFill>
                  <a:srgbClr val="FFFF00"/>
                </a:solidFill>
              </a:rPr>
              <a:t>3</a:t>
            </a:r>
            <a:endParaRPr lang="ko-KR" altLang="en-US" sz="2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35780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E22FE732-2107-4B42-9F02-B84961795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959" y="240979"/>
            <a:ext cx="3517567" cy="585027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sz="4000" dirty="0">
                <a:solidFill>
                  <a:srgbClr val="FFFF00"/>
                </a:solidFill>
              </a:rPr>
              <a:t>공정과정 후</a:t>
            </a:r>
            <a:endParaRPr lang="ko-KR" altLang="en-US" dirty="0">
              <a:solidFill>
                <a:srgbClr val="FFFF00"/>
              </a:solidFill>
            </a:endParaRP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34821C8-40D8-482F-8848-759AA5063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8982" y="826006"/>
            <a:ext cx="5928344" cy="5294757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804C35-1A18-411B-BE6A-6964F0FF9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8AFF6-6AB7-414D-9F63-AFAC896DC2A1}" type="datetime1">
              <a:rPr lang="ko-KR" altLang="en-US" smtClean="0"/>
              <a:t>2021-09-17</a:t>
            </a:fld>
            <a:endParaRPr 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33AE735-33FD-4196-BA58-6459148D2D2E}"/>
              </a:ext>
            </a:extLst>
          </p:cNvPr>
          <p:cNvSpPr/>
          <p:nvPr/>
        </p:nvSpPr>
        <p:spPr>
          <a:xfrm>
            <a:off x="5066522" y="391886"/>
            <a:ext cx="6830009" cy="6158204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텍스트 개체 틀 6">
            <a:extLst>
              <a:ext uri="{FF2B5EF4-FFF2-40B4-BE49-F238E27FC236}">
                <a16:creationId xmlns:a16="http://schemas.microsoft.com/office/drawing/2014/main" id="{119CF214-74AC-4A75-9B91-177E20813C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45595" y="1474236"/>
            <a:ext cx="3788576" cy="4040155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● 완성된</a:t>
            </a:r>
            <a:r>
              <a:rPr lang="en-US" altLang="ko-KR" sz="1600" dirty="0"/>
              <a:t>(</a:t>
            </a:r>
            <a:r>
              <a:rPr lang="ko-KR" altLang="en-US" sz="1600" dirty="0"/>
              <a:t>모든 프로세스에서 양품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/>
              <a:t>   </a:t>
            </a:r>
            <a:r>
              <a:rPr lang="ko-KR" altLang="en-US" sz="1600" dirty="0"/>
              <a:t> 제품들은 </a:t>
            </a:r>
            <a:r>
              <a:rPr lang="en-US" altLang="ko-KR" sz="1600" dirty="0"/>
              <a:t>“</a:t>
            </a:r>
            <a:r>
              <a:rPr lang="ko-KR" altLang="en-US" sz="1600" dirty="0"/>
              <a:t>적재</a:t>
            </a:r>
            <a:r>
              <a:rPr lang="en-US" altLang="ko-KR" sz="1600" dirty="0"/>
              <a:t>＂</a:t>
            </a:r>
            <a:r>
              <a:rPr lang="ko-KR" altLang="en-US" sz="1600" dirty="0"/>
              <a:t>상태로</a:t>
            </a:r>
            <a:endParaRPr lang="en-US" altLang="ko-KR" sz="1600" dirty="0"/>
          </a:p>
          <a:p>
            <a:r>
              <a:rPr lang="en-US" altLang="ko-KR" sz="1600" dirty="0"/>
              <a:t>    </a:t>
            </a:r>
            <a:r>
              <a:rPr lang="ko-KR" altLang="en-US" sz="1600" dirty="0"/>
              <a:t>완성제품테이블에 입력됨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5526679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C9A7B4B-C8BA-4834-81D1-0E7940BAAEED}"/>
              </a:ext>
            </a:extLst>
          </p:cNvPr>
          <p:cNvSpPr txBox="1"/>
          <p:nvPr/>
        </p:nvSpPr>
        <p:spPr>
          <a:xfrm>
            <a:off x="30480" y="2948474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200" dirty="0"/>
              <a:t>완성품 관리</a:t>
            </a:r>
          </a:p>
        </p:txBody>
      </p:sp>
    </p:spTree>
    <p:extLst>
      <p:ext uri="{BB962C8B-B14F-4D97-AF65-F5344CB8AC3E}">
        <p14:creationId xmlns:p14="http://schemas.microsoft.com/office/powerpoint/2010/main" val="20611828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E22FE732-2107-4B42-9F02-B84961795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959" y="240979"/>
            <a:ext cx="3517567" cy="585027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sz="4000" dirty="0">
                <a:solidFill>
                  <a:srgbClr val="FFFF00"/>
                </a:solidFill>
              </a:rPr>
              <a:t>완성품 관리</a:t>
            </a:r>
            <a:endParaRPr lang="ko-KR" altLang="en-US" dirty="0">
              <a:solidFill>
                <a:srgbClr val="FFFF00"/>
              </a:solidFill>
            </a:endParaRP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34821C8-40D8-482F-8848-759AA5063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8982" y="826006"/>
            <a:ext cx="5928344" cy="5294757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804C35-1A18-411B-BE6A-6964F0FF9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8AFF6-6AB7-414D-9F63-AFAC896DC2A1}" type="datetime1">
              <a:rPr lang="ko-KR" altLang="en-US" smtClean="0"/>
              <a:t>2021-09-17</a:t>
            </a:fld>
            <a:endParaRPr 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33AE735-33FD-4196-BA58-6459148D2D2E}"/>
              </a:ext>
            </a:extLst>
          </p:cNvPr>
          <p:cNvSpPr/>
          <p:nvPr/>
        </p:nvSpPr>
        <p:spPr>
          <a:xfrm>
            <a:off x="5066522" y="391886"/>
            <a:ext cx="6830009" cy="6158204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텍스트 개체 틀 6">
            <a:extLst>
              <a:ext uri="{FF2B5EF4-FFF2-40B4-BE49-F238E27FC236}">
                <a16:creationId xmlns:a16="http://schemas.microsoft.com/office/drawing/2014/main" id="{119CF214-74AC-4A75-9B91-177E20813C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45595" y="1474236"/>
            <a:ext cx="3788576" cy="4040155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● </a:t>
            </a:r>
            <a:r>
              <a:rPr lang="en-US" altLang="ko-KR" sz="1600" dirty="0"/>
              <a:t>“</a:t>
            </a:r>
            <a:r>
              <a:rPr lang="ko-KR" altLang="en-US" sz="1600" dirty="0"/>
              <a:t>적재</a:t>
            </a:r>
            <a:r>
              <a:rPr lang="en-US" altLang="ko-KR" sz="1600" dirty="0"/>
              <a:t>”</a:t>
            </a:r>
            <a:r>
              <a:rPr lang="ko-KR" altLang="en-US" sz="1600" dirty="0"/>
              <a:t>상태의 제품들은 담당 관리자</a:t>
            </a:r>
            <a:endParaRPr lang="en-US" altLang="ko-KR" sz="1600" dirty="0"/>
          </a:p>
          <a:p>
            <a:r>
              <a:rPr lang="en-US" altLang="ko-KR" sz="1600" dirty="0"/>
              <a:t>    </a:t>
            </a:r>
            <a:r>
              <a:rPr lang="ko-KR" altLang="en-US" sz="1600" dirty="0"/>
              <a:t>와 배송고객의 정보를 가지면 </a:t>
            </a:r>
            <a:endParaRPr lang="en-US" altLang="ko-KR" sz="1600" dirty="0"/>
          </a:p>
          <a:p>
            <a:r>
              <a:rPr lang="en-US" altLang="ko-KR" sz="1600" dirty="0"/>
              <a:t>    “</a:t>
            </a:r>
            <a:r>
              <a:rPr lang="ko-KR" altLang="en-US" sz="1600" dirty="0"/>
              <a:t>배송대기</a:t>
            </a:r>
            <a:r>
              <a:rPr lang="en-US" altLang="ko-KR" sz="1600" dirty="0"/>
              <a:t>＂</a:t>
            </a:r>
            <a:r>
              <a:rPr lang="ko-KR" altLang="en-US" sz="1600" dirty="0"/>
              <a:t>상태로 업데이트 된다</a:t>
            </a:r>
            <a:r>
              <a:rPr lang="en-US" altLang="ko-KR" sz="1600" dirty="0"/>
              <a:t>.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E9F7F36B-9835-45E9-BD85-DC58A12C5CB5}"/>
              </a:ext>
            </a:extLst>
          </p:cNvPr>
          <p:cNvSpPr/>
          <p:nvPr/>
        </p:nvSpPr>
        <p:spPr>
          <a:xfrm>
            <a:off x="4898570" y="1352938"/>
            <a:ext cx="7072605" cy="174482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CDB3DB4D-5249-4F84-9952-A499CED27105}"/>
              </a:ext>
            </a:extLst>
          </p:cNvPr>
          <p:cNvSpPr/>
          <p:nvPr/>
        </p:nvSpPr>
        <p:spPr>
          <a:xfrm>
            <a:off x="5175167" y="3293706"/>
            <a:ext cx="1990744" cy="4665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05031109-FCE2-4D44-A294-37860BBADA77}"/>
              </a:ext>
            </a:extLst>
          </p:cNvPr>
          <p:cNvSpPr/>
          <p:nvPr/>
        </p:nvSpPr>
        <p:spPr>
          <a:xfrm>
            <a:off x="7296541" y="3261047"/>
            <a:ext cx="4599990" cy="338664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3133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E22FE732-2107-4B42-9F02-B84961795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959" y="240979"/>
            <a:ext cx="3517567" cy="585027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sz="4000" dirty="0">
                <a:solidFill>
                  <a:srgbClr val="FFFF00"/>
                </a:solidFill>
              </a:rPr>
              <a:t>완성품 관리</a:t>
            </a:r>
            <a:endParaRPr lang="ko-KR" altLang="en-US" dirty="0">
              <a:solidFill>
                <a:srgbClr val="FFFF00"/>
              </a:solidFill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804C35-1A18-411B-BE6A-6964F0FF9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8AFF6-6AB7-414D-9F63-AFAC896DC2A1}" type="datetime1">
              <a:rPr lang="ko-KR" altLang="en-US" smtClean="0"/>
              <a:t>2021-09-17</a:t>
            </a:fld>
            <a:endParaRPr 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33AE735-33FD-4196-BA58-6459148D2D2E}"/>
              </a:ext>
            </a:extLst>
          </p:cNvPr>
          <p:cNvSpPr/>
          <p:nvPr/>
        </p:nvSpPr>
        <p:spPr>
          <a:xfrm>
            <a:off x="5016396" y="2467947"/>
            <a:ext cx="6830009" cy="1334277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텍스트 개체 틀 6">
            <a:extLst>
              <a:ext uri="{FF2B5EF4-FFF2-40B4-BE49-F238E27FC236}">
                <a16:creationId xmlns:a16="http://schemas.microsoft.com/office/drawing/2014/main" id="{119CF214-74AC-4A75-9B91-177E20813C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45595" y="1474236"/>
            <a:ext cx="3788576" cy="4040155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● </a:t>
            </a:r>
            <a:r>
              <a:rPr lang="en-US" altLang="ko-KR" sz="1600" dirty="0"/>
              <a:t>“</a:t>
            </a:r>
            <a:r>
              <a:rPr lang="ko-KR" altLang="en-US" sz="1600" dirty="0"/>
              <a:t>적재</a:t>
            </a:r>
            <a:r>
              <a:rPr lang="en-US" altLang="ko-KR" sz="1600" dirty="0"/>
              <a:t>”</a:t>
            </a:r>
            <a:r>
              <a:rPr lang="ko-KR" altLang="en-US" sz="1600" dirty="0"/>
              <a:t>상태의 제품들은 담당 관리자</a:t>
            </a:r>
            <a:endParaRPr lang="en-US" altLang="ko-KR" sz="1600" dirty="0"/>
          </a:p>
          <a:p>
            <a:r>
              <a:rPr lang="en-US" altLang="ko-KR" sz="1600" dirty="0"/>
              <a:t>    </a:t>
            </a:r>
            <a:r>
              <a:rPr lang="ko-KR" altLang="en-US" sz="1600" dirty="0"/>
              <a:t>와 배송고객의 정보를 가지면 </a:t>
            </a:r>
            <a:endParaRPr lang="en-US" altLang="ko-KR" sz="1600" dirty="0"/>
          </a:p>
          <a:p>
            <a:r>
              <a:rPr lang="en-US" altLang="ko-KR" sz="1600" dirty="0"/>
              <a:t>    “</a:t>
            </a:r>
            <a:r>
              <a:rPr lang="ko-KR" altLang="en-US" sz="1600" dirty="0"/>
              <a:t>배송대기</a:t>
            </a:r>
            <a:r>
              <a:rPr lang="en-US" altLang="ko-KR" sz="1600" dirty="0"/>
              <a:t>＂</a:t>
            </a:r>
            <a:r>
              <a:rPr lang="ko-KR" altLang="en-US" sz="1600" dirty="0"/>
              <a:t>상태로 업데이트 된다</a:t>
            </a:r>
            <a:r>
              <a:rPr lang="en-US" altLang="ko-KR" sz="1600" dirty="0"/>
              <a:t>.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05031109-FCE2-4D44-A294-37860BBADA77}"/>
              </a:ext>
            </a:extLst>
          </p:cNvPr>
          <p:cNvSpPr/>
          <p:nvPr/>
        </p:nvSpPr>
        <p:spPr>
          <a:xfrm>
            <a:off x="10011747" y="2467947"/>
            <a:ext cx="1912776" cy="119432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20214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E22FE732-2107-4B42-9F02-B84961795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959" y="240979"/>
            <a:ext cx="3517567" cy="585027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sz="4000" dirty="0">
                <a:solidFill>
                  <a:srgbClr val="FFFF00"/>
                </a:solidFill>
              </a:rPr>
              <a:t>완성품 관리</a:t>
            </a:r>
            <a:endParaRPr lang="ko-KR" altLang="en-US" dirty="0">
              <a:solidFill>
                <a:srgbClr val="FFFF00"/>
              </a:solidFill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804C35-1A18-411B-BE6A-6964F0FF9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8AFF6-6AB7-414D-9F63-AFAC896DC2A1}" type="datetime1">
              <a:rPr lang="ko-KR" altLang="en-US" smtClean="0"/>
              <a:t>2021-09-17</a:t>
            </a:fld>
            <a:endParaRPr 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33AE735-33FD-4196-BA58-6459148D2D2E}"/>
              </a:ext>
            </a:extLst>
          </p:cNvPr>
          <p:cNvSpPr/>
          <p:nvPr/>
        </p:nvSpPr>
        <p:spPr>
          <a:xfrm>
            <a:off x="5016396" y="335902"/>
            <a:ext cx="6830009" cy="6110617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텍스트 개체 틀 6">
            <a:extLst>
              <a:ext uri="{FF2B5EF4-FFF2-40B4-BE49-F238E27FC236}">
                <a16:creationId xmlns:a16="http://schemas.microsoft.com/office/drawing/2014/main" id="{119CF214-74AC-4A75-9B91-177E20813C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45595" y="1474236"/>
            <a:ext cx="3788576" cy="4040155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● </a:t>
            </a:r>
            <a:r>
              <a:rPr lang="en-US" altLang="ko-KR" sz="1600" dirty="0"/>
              <a:t>“</a:t>
            </a:r>
            <a:r>
              <a:rPr lang="ko-KR" altLang="en-US" sz="1600" dirty="0"/>
              <a:t>배송대기</a:t>
            </a:r>
            <a:r>
              <a:rPr lang="en-US" altLang="ko-KR" sz="1600" dirty="0"/>
              <a:t>”</a:t>
            </a:r>
            <a:r>
              <a:rPr lang="ko-KR" altLang="en-US" sz="1600" dirty="0"/>
              <a:t> 제품은 </a:t>
            </a:r>
            <a:r>
              <a:rPr lang="ko-KR" altLang="en-US" sz="1600" dirty="0" err="1"/>
              <a:t>리스트뷰에</a:t>
            </a:r>
            <a:r>
              <a:rPr lang="ko-KR" altLang="en-US" sz="1600" dirty="0"/>
              <a:t> 추가</a:t>
            </a:r>
            <a:r>
              <a:rPr lang="en-US" altLang="ko-KR" sz="1600" dirty="0"/>
              <a:t>,</a:t>
            </a:r>
          </a:p>
          <a:p>
            <a:r>
              <a:rPr lang="en-US" altLang="ko-KR" sz="1600" dirty="0"/>
              <a:t>    </a:t>
            </a:r>
            <a:r>
              <a:rPr lang="ko-KR" altLang="en-US" sz="1600" dirty="0"/>
              <a:t>포커스 시 상세내용과</a:t>
            </a:r>
            <a:endParaRPr lang="en-US" altLang="ko-KR" sz="1600" dirty="0"/>
          </a:p>
          <a:p>
            <a:r>
              <a:rPr lang="en-US" altLang="ko-KR" sz="1600" dirty="0"/>
              <a:t>    </a:t>
            </a:r>
            <a:r>
              <a:rPr lang="ko-KR" altLang="en-US" sz="1600" dirty="0"/>
              <a:t>현위치와 목적지 조회 기능을 가짐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5516776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rtlCol="0" anchor="ctr">
            <a:normAutofit/>
          </a:bodyPr>
          <a:lstStyle/>
          <a:p>
            <a:pPr lvl="0" algn="ctr" rtl="0"/>
            <a:r>
              <a:rPr lang="ko-KR" altLang="en-US" sz="7000" i="1" dirty="0">
                <a:solidFill>
                  <a:srgbClr val="FFFFFF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감사합니다</a:t>
            </a:r>
            <a:r>
              <a:rPr lang="en-US" altLang="ko-KR" sz="7000" i="1" dirty="0">
                <a:solidFill>
                  <a:srgbClr val="FFFFFF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.</a:t>
            </a:r>
            <a:endParaRPr lang="ko" sz="7000" i="1" dirty="0">
              <a:solidFill>
                <a:srgbClr val="FFFFFF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C9A7B4B-C8BA-4834-81D1-0E7940BAAEED}"/>
              </a:ext>
            </a:extLst>
          </p:cNvPr>
          <p:cNvSpPr txBox="1"/>
          <p:nvPr/>
        </p:nvSpPr>
        <p:spPr>
          <a:xfrm>
            <a:off x="30480" y="2948474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200" dirty="0"/>
              <a:t>공정 시퀀스 개요</a:t>
            </a:r>
          </a:p>
        </p:txBody>
      </p:sp>
    </p:spTree>
    <p:extLst>
      <p:ext uri="{BB962C8B-B14F-4D97-AF65-F5344CB8AC3E}">
        <p14:creationId xmlns:p14="http://schemas.microsoft.com/office/powerpoint/2010/main" val="1009633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E22FE732-2107-4B42-9F02-B84961795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959" y="240979"/>
            <a:ext cx="3517567" cy="585027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dirty="0">
                <a:solidFill>
                  <a:srgbClr val="FFFF00"/>
                </a:solidFill>
              </a:rPr>
              <a:t>공정 시퀀스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595DD3FE-50AC-4D90-B07B-D188C05B4A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45595" y="1474236"/>
            <a:ext cx="3788576" cy="4870580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● 프로세스는 각각 별도의 </a:t>
            </a:r>
            <a:endParaRPr lang="en-US" altLang="ko-KR" sz="1600" dirty="0"/>
          </a:p>
          <a:p>
            <a:r>
              <a:rPr lang="en-US" altLang="ko-KR" sz="1600" dirty="0"/>
              <a:t>    </a:t>
            </a:r>
            <a:r>
              <a:rPr lang="ko-KR" altLang="en-US" sz="1600" dirty="0"/>
              <a:t>스레드로 운영되어 유연성</a:t>
            </a:r>
            <a:r>
              <a:rPr lang="en-US" altLang="ko-KR" sz="1600" dirty="0"/>
              <a:t>, </a:t>
            </a:r>
            <a:r>
              <a:rPr lang="ko-KR" altLang="en-US" sz="1600" dirty="0"/>
              <a:t>안정성</a:t>
            </a:r>
            <a:endParaRPr lang="en-US" altLang="ko-KR" sz="1600" dirty="0"/>
          </a:p>
          <a:p>
            <a:r>
              <a:rPr lang="en-US" altLang="ko-KR" sz="1600" dirty="0"/>
              <a:t>    </a:t>
            </a:r>
            <a:r>
              <a:rPr lang="ko-KR" altLang="en-US" sz="1600" dirty="0"/>
              <a:t>을 가짐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/>
              <a:t>● 각 프로세스의 불량품은 어느 위치</a:t>
            </a:r>
            <a:endParaRPr lang="en-US" altLang="ko-KR" sz="1600" dirty="0"/>
          </a:p>
          <a:p>
            <a:r>
              <a:rPr lang="en-US" altLang="ko-KR" sz="1600" dirty="0"/>
              <a:t>   </a:t>
            </a:r>
            <a:r>
              <a:rPr lang="ko-KR" altLang="en-US" sz="1600" dirty="0"/>
              <a:t> 에서 발생한 지 알 수 있게끔 </a:t>
            </a:r>
            <a:endParaRPr lang="en-US" altLang="ko-KR" sz="1600" dirty="0"/>
          </a:p>
          <a:p>
            <a:r>
              <a:rPr lang="en-US" altLang="ko-KR" sz="1600" dirty="0"/>
              <a:t>    </a:t>
            </a:r>
            <a:r>
              <a:rPr lang="ko-KR" altLang="en-US" sz="1600" dirty="0"/>
              <a:t>프로세스에서 불량 로그를 지님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/>
              <a:t>● 각 프로세스는 </a:t>
            </a:r>
            <a:r>
              <a:rPr lang="en-US" altLang="ko-KR" sz="1600" dirty="0"/>
              <a:t>2%</a:t>
            </a:r>
            <a:r>
              <a:rPr lang="ko-KR" altLang="en-US" sz="1600" dirty="0"/>
              <a:t>의 불량률을 가짐</a:t>
            </a:r>
            <a:endParaRPr lang="en-US" altLang="ko-KR" sz="1600" dirty="0"/>
          </a:p>
          <a:p>
            <a:r>
              <a:rPr lang="en-US" altLang="ko-KR" sz="1600" dirty="0"/>
              <a:t>    </a:t>
            </a:r>
            <a:r>
              <a:rPr lang="ko-KR" altLang="en-US" sz="1600" dirty="0"/>
              <a:t>에 따라 전체 생산 라인은 </a:t>
            </a:r>
            <a:r>
              <a:rPr lang="en-US" altLang="ko-KR" sz="1600" dirty="0"/>
              <a:t>10%</a:t>
            </a:r>
            <a:r>
              <a:rPr lang="ko-KR" altLang="en-US" sz="1600" dirty="0"/>
              <a:t>의</a:t>
            </a:r>
            <a:endParaRPr lang="en-US" altLang="ko-KR" sz="1600" dirty="0"/>
          </a:p>
          <a:p>
            <a:r>
              <a:rPr lang="en-US" altLang="ko-KR" sz="1600" dirty="0"/>
              <a:t>    </a:t>
            </a:r>
            <a:r>
              <a:rPr lang="ko-KR" altLang="en-US" sz="1600" dirty="0"/>
              <a:t>불량률을 가진다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804C35-1A18-411B-BE6A-6964F0FF9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8AFF6-6AB7-414D-9F63-AFAC896DC2A1}" type="datetime1">
              <a:rPr lang="ko-KR" altLang="en-US" smtClean="0"/>
              <a:t>2021-09-17</a:t>
            </a:fld>
            <a:endParaRPr lang="en-US" dirty="0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9D5CE260-ADDA-4FBD-84F7-C1258F042CFB}"/>
              </a:ext>
            </a:extLst>
          </p:cNvPr>
          <p:cNvSpPr/>
          <p:nvPr/>
        </p:nvSpPr>
        <p:spPr>
          <a:xfrm>
            <a:off x="5728996" y="2458276"/>
            <a:ext cx="5337109" cy="1231641"/>
          </a:xfrm>
          <a:prstGeom prst="rightArrow">
            <a:avLst/>
          </a:prstGeom>
          <a:solidFill>
            <a:srgbClr val="92D05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제작 흐름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3B6F19D-9A44-473E-9BEE-A3EA35D037A1}"/>
              </a:ext>
            </a:extLst>
          </p:cNvPr>
          <p:cNvSpPr/>
          <p:nvPr/>
        </p:nvSpPr>
        <p:spPr>
          <a:xfrm>
            <a:off x="4766602" y="2458276"/>
            <a:ext cx="1343608" cy="11326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프로세스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A17A027-5DA9-435A-A942-524230561225}"/>
              </a:ext>
            </a:extLst>
          </p:cNvPr>
          <p:cNvSpPr/>
          <p:nvPr/>
        </p:nvSpPr>
        <p:spPr>
          <a:xfrm>
            <a:off x="6096000" y="3974161"/>
            <a:ext cx="1343608" cy="6158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프로세스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60F3100-5F1B-49FB-8C3A-655014B71449}"/>
              </a:ext>
            </a:extLst>
          </p:cNvPr>
          <p:cNvSpPr/>
          <p:nvPr/>
        </p:nvSpPr>
        <p:spPr>
          <a:xfrm>
            <a:off x="7223661" y="1556848"/>
            <a:ext cx="1343608" cy="6158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프로세스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DFF24FE-9FF9-4452-A84F-A3C9386553C6}"/>
              </a:ext>
            </a:extLst>
          </p:cNvPr>
          <p:cNvSpPr/>
          <p:nvPr/>
        </p:nvSpPr>
        <p:spPr>
          <a:xfrm>
            <a:off x="8315342" y="3974160"/>
            <a:ext cx="1343608" cy="6158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프로세스 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EA6BA8A-0E01-46B6-8E33-71F8C39E4BD3}"/>
              </a:ext>
            </a:extLst>
          </p:cNvPr>
          <p:cNvSpPr/>
          <p:nvPr/>
        </p:nvSpPr>
        <p:spPr>
          <a:xfrm>
            <a:off x="9367935" y="1557530"/>
            <a:ext cx="1343608" cy="6158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프로세스 </a:t>
            </a:r>
            <a:r>
              <a:rPr lang="en-US" altLang="ko-KR" dirty="0"/>
              <a:t>5</a:t>
            </a:r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BFE5E783-7F03-48F1-8972-98AB791495EA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5438406" y="2303984"/>
            <a:ext cx="0" cy="154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969325BC-B7EC-4207-B730-CD68542C5FC0}"/>
              </a:ext>
            </a:extLst>
          </p:cNvPr>
          <p:cNvCxnSpPr>
            <a:cxnSpLocks/>
          </p:cNvCxnSpPr>
          <p:nvPr/>
        </p:nvCxnSpPr>
        <p:spPr>
          <a:xfrm flipV="1">
            <a:off x="7889245" y="1220946"/>
            <a:ext cx="0" cy="335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0AA9457F-E5CE-4802-9CD3-89E83D5EEE74}"/>
              </a:ext>
            </a:extLst>
          </p:cNvPr>
          <p:cNvCxnSpPr>
            <a:cxnSpLocks/>
          </p:cNvCxnSpPr>
          <p:nvPr/>
        </p:nvCxnSpPr>
        <p:spPr>
          <a:xfrm flipV="1">
            <a:off x="10033519" y="1220946"/>
            <a:ext cx="0" cy="335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E4BAADF1-33A4-4E77-A416-BAD618C25049}"/>
              </a:ext>
            </a:extLst>
          </p:cNvPr>
          <p:cNvCxnSpPr>
            <a:cxnSpLocks/>
          </p:cNvCxnSpPr>
          <p:nvPr/>
        </p:nvCxnSpPr>
        <p:spPr>
          <a:xfrm>
            <a:off x="6767804" y="4528458"/>
            <a:ext cx="0" cy="444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D0CB1498-41FE-44EF-97C3-4C65C81EB2D3}"/>
              </a:ext>
            </a:extLst>
          </p:cNvPr>
          <p:cNvCxnSpPr>
            <a:cxnSpLocks/>
          </p:cNvCxnSpPr>
          <p:nvPr/>
        </p:nvCxnSpPr>
        <p:spPr>
          <a:xfrm>
            <a:off x="8987146" y="4589981"/>
            <a:ext cx="0" cy="383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6C76337D-BE68-4A5D-B9C0-1ACFF5386A83}"/>
              </a:ext>
            </a:extLst>
          </p:cNvPr>
          <p:cNvSpPr/>
          <p:nvPr/>
        </p:nvSpPr>
        <p:spPr>
          <a:xfrm>
            <a:off x="5030543" y="1979571"/>
            <a:ext cx="793527" cy="33590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불량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EBB8E1F3-446D-482F-9C44-A279FE127AFF}"/>
              </a:ext>
            </a:extLst>
          </p:cNvPr>
          <p:cNvSpPr/>
          <p:nvPr/>
        </p:nvSpPr>
        <p:spPr>
          <a:xfrm>
            <a:off x="7551151" y="885044"/>
            <a:ext cx="793527" cy="33590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불량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63229B5-3B5E-4B30-9242-DB9A7647C460}"/>
              </a:ext>
            </a:extLst>
          </p:cNvPr>
          <p:cNvSpPr/>
          <p:nvPr/>
        </p:nvSpPr>
        <p:spPr>
          <a:xfrm>
            <a:off x="9658950" y="884362"/>
            <a:ext cx="793527" cy="33590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불량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D2C4FDFA-4512-469E-9959-73796B47CF58}"/>
              </a:ext>
            </a:extLst>
          </p:cNvPr>
          <p:cNvSpPr/>
          <p:nvPr/>
        </p:nvSpPr>
        <p:spPr>
          <a:xfrm>
            <a:off x="6371040" y="4981184"/>
            <a:ext cx="793527" cy="33590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불량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D70E196A-1032-4230-9F55-8895C3C163CD}"/>
              </a:ext>
            </a:extLst>
          </p:cNvPr>
          <p:cNvSpPr/>
          <p:nvPr/>
        </p:nvSpPr>
        <p:spPr>
          <a:xfrm>
            <a:off x="8590382" y="4981184"/>
            <a:ext cx="793527" cy="33590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불량</a:t>
            </a: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55AEB739-8069-4F88-91D4-EF05C97F5434}"/>
              </a:ext>
            </a:extLst>
          </p:cNvPr>
          <p:cNvCxnSpPr>
            <a:cxnSpLocks/>
          </p:cNvCxnSpPr>
          <p:nvPr/>
        </p:nvCxnSpPr>
        <p:spPr>
          <a:xfrm>
            <a:off x="7889245" y="2046515"/>
            <a:ext cx="0" cy="709126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83DB3571-EEE1-45E7-87E7-21481A382D16}"/>
              </a:ext>
            </a:extLst>
          </p:cNvPr>
          <p:cNvCxnSpPr>
            <a:cxnSpLocks/>
          </p:cNvCxnSpPr>
          <p:nvPr/>
        </p:nvCxnSpPr>
        <p:spPr>
          <a:xfrm>
            <a:off x="10033519" y="2103713"/>
            <a:ext cx="0" cy="651928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6CCA5059-01D3-4936-A9DA-35F429752833}"/>
              </a:ext>
            </a:extLst>
          </p:cNvPr>
          <p:cNvCxnSpPr>
            <a:cxnSpLocks/>
          </p:cNvCxnSpPr>
          <p:nvPr/>
        </p:nvCxnSpPr>
        <p:spPr>
          <a:xfrm>
            <a:off x="6767803" y="3380112"/>
            <a:ext cx="0" cy="709126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603D3748-DC9D-4921-953E-BD4B2775F63D}"/>
              </a:ext>
            </a:extLst>
          </p:cNvPr>
          <p:cNvCxnSpPr>
            <a:cxnSpLocks/>
          </p:cNvCxnSpPr>
          <p:nvPr/>
        </p:nvCxnSpPr>
        <p:spPr>
          <a:xfrm>
            <a:off x="8987145" y="3380112"/>
            <a:ext cx="0" cy="709126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원통형 46">
            <a:extLst>
              <a:ext uri="{FF2B5EF4-FFF2-40B4-BE49-F238E27FC236}">
                <a16:creationId xmlns:a16="http://schemas.microsoft.com/office/drawing/2014/main" id="{53BCD882-61FC-4D95-8F5E-913FE783311A}"/>
              </a:ext>
            </a:extLst>
          </p:cNvPr>
          <p:cNvSpPr/>
          <p:nvPr/>
        </p:nvSpPr>
        <p:spPr>
          <a:xfrm>
            <a:off x="11138527" y="2294652"/>
            <a:ext cx="962390" cy="1658687"/>
          </a:xfrm>
          <a:prstGeom prst="can">
            <a:avLst/>
          </a:prstGeom>
          <a:solidFill>
            <a:schemeClr val="bg2">
              <a:lumMod val="5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완성품</a:t>
            </a:r>
          </a:p>
        </p:txBody>
      </p:sp>
    </p:spTree>
    <p:extLst>
      <p:ext uri="{BB962C8B-B14F-4D97-AF65-F5344CB8AC3E}">
        <p14:creationId xmlns:p14="http://schemas.microsoft.com/office/powerpoint/2010/main" val="3410645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C9A7B4B-C8BA-4834-81D1-0E7940BAAEED}"/>
              </a:ext>
            </a:extLst>
          </p:cNvPr>
          <p:cNvSpPr txBox="1"/>
          <p:nvPr/>
        </p:nvSpPr>
        <p:spPr>
          <a:xfrm>
            <a:off x="30480" y="2948474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0" dirty="0"/>
              <a:t>공정과정</a:t>
            </a:r>
            <a:endParaRPr lang="ko-KR" altLang="en-US" sz="7200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BEA40F85-F41F-4B72-A479-A113A43D52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1632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E22FE732-2107-4B42-9F02-B84961795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959" y="240979"/>
            <a:ext cx="3517567" cy="585027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sz="4000" dirty="0">
                <a:solidFill>
                  <a:srgbClr val="FFFF00"/>
                </a:solidFill>
              </a:rPr>
              <a:t>공정</a:t>
            </a:r>
            <a:endParaRPr lang="ko-KR" altLang="en-US" dirty="0">
              <a:solidFill>
                <a:srgbClr val="FFFF00"/>
              </a:solidFill>
            </a:endParaRP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34821C8-40D8-482F-8848-759AA5063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8982" y="826006"/>
            <a:ext cx="5928344" cy="5294757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804C35-1A18-411B-BE6A-6964F0FF9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8AFF6-6AB7-414D-9F63-AFAC896DC2A1}" type="datetime1">
              <a:rPr lang="ko-KR" altLang="en-US" smtClean="0"/>
              <a:t>2021-09-17</a:t>
            </a:fld>
            <a:endParaRPr 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33AE735-33FD-4196-BA58-6459148D2D2E}"/>
              </a:ext>
            </a:extLst>
          </p:cNvPr>
          <p:cNvSpPr/>
          <p:nvPr/>
        </p:nvSpPr>
        <p:spPr>
          <a:xfrm>
            <a:off x="5066522" y="391886"/>
            <a:ext cx="6830009" cy="6158204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F37A8B78-D11B-456F-8847-FDA5B5C6D248}"/>
              </a:ext>
            </a:extLst>
          </p:cNvPr>
          <p:cNvSpPr/>
          <p:nvPr/>
        </p:nvSpPr>
        <p:spPr>
          <a:xfrm>
            <a:off x="9750489" y="1651518"/>
            <a:ext cx="2095915" cy="438047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텍스트 개체 틀 6">
            <a:extLst>
              <a:ext uri="{FF2B5EF4-FFF2-40B4-BE49-F238E27FC236}">
                <a16:creationId xmlns:a16="http://schemas.microsoft.com/office/drawing/2014/main" id="{119CF214-74AC-4A75-9B91-177E20813C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45595" y="1474236"/>
            <a:ext cx="3788576" cy="4040155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● 관리자화면에서 프로세스 각각</a:t>
            </a:r>
            <a:endParaRPr lang="en-US" altLang="ko-KR" sz="1600" dirty="0"/>
          </a:p>
          <a:p>
            <a:r>
              <a:rPr lang="en-US" altLang="ko-KR" sz="1600" dirty="0"/>
              <a:t>    </a:t>
            </a:r>
            <a:r>
              <a:rPr lang="ko-KR" altLang="en-US" sz="1600" dirty="0"/>
              <a:t>제어 가능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/>
              <a:t>● 일괄적 제어 버튼과 응급상황 시</a:t>
            </a:r>
            <a:endParaRPr lang="en-US" altLang="ko-KR" sz="1600" dirty="0"/>
          </a:p>
          <a:p>
            <a:r>
              <a:rPr lang="en-US" altLang="ko-KR" sz="1600" dirty="0"/>
              <a:t>    </a:t>
            </a:r>
            <a:r>
              <a:rPr lang="ko-KR" altLang="en-US" sz="1600" dirty="0"/>
              <a:t>모든 프로세스를 멈출 수 있는</a:t>
            </a:r>
            <a:endParaRPr lang="en-US" altLang="ko-KR" sz="1600" dirty="0"/>
          </a:p>
          <a:p>
            <a:r>
              <a:rPr lang="en-US" altLang="ko-KR" sz="1600" dirty="0"/>
              <a:t>    </a:t>
            </a:r>
            <a:r>
              <a:rPr lang="ko-KR" altLang="en-US" sz="1600" dirty="0"/>
              <a:t>중단 버튼 활용 가능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157489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E22FE732-2107-4B42-9F02-B84961795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959" y="240979"/>
            <a:ext cx="3517567" cy="585027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sz="4000" dirty="0">
                <a:solidFill>
                  <a:srgbClr val="FFFF00"/>
                </a:solidFill>
              </a:rPr>
              <a:t>공정</a:t>
            </a:r>
            <a:endParaRPr lang="ko-KR" altLang="en-US" dirty="0">
              <a:solidFill>
                <a:srgbClr val="FFFF00"/>
              </a:solidFill>
            </a:endParaRP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34821C8-40D8-482F-8848-759AA5063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8982" y="826006"/>
            <a:ext cx="5928344" cy="5294757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804C35-1A18-411B-BE6A-6964F0FF9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8AFF6-6AB7-414D-9F63-AFAC896DC2A1}" type="datetime1">
              <a:rPr lang="ko-KR" altLang="en-US" smtClean="0"/>
              <a:t>2021-09-17</a:t>
            </a:fld>
            <a:endParaRPr 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33AE735-33FD-4196-BA58-6459148D2D2E}"/>
              </a:ext>
            </a:extLst>
          </p:cNvPr>
          <p:cNvSpPr/>
          <p:nvPr/>
        </p:nvSpPr>
        <p:spPr>
          <a:xfrm>
            <a:off x="5066522" y="391886"/>
            <a:ext cx="6830009" cy="6158204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텍스트 개체 틀 6">
            <a:extLst>
              <a:ext uri="{FF2B5EF4-FFF2-40B4-BE49-F238E27FC236}">
                <a16:creationId xmlns:a16="http://schemas.microsoft.com/office/drawing/2014/main" id="{119CF214-74AC-4A75-9B91-177E20813C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72456" y="2509935"/>
            <a:ext cx="3788576" cy="4040155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● 모든 프로세스 작동 중인 모습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160331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C9A7B4B-C8BA-4834-81D1-0E7940BAAEED}"/>
              </a:ext>
            </a:extLst>
          </p:cNvPr>
          <p:cNvSpPr txBox="1"/>
          <p:nvPr/>
        </p:nvSpPr>
        <p:spPr>
          <a:xfrm>
            <a:off x="30480" y="2948474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0" dirty="0"/>
              <a:t>공정과 </a:t>
            </a:r>
            <a:r>
              <a:rPr lang="en-US" altLang="ko-KR" sz="8000" dirty="0"/>
              <a:t>DB</a:t>
            </a:r>
            <a:r>
              <a:rPr lang="ko-KR" altLang="en-US" sz="8000" dirty="0"/>
              <a:t>연계</a:t>
            </a:r>
            <a:endParaRPr lang="ko-KR" altLang="en-US" sz="7200" dirty="0"/>
          </a:p>
        </p:txBody>
      </p:sp>
    </p:spTree>
    <p:extLst>
      <p:ext uri="{BB962C8B-B14F-4D97-AF65-F5344CB8AC3E}">
        <p14:creationId xmlns:p14="http://schemas.microsoft.com/office/powerpoint/2010/main" val="1214820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E22FE732-2107-4B42-9F02-B84961795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959" y="240979"/>
            <a:ext cx="3517567" cy="585027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sz="4000" dirty="0">
                <a:solidFill>
                  <a:srgbClr val="FFFF00"/>
                </a:solidFill>
              </a:rPr>
              <a:t>공정과정 후</a:t>
            </a:r>
            <a:endParaRPr lang="ko-KR" altLang="en-US" dirty="0">
              <a:solidFill>
                <a:srgbClr val="FFFF00"/>
              </a:solidFill>
            </a:endParaRP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34821C8-40D8-482F-8848-759AA5063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8982" y="826006"/>
            <a:ext cx="5928344" cy="5294757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804C35-1A18-411B-BE6A-6964F0FF9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8AFF6-6AB7-414D-9F63-AFAC896DC2A1}" type="datetime1">
              <a:rPr lang="ko-KR" altLang="en-US" smtClean="0"/>
              <a:t>2021-09-17</a:t>
            </a:fld>
            <a:endParaRPr 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33AE735-33FD-4196-BA58-6459148D2D2E}"/>
              </a:ext>
            </a:extLst>
          </p:cNvPr>
          <p:cNvSpPr/>
          <p:nvPr/>
        </p:nvSpPr>
        <p:spPr>
          <a:xfrm>
            <a:off x="5066522" y="391886"/>
            <a:ext cx="6830009" cy="6158204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F37A8B78-D11B-456F-8847-FDA5B5C6D248}"/>
              </a:ext>
            </a:extLst>
          </p:cNvPr>
          <p:cNvSpPr/>
          <p:nvPr/>
        </p:nvSpPr>
        <p:spPr>
          <a:xfrm>
            <a:off x="7548465" y="4432040"/>
            <a:ext cx="4297940" cy="227667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텍스트 개체 틀 6">
            <a:extLst>
              <a:ext uri="{FF2B5EF4-FFF2-40B4-BE49-F238E27FC236}">
                <a16:creationId xmlns:a16="http://schemas.microsoft.com/office/drawing/2014/main" id="{119CF214-74AC-4A75-9B91-177E20813C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45595" y="1474236"/>
            <a:ext cx="3788576" cy="4040155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● 프로세스의 양품</a:t>
            </a:r>
            <a:r>
              <a:rPr lang="en-US" altLang="ko-KR" sz="1600" dirty="0"/>
              <a:t>, </a:t>
            </a:r>
            <a:r>
              <a:rPr lang="ko-KR" altLang="en-US" sz="1600" dirty="0"/>
              <a:t>불량품의</a:t>
            </a:r>
            <a:endParaRPr lang="en-US" altLang="ko-KR" sz="1600" dirty="0"/>
          </a:p>
          <a:p>
            <a:r>
              <a:rPr lang="en-US" altLang="ko-KR" sz="1600" dirty="0"/>
              <a:t>    </a:t>
            </a:r>
            <a:r>
              <a:rPr lang="ko-KR" altLang="en-US" sz="1600" dirty="0"/>
              <a:t>누적양을 확인 할 수 있음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/>
              <a:t>● 다음 프로세스로 넘어가기 전의</a:t>
            </a:r>
            <a:endParaRPr lang="en-US" altLang="ko-KR" sz="1600" dirty="0"/>
          </a:p>
          <a:p>
            <a:r>
              <a:rPr lang="en-US" altLang="ko-KR" sz="1600" dirty="0"/>
              <a:t>    </a:t>
            </a:r>
            <a:r>
              <a:rPr lang="ko-KR" altLang="en-US" sz="1600" dirty="0"/>
              <a:t>잔류 제품들이 표시됨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ko-KR" altLang="en-US" sz="1600" dirty="0"/>
              <a:t>● 해당 프로세스의 불량품은 계속해서</a:t>
            </a:r>
            <a:endParaRPr lang="en-US" altLang="ko-KR" sz="1600" dirty="0"/>
          </a:p>
          <a:p>
            <a:r>
              <a:rPr lang="en-US" altLang="ko-KR" sz="1600" dirty="0"/>
              <a:t>    </a:t>
            </a:r>
            <a:r>
              <a:rPr lang="ko-KR" altLang="en-US" sz="1600" dirty="0"/>
              <a:t>잔류상태로 남아 </a:t>
            </a:r>
            <a:r>
              <a:rPr lang="ko-KR" altLang="en-US" sz="1600" dirty="0" err="1"/>
              <a:t>리스트뷰에</a:t>
            </a:r>
            <a:r>
              <a:rPr lang="ko-KR" altLang="en-US" sz="1600" dirty="0"/>
              <a:t> 표시됨</a:t>
            </a:r>
            <a:endParaRPr lang="en-US" altLang="ko-KR" sz="1600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C3D9B746-ABD0-408A-A744-DEA9ED92183F}"/>
              </a:ext>
            </a:extLst>
          </p:cNvPr>
          <p:cNvSpPr/>
          <p:nvPr/>
        </p:nvSpPr>
        <p:spPr>
          <a:xfrm>
            <a:off x="7548465" y="3060442"/>
            <a:ext cx="4297940" cy="137159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4">
            <a:extLst>
              <a:ext uri="{FF2B5EF4-FFF2-40B4-BE49-F238E27FC236}">
                <a16:creationId xmlns:a16="http://schemas.microsoft.com/office/drawing/2014/main" id="{1D744E2B-A511-4ED4-B858-C9AFF349DADD}"/>
              </a:ext>
            </a:extLst>
          </p:cNvPr>
          <p:cNvSpPr txBox="1">
            <a:spLocks/>
          </p:cNvSpPr>
          <p:nvPr/>
        </p:nvSpPr>
        <p:spPr>
          <a:xfrm>
            <a:off x="507959" y="754575"/>
            <a:ext cx="3517567" cy="40011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spc="-50" baseline="0">
                <a:solidFill>
                  <a:srgbClr val="FFFFFF"/>
                </a:solidFill>
                <a:latin typeface="+mj-ea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000" dirty="0">
                <a:solidFill>
                  <a:srgbClr val="FFFF00"/>
                </a:solidFill>
              </a:rPr>
              <a:t>프로세스</a:t>
            </a:r>
            <a:r>
              <a:rPr lang="en-US" altLang="ko-KR" sz="2000" dirty="0">
                <a:solidFill>
                  <a:srgbClr val="FFFF00"/>
                </a:solidFill>
              </a:rPr>
              <a:t>1</a:t>
            </a:r>
            <a:endParaRPr lang="ko-KR" altLang="en-US" sz="2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4363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E22FE732-2107-4B42-9F02-B84961795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959" y="240979"/>
            <a:ext cx="3517567" cy="585027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sz="4000" dirty="0">
                <a:solidFill>
                  <a:srgbClr val="FFFF00"/>
                </a:solidFill>
              </a:rPr>
              <a:t>공정과정 후</a:t>
            </a:r>
            <a:endParaRPr lang="ko-KR" altLang="en-US" dirty="0">
              <a:solidFill>
                <a:srgbClr val="FFFF00"/>
              </a:solidFill>
            </a:endParaRP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34821C8-40D8-482F-8848-759AA5063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8982" y="826006"/>
            <a:ext cx="5928344" cy="5294757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804C35-1A18-411B-BE6A-6964F0FF9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8AFF6-6AB7-414D-9F63-AFAC896DC2A1}" type="datetime1">
              <a:rPr lang="ko-KR" altLang="en-US" smtClean="0"/>
              <a:t>2021-09-17</a:t>
            </a:fld>
            <a:endParaRPr 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33AE735-33FD-4196-BA58-6459148D2D2E}"/>
              </a:ext>
            </a:extLst>
          </p:cNvPr>
          <p:cNvSpPr/>
          <p:nvPr/>
        </p:nvSpPr>
        <p:spPr>
          <a:xfrm>
            <a:off x="5066522" y="391886"/>
            <a:ext cx="6830009" cy="6158204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F37A8B78-D11B-456F-8847-FDA5B5C6D248}"/>
              </a:ext>
            </a:extLst>
          </p:cNvPr>
          <p:cNvSpPr/>
          <p:nvPr/>
        </p:nvSpPr>
        <p:spPr>
          <a:xfrm>
            <a:off x="7548465" y="4432040"/>
            <a:ext cx="4297940" cy="227667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텍스트 개체 틀 6">
            <a:extLst>
              <a:ext uri="{FF2B5EF4-FFF2-40B4-BE49-F238E27FC236}">
                <a16:creationId xmlns:a16="http://schemas.microsoft.com/office/drawing/2014/main" id="{119CF214-74AC-4A75-9B91-177E20813C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45595" y="1474236"/>
            <a:ext cx="3788576" cy="4040155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● 프로세스의 양품</a:t>
            </a:r>
            <a:r>
              <a:rPr lang="en-US" altLang="ko-KR" sz="1600" dirty="0"/>
              <a:t>, </a:t>
            </a:r>
            <a:r>
              <a:rPr lang="ko-KR" altLang="en-US" sz="1600" dirty="0"/>
              <a:t>불량품의</a:t>
            </a:r>
            <a:endParaRPr lang="en-US" altLang="ko-KR" sz="1600" dirty="0"/>
          </a:p>
          <a:p>
            <a:r>
              <a:rPr lang="en-US" altLang="ko-KR" sz="1600" dirty="0"/>
              <a:t>    </a:t>
            </a:r>
            <a:r>
              <a:rPr lang="ko-KR" altLang="en-US" sz="1600" dirty="0"/>
              <a:t>누적양을 확인 할 수 있음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/>
              <a:t>● 다음 프로세스로 넘어가기 전의</a:t>
            </a:r>
            <a:endParaRPr lang="en-US" altLang="ko-KR" sz="1600" dirty="0"/>
          </a:p>
          <a:p>
            <a:r>
              <a:rPr lang="en-US" altLang="ko-KR" sz="1600" dirty="0"/>
              <a:t>    </a:t>
            </a:r>
            <a:r>
              <a:rPr lang="ko-KR" altLang="en-US" sz="1600" dirty="0"/>
              <a:t>잔류 제품들이 표시됨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ko-KR" altLang="en-US" sz="1600" dirty="0"/>
              <a:t>● 해당 프로세스의 불량품은 계속해서</a:t>
            </a:r>
            <a:endParaRPr lang="en-US" altLang="ko-KR" sz="1600" dirty="0"/>
          </a:p>
          <a:p>
            <a:r>
              <a:rPr lang="en-US" altLang="ko-KR" sz="1600" dirty="0"/>
              <a:t>    </a:t>
            </a:r>
            <a:r>
              <a:rPr lang="ko-KR" altLang="en-US" sz="1600" dirty="0"/>
              <a:t>잔류상태로 남아 </a:t>
            </a:r>
            <a:r>
              <a:rPr lang="ko-KR" altLang="en-US" sz="1600" dirty="0" err="1"/>
              <a:t>리스트뷰에</a:t>
            </a:r>
            <a:r>
              <a:rPr lang="ko-KR" altLang="en-US" sz="1600" dirty="0"/>
              <a:t> 표시됨</a:t>
            </a:r>
            <a:endParaRPr lang="en-US" altLang="ko-KR" sz="1600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C3D9B746-ABD0-408A-A744-DEA9ED92183F}"/>
              </a:ext>
            </a:extLst>
          </p:cNvPr>
          <p:cNvSpPr/>
          <p:nvPr/>
        </p:nvSpPr>
        <p:spPr>
          <a:xfrm>
            <a:off x="7548465" y="3060442"/>
            <a:ext cx="4297940" cy="137159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4">
            <a:extLst>
              <a:ext uri="{FF2B5EF4-FFF2-40B4-BE49-F238E27FC236}">
                <a16:creationId xmlns:a16="http://schemas.microsoft.com/office/drawing/2014/main" id="{1D744E2B-A511-4ED4-B858-C9AFF349DADD}"/>
              </a:ext>
            </a:extLst>
          </p:cNvPr>
          <p:cNvSpPr txBox="1">
            <a:spLocks/>
          </p:cNvSpPr>
          <p:nvPr/>
        </p:nvSpPr>
        <p:spPr>
          <a:xfrm>
            <a:off x="507959" y="754575"/>
            <a:ext cx="3517567" cy="40011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spc="-50" baseline="0">
                <a:solidFill>
                  <a:srgbClr val="FFFFFF"/>
                </a:solidFill>
                <a:latin typeface="+mj-ea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000" dirty="0">
                <a:solidFill>
                  <a:srgbClr val="FFFF00"/>
                </a:solidFill>
              </a:rPr>
              <a:t>프로세스</a:t>
            </a:r>
            <a:r>
              <a:rPr lang="en-US" altLang="ko-KR" sz="2000" dirty="0">
                <a:solidFill>
                  <a:srgbClr val="FFFF00"/>
                </a:solidFill>
              </a:rPr>
              <a:t>2</a:t>
            </a:r>
            <a:endParaRPr lang="ko-KR" altLang="en-US" sz="2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1424669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890_TF56160789" id="{11A5DD40-D213-4239-B5A2-34C90E722621}" vid="{34CC6CB0-C27F-499C-B426-D32440FDD9FC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{8EB550A3-EC19-4916-AE7E-74C1E1E8A3DF}tf56160789_win32</Template>
  <TotalTime>105</TotalTime>
  <Words>322</Words>
  <Application>Microsoft Office PowerPoint</Application>
  <PresentationFormat>와이드스크린</PresentationFormat>
  <Paragraphs>97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3" baseType="lpstr">
      <vt:lpstr>맑은 고딕</vt:lpstr>
      <vt:lpstr>맑은 고딕</vt:lpstr>
      <vt:lpstr>바탕</vt:lpstr>
      <vt:lpstr>Arial</vt:lpstr>
      <vt:lpstr>Calibri</vt:lpstr>
      <vt:lpstr>Franklin Gothic Book</vt:lpstr>
      <vt:lpstr>1_RetrospectVTI</vt:lpstr>
      <vt:lpstr>Head Lamp 공정 MES</vt:lpstr>
      <vt:lpstr>PowerPoint 프레젠테이션</vt:lpstr>
      <vt:lpstr>공정 시퀀스</vt:lpstr>
      <vt:lpstr>PowerPoint 프레젠테이션</vt:lpstr>
      <vt:lpstr>공정</vt:lpstr>
      <vt:lpstr>공정</vt:lpstr>
      <vt:lpstr>PowerPoint 프레젠테이션</vt:lpstr>
      <vt:lpstr>공정과정 후</vt:lpstr>
      <vt:lpstr>공정과정 후</vt:lpstr>
      <vt:lpstr>공정과정 후</vt:lpstr>
      <vt:lpstr>공정과정 후</vt:lpstr>
      <vt:lpstr>PowerPoint 프레젠테이션</vt:lpstr>
      <vt:lpstr>완성품 관리</vt:lpstr>
      <vt:lpstr>완성품 관리</vt:lpstr>
      <vt:lpstr>완성품 관리</vt:lpstr>
      <vt:lpstr>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DB연동 화면구현</dc:title>
  <dc:creator>이 상원</dc:creator>
  <cp:lastModifiedBy>이 상원</cp:lastModifiedBy>
  <cp:revision>8</cp:revision>
  <dcterms:created xsi:type="dcterms:W3CDTF">2021-09-17T01:05:23Z</dcterms:created>
  <dcterms:modified xsi:type="dcterms:W3CDTF">2021-09-17T02:50:42Z</dcterms:modified>
</cp:coreProperties>
</file>