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8"/>
  </p:notesMasterIdLst>
  <p:handoutMasterIdLst>
    <p:handoutMasterId r:id="rId19"/>
  </p:handoutMasterIdLst>
  <p:sldIdLst>
    <p:sldId id="257" r:id="rId2"/>
    <p:sldId id="271" r:id="rId3"/>
    <p:sldId id="259" r:id="rId4"/>
    <p:sldId id="260" r:id="rId5"/>
    <p:sldId id="262" r:id="rId6"/>
    <p:sldId id="261" r:id="rId7"/>
    <p:sldId id="263" r:id="rId8"/>
    <p:sldId id="266" r:id="rId9"/>
    <p:sldId id="265" r:id="rId10"/>
    <p:sldId id="264" r:id="rId11"/>
    <p:sldId id="267" r:id="rId12"/>
    <p:sldId id="268" r:id="rId13"/>
    <p:sldId id="269" r:id="rId14"/>
    <p:sldId id="272" r:id="rId15"/>
    <p:sldId id="270" r:id="rId16"/>
    <p:sldId id="258" r:id="rId1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2021-09-17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2021-09-17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622613" cy="368601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6400" dirty="0">
                <a:latin typeface="Batang" panose="02030600000101010101" pitchFamily="18" charset="-127"/>
                <a:ea typeface="Batang" panose="02030600000101010101" pitchFamily="18" charset="-127"/>
              </a:rPr>
              <a:t>DB</a:t>
            </a:r>
            <a:r>
              <a:rPr lang="ko-KR" altLang="en-US" sz="6400" dirty="0">
                <a:latin typeface="Batang" panose="02030600000101010101" pitchFamily="18" charset="-127"/>
                <a:ea typeface="Batang" panose="02030600000101010101" pitchFamily="18" charset="-127"/>
              </a:rPr>
              <a:t>연동</a:t>
            </a:r>
            <a:r>
              <a:rPr lang="en-US" altLang="ko-KR" sz="6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6400" dirty="0">
                <a:latin typeface="Batang" panose="02030600000101010101" pitchFamily="18" charset="-127"/>
                <a:ea typeface="Batang" panose="02030600000101010101" pitchFamily="18" charset="-127"/>
              </a:rPr>
              <a:t>화면구현</a:t>
            </a:r>
            <a:endParaRPr lang="ko" sz="6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622613" cy="1021498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Database linked screen implementation</a:t>
            </a:r>
            <a:endParaRPr lang="ko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1F0CEC4F-06F3-4150-A89B-F1D0171BE4BB}"/>
              </a:ext>
            </a:extLst>
          </p:cNvPr>
          <p:cNvSpPr txBox="1">
            <a:spLocks/>
          </p:cNvSpPr>
          <p:nvPr/>
        </p:nvSpPr>
        <p:spPr>
          <a:xfrm>
            <a:off x="11181632" y="6399269"/>
            <a:ext cx="1010368" cy="545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chemeClr val="bg1">
                    <a:lumMod val="65000"/>
                  </a:schemeClr>
                </a:solidFill>
              </a:rPr>
              <a:t>이상원</a:t>
            </a:r>
            <a:endParaRPr lang="ko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2FE732-2107-4B42-9F02-B8496179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59" y="240979"/>
            <a:ext cx="3517567" cy="58502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000" dirty="0">
                <a:solidFill>
                  <a:srgbClr val="FFFF00"/>
                </a:solidFill>
              </a:rPr>
              <a:t>UI</a:t>
            </a:r>
            <a:r>
              <a:rPr lang="ko-KR" altLang="en-US" dirty="0">
                <a:solidFill>
                  <a:srgbClr val="FFFF00"/>
                </a:solidFill>
              </a:rPr>
              <a:t>화면 구현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4821C8-40D8-482F-8848-759AA5063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2" y="826006"/>
            <a:ext cx="5928344" cy="529475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04C35-1A18-411B-BE6A-6964F0FF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5066522" y="391886"/>
            <a:ext cx="6830009" cy="61582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제목 4">
            <a:extLst>
              <a:ext uri="{FF2B5EF4-FFF2-40B4-BE49-F238E27FC236}">
                <a16:creationId xmlns:a16="http://schemas.microsoft.com/office/drawing/2014/main" id="{77AA62F1-7C95-4809-8418-80E8687D5E30}"/>
              </a:ext>
            </a:extLst>
          </p:cNvPr>
          <p:cNvSpPr txBox="1">
            <a:spLocks/>
          </p:cNvSpPr>
          <p:nvPr/>
        </p:nvSpPr>
        <p:spPr>
          <a:xfrm>
            <a:off x="489297" y="754575"/>
            <a:ext cx="3517567" cy="4001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>
                <a:solidFill>
                  <a:srgbClr val="FFFF00"/>
                </a:solidFill>
              </a:rPr>
              <a:t>관리자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  <p:sp>
        <p:nvSpPr>
          <p:cNvPr id="20" name="텍스트 개체 틀 6">
            <a:extLst>
              <a:ext uri="{FF2B5EF4-FFF2-40B4-BE49-F238E27FC236}">
                <a16:creationId xmlns:a16="http://schemas.microsoft.com/office/drawing/2014/main" id="{8BC7FA2D-C28C-4B25-A60F-DFDC07AE6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960" y="1697832"/>
            <a:ext cx="3788576" cy="3546311"/>
          </a:xfrm>
        </p:spPr>
        <p:txBody>
          <a:bodyPr tIns="72000">
            <a:normAutofit/>
          </a:bodyPr>
          <a:lstStyle/>
          <a:p>
            <a:r>
              <a:rPr lang="ko-KR" altLang="en-US" dirty="0"/>
              <a:t>① 완성품</a:t>
            </a:r>
            <a:r>
              <a:rPr lang="en-US" altLang="ko-KR" dirty="0"/>
              <a:t>(</a:t>
            </a:r>
            <a:r>
              <a:rPr lang="ko-KR" altLang="en-US" dirty="0"/>
              <a:t>모든 프로세스를 거친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의 총 양품</a:t>
            </a:r>
            <a:r>
              <a:rPr lang="en-US" altLang="ko-KR" dirty="0"/>
              <a:t>, </a:t>
            </a:r>
            <a:r>
              <a:rPr lang="ko-KR" altLang="en-US" dirty="0"/>
              <a:t>불량품의 누적양과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차트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② 프로세스 제어버튼</a:t>
            </a:r>
            <a:endParaRPr lang="en-US" altLang="ko-KR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A44D460-A23B-47DA-B824-BD5A0694472D}"/>
              </a:ext>
            </a:extLst>
          </p:cNvPr>
          <p:cNvSpPr/>
          <p:nvPr/>
        </p:nvSpPr>
        <p:spPr>
          <a:xfrm>
            <a:off x="6304991" y="1763146"/>
            <a:ext cx="3403159" cy="43576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5A343F-9E19-4266-B700-2C6DEB0D2319}"/>
              </a:ext>
            </a:extLst>
          </p:cNvPr>
          <p:cNvSpPr txBox="1"/>
          <p:nvPr/>
        </p:nvSpPr>
        <p:spPr>
          <a:xfrm>
            <a:off x="6304992" y="1831707"/>
            <a:ext cx="237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515ED3D-09D8-424A-AE87-A8EA1921FF78}"/>
              </a:ext>
            </a:extLst>
          </p:cNvPr>
          <p:cNvSpPr/>
          <p:nvPr/>
        </p:nvSpPr>
        <p:spPr>
          <a:xfrm>
            <a:off x="9772112" y="1580476"/>
            <a:ext cx="2379021" cy="44515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A0D37B-9EB7-489C-BC1A-921AB44A94A3}"/>
              </a:ext>
            </a:extLst>
          </p:cNvPr>
          <p:cNvSpPr txBox="1"/>
          <p:nvPr/>
        </p:nvSpPr>
        <p:spPr>
          <a:xfrm>
            <a:off x="9858014" y="1580476"/>
            <a:ext cx="485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68676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2FE732-2107-4B42-9F02-B8496179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59" y="240979"/>
            <a:ext cx="3517567" cy="58502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000" dirty="0">
                <a:solidFill>
                  <a:srgbClr val="FFFF00"/>
                </a:solidFill>
              </a:rPr>
              <a:t>UI</a:t>
            </a:r>
            <a:r>
              <a:rPr lang="ko-KR" altLang="en-US" dirty="0">
                <a:solidFill>
                  <a:srgbClr val="FFFF00"/>
                </a:solidFill>
              </a:rPr>
              <a:t>화면 구현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04C35-1A18-411B-BE6A-6964F0FF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5206060" y="349898"/>
            <a:ext cx="7200000" cy="6158204"/>
          </a:xfrm>
          <a:prstGeom prst="rect">
            <a:avLst/>
          </a:prstGeom>
          <a:blipFill>
            <a:blip r:embed="rId2">
              <a:alphaModFix amt="53000"/>
            </a:blip>
            <a:stretch>
              <a:fillRect r="51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제목 4">
            <a:extLst>
              <a:ext uri="{FF2B5EF4-FFF2-40B4-BE49-F238E27FC236}">
                <a16:creationId xmlns:a16="http://schemas.microsoft.com/office/drawing/2014/main" id="{77AA62F1-7C95-4809-8418-80E8687D5E30}"/>
              </a:ext>
            </a:extLst>
          </p:cNvPr>
          <p:cNvSpPr txBox="1">
            <a:spLocks/>
          </p:cNvSpPr>
          <p:nvPr/>
        </p:nvSpPr>
        <p:spPr>
          <a:xfrm>
            <a:off x="489297" y="754575"/>
            <a:ext cx="3517567" cy="4001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>
                <a:solidFill>
                  <a:srgbClr val="FFFF00"/>
                </a:solidFill>
              </a:rPr>
              <a:t>관리자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D4EF0954-5A5C-4DEF-903E-ADE2C3F01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9297" y="2258813"/>
            <a:ext cx="3788576" cy="1592831"/>
          </a:xfrm>
        </p:spPr>
        <p:txBody>
          <a:bodyPr tIns="72000">
            <a:normAutofit/>
          </a:bodyPr>
          <a:lstStyle/>
          <a:p>
            <a:r>
              <a:rPr lang="ko-KR" altLang="en-US" dirty="0"/>
              <a:t>● 컨트롤러를 활용해 프로세스의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상태 설정 가능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7A17256-A184-447C-A93E-A7402E902AFE}"/>
              </a:ext>
            </a:extLst>
          </p:cNvPr>
          <p:cNvSpPr/>
          <p:nvPr/>
        </p:nvSpPr>
        <p:spPr>
          <a:xfrm>
            <a:off x="10916816" y="3909526"/>
            <a:ext cx="970384" cy="2799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AF6D58-0519-4F5C-BBC6-7E288B4247CA}"/>
              </a:ext>
            </a:extLst>
          </p:cNvPr>
          <p:cNvSpPr/>
          <p:nvPr/>
        </p:nvSpPr>
        <p:spPr>
          <a:xfrm>
            <a:off x="6783356" y="1595534"/>
            <a:ext cx="2964448" cy="366693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EBD55BD-6158-47D0-9CEA-489780E30423}"/>
              </a:ext>
            </a:extLst>
          </p:cNvPr>
          <p:cNvCxnSpPr>
            <a:cxnSpLocks/>
          </p:cNvCxnSpPr>
          <p:nvPr/>
        </p:nvCxnSpPr>
        <p:spPr>
          <a:xfrm flipH="1" flipV="1">
            <a:off x="9877548" y="3909526"/>
            <a:ext cx="1039268" cy="13996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39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2FE732-2107-4B42-9F02-B8496179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59" y="240979"/>
            <a:ext cx="3517567" cy="58502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000" dirty="0">
                <a:solidFill>
                  <a:srgbClr val="FFFF00"/>
                </a:solidFill>
              </a:rPr>
              <a:t>UI</a:t>
            </a:r>
            <a:r>
              <a:rPr lang="ko-KR" altLang="en-US" dirty="0">
                <a:solidFill>
                  <a:srgbClr val="FFFF00"/>
                </a:solidFill>
              </a:rPr>
              <a:t>화면 구현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04C35-1A18-411B-BE6A-6964F0FF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24" name="제목 4">
            <a:extLst>
              <a:ext uri="{FF2B5EF4-FFF2-40B4-BE49-F238E27FC236}">
                <a16:creationId xmlns:a16="http://schemas.microsoft.com/office/drawing/2014/main" id="{77AA62F1-7C95-4809-8418-80E8687D5E30}"/>
              </a:ext>
            </a:extLst>
          </p:cNvPr>
          <p:cNvSpPr txBox="1">
            <a:spLocks/>
          </p:cNvSpPr>
          <p:nvPr/>
        </p:nvSpPr>
        <p:spPr>
          <a:xfrm>
            <a:off x="489297" y="754575"/>
            <a:ext cx="3517567" cy="4001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>
                <a:solidFill>
                  <a:srgbClr val="FFFF00"/>
                </a:solidFill>
              </a:rPr>
              <a:t>관리자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D4EF0954-5A5C-4DEF-903E-ADE2C3F01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9297" y="2258813"/>
            <a:ext cx="3788576" cy="1592831"/>
          </a:xfrm>
        </p:spPr>
        <p:txBody>
          <a:bodyPr tIns="72000">
            <a:normAutofit/>
          </a:bodyPr>
          <a:lstStyle/>
          <a:p>
            <a:r>
              <a:rPr lang="ko-KR" altLang="en-US" dirty="0"/>
              <a:t>● 컨트롤러를 활용해 프로세스의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상태 설정 가능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FB9B73-77E4-4601-9CF2-6D216DE21CFE}"/>
              </a:ext>
            </a:extLst>
          </p:cNvPr>
          <p:cNvSpPr/>
          <p:nvPr/>
        </p:nvSpPr>
        <p:spPr>
          <a:xfrm>
            <a:off x="5047861" y="303492"/>
            <a:ext cx="6830009" cy="104502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3666A3-0296-4A6A-B17B-446CC23F74A5}"/>
              </a:ext>
            </a:extLst>
          </p:cNvPr>
          <p:cNvSpPr/>
          <p:nvPr/>
        </p:nvSpPr>
        <p:spPr>
          <a:xfrm>
            <a:off x="5047861" y="2034878"/>
            <a:ext cx="6830009" cy="418770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B4FD644-5461-4D98-85B8-956B5189E9CA}"/>
              </a:ext>
            </a:extLst>
          </p:cNvPr>
          <p:cNvSpPr/>
          <p:nvPr/>
        </p:nvSpPr>
        <p:spPr>
          <a:xfrm>
            <a:off x="8528179" y="474657"/>
            <a:ext cx="830425" cy="5610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3205E12-7898-475A-AA08-B02AC137A64C}"/>
              </a:ext>
            </a:extLst>
          </p:cNvPr>
          <p:cNvCxnSpPr/>
          <p:nvPr/>
        </p:nvCxnSpPr>
        <p:spPr>
          <a:xfrm flipH="1">
            <a:off x="7763069" y="1045029"/>
            <a:ext cx="1017037" cy="307910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33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2FE732-2107-4B42-9F02-B8496179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59" y="240979"/>
            <a:ext cx="3517567" cy="58502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000" dirty="0">
                <a:solidFill>
                  <a:srgbClr val="FFFF00"/>
                </a:solidFill>
              </a:rPr>
              <a:t>UI</a:t>
            </a:r>
            <a:r>
              <a:rPr lang="ko-KR" altLang="en-US" dirty="0">
                <a:solidFill>
                  <a:srgbClr val="FFFF00"/>
                </a:solidFill>
              </a:rPr>
              <a:t>화면 구현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04C35-1A18-411B-BE6A-6964F0FF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24" name="제목 4">
            <a:extLst>
              <a:ext uri="{FF2B5EF4-FFF2-40B4-BE49-F238E27FC236}">
                <a16:creationId xmlns:a16="http://schemas.microsoft.com/office/drawing/2014/main" id="{77AA62F1-7C95-4809-8418-80E8687D5E30}"/>
              </a:ext>
            </a:extLst>
          </p:cNvPr>
          <p:cNvSpPr txBox="1">
            <a:spLocks/>
          </p:cNvSpPr>
          <p:nvPr/>
        </p:nvSpPr>
        <p:spPr>
          <a:xfrm>
            <a:off x="489297" y="754575"/>
            <a:ext cx="3517567" cy="4001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>
                <a:solidFill>
                  <a:srgbClr val="FFFF00"/>
                </a:solidFill>
              </a:rPr>
              <a:t>관리자</a:t>
            </a:r>
          </a:p>
        </p:txBody>
      </p:sp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D4EF0954-5A5C-4DEF-903E-ADE2C3F01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8302" y="1698171"/>
            <a:ext cx="3788576" cy="1592831"/>
          </a:xfrm>
        </p:spPr>
        <p:txBody>
          <a:bodyPr tIns="72000">
            <a:normAutofit/>
          </a:bodyPr>
          <a:lstStyle/>
          <a:p>
            <a:r>
              <a:rPr lang="ko-KR" altLang="en-US" dirty="0"/>
              <a:t>● 배송정보등록을 통해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고객</a:t>
            </a:r>
            <a:r>
              <a:rPr lang="en-US" altLang="ko-KR" dirty="0"/>
              <a:t>, </a:t>
            </a:r>
            <a:r>
              <a:rPr lang="ko-KR" altLang="en-US" dirty="0"/>
              <a:t>담당자</a:t>
            </a:r>
            <a:r>
              <a:rPr lang="en-US" altLang="ko-KR" dirty="0"/>
              <a:t>, </a:t>
            </a:r>
            <a:r>
              <a:rPr lang="ko-KR" altLang="en-US" dirty="0"/>
              <a:t>제품번호를 </a:t>
            </a:r>
            <a:endParaRPr lang="en-US" altLang="ko-KR" dirty="0"/>
          </a:p>
          <a:p>
            <a:r>
              <a:rPr lang="en-US" altLang="ko-KR" dirty="0"/>
              <a:t>    DB</a:t>
            </a:r>
            <a:r>
              <a:rPr lang="ko-KR" altLang="en-US" dirty="0"/>
              <a:t>에 입력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84F9BB-77B9-4FFB-9BBE-B9A5ED7C4AA5}"/>
              </a:ext>
            </a:extLst>
          </p:cNvPr>
          <p:cNvSpPr/>
          <p:nvPr/>
        </p:nvSpPr>
        <p:spPr>
          <a:xfrm>
            <a:off x="5066522" y="391886"/>
            <a:ext cx="6830009" cy="61582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9D90704-C2BE-44CD-A389-1417AF61BF9E}"/>
              </a:ext>
            </a:extLst>
          </p:cNvPr>
          <p:cNvSpPr/>
          <p:nvPr/>
        </p:nvSpPr>
        <p:spPr>
          <a:xfrm>
            <a:off x="6288833" y="1698171"/>
            <a:ext cx="2267337" cy="3452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2C8C23-CABE-40DE-92CD-12A319067416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422502" y="2043404"/>
            <a:ext cx="200608" cy="8677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8128FA-9AE4-44A7-A0A8-3AEBAB69E17C}"/>
              </a:ext>
            </a:extLst>
          </p:cNvPr>
          <p:cNvSpPr/>
          <p:nvPr/>
        </p:nvSpPr>
        <p:spPr>
          <a:xfrm>
            <a:off x="6858000" y="2836506"/>
            <a:ext cx="4040155" cy="34056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30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2FE732-2107-4B42-9F02-B8496179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59" y="240979"/>
            <a:ext cx="3517567" cy="58502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000" dirty="0">
                <a:solidFill>
                  <a:srgbClr val="FFFF00"/>
                </a:solidFill>
              </a:rPr>
              <a:t>UI</a:t>
            </a:r>
            <a:r>
              <a:rPr lang="ko-KR" altLang="en-US" dirty="0">
                <a:solidFill>
                  <a:srgbClr val="FFFF00"/>
                </a:solidFill>
              </a:rPr>
              <a:t>화면 구현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04C35-1A18-411B-BE6A-6964F0FF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24" name="제목 4">
            <a:extLst>
              <a:ext uri="{FF2B5EF4-FFF2-40B4-BE49-F238E27FC236}">
                <a16:creationId xmlns:a16="http://schemas.microsoft.com/office/drawing/2014/main" id="{77AA62F1-7C95-4809-8418-80E8687D5E30}"/>
              </a:ext>
            </a:extLst>
          </p:cNvPr>
          <p:cNvSpPr txBox="1">
            <a:spLocks/>
          </p:cNvSpPr>
          <p:nvPr/>
        </p:nvSpPr>
        <p:spPr>
          <a:xfrm>
            <a:off x="489297" y="754575"/>
            <a:ext cx="3517567" cy="4001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>
                <a:solidFill>
                  <a:srgbClr val="FFFF00"/>
                </a:solidFill>
              </a:rPr>
              <a:t>관리자</a:t>
            </a:r>
          </a:p>
        </p:txBody>
      </p:sp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D4EF0954-5A5C-4DEF-903E-ADE2C3F01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8302" y="1698171"/>
            <a:ext cx="3788576" cy="1592831"/>
          </a:xfrm>
        </p:spPr>
        <p:txBody>
          <a:bodyPr tIns="72000">
            <a:normAutofit/>
          </a:bodyPr>
          <a:lstStyle/>
          <a:p>
            <a:r>
              <a:rPr lang="ko-KR" altLang="en-US" dirty="0"/>
              <a:t>● 입력된 제품은 상태가 </a:t>
            </a:r>
            <a:r>
              <a:rPr lang="en-US" altLang="ko-KR" dirty="0"/>
              <a:t>“</a:t>
            </a:r>
            <a:r>
              <a:rPr lang="ko-KR" altLang="en-US" dirty="0"/>
              <a:t>적재</a:t>
            </a:r>
            <a:r>
              <a:rPr lang="en-US" altLang="ko-KR" dirty="0"/>
              <a:t>“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에서 </a:t>
            </a:r>
            <a:r>
              <a:rPr lang="en-US" altLang="ko-KR" dirty="0"/>
              <a:t>“</a:t>
            </a:r>
            <a:r>
              <a:rPr lang="ko-KR" altLang="en-US" dirty="0"/>
              <a:t>배송대기</a:t>
            </a:r>
            <a:r>
              <a:rPr lang="en-US" altLang="ko-KR" dirty="0"/>
              <a:t>＂</a:t>
            </a:r>
            <a:r>
              <a:rPr lang="ko-KR" altLang="en-US" dirty="0"/>
              <a:t>로 치환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84F9BB-77B9-4FFB-9BBE-B9A5ED7C4AA5}"/>
              </a:ext>
            </a:extLst>
          </p:cNvPr>
          <p:cNvSpPr/>
          <p:nvPr/>
        </p:nvSpPr>
        <p:spPr>
          <a:xfrm>
            <a:off x="4935892" y="1405657"/>
            <a:ext cx="6830009" cy="58502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2C8C23-CABE-40DE-92CD-12A319067416}"/>
              </a:ext>
            </a:extLst>
          </p:cNvPr>
          <p:cNvCxnSpPr>
            <a:cxnSpLocks/>
          </p:cNvCxnSpPr>
          <p:nvPr/>
        </p:nvCxnSpPr>
        <p:spPr>
          <a:xfrm>
            <a:off x="8444201" y="2611121"/>
            <a:ext cx="0" cy="8178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311DF6-305A-4F51-B76B-D43B1DCD1CAC}"/>
              </a:ext>
            </a:extLst>
          </p:cNvPr>
          <p:cNvSpPr/>
          <p:nvPr/>
        </p:nvSpPr>
        <p:spPr>
          <a:xfrm>
            <a:off x="5029197" y="4227571"/>
            <a:ext cx="6830009" cy="58502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895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2FE732-2107-4B42-9F02-B8496179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59" y="240979"/>
            <a:ext cx="3517567" cy="58502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000" dirty="0">
                <a:solidFill>
                  <a:srgbClr val="FFFF00"/>
                </a:solidFill>
              </a:rPr>
              <a:t>UI</a:t>
            </a:r>
            <a:r>
              <a:rPr lang="ko-KR" altLang="en-US" dirty="0">
                <a:solidFill>
                  <a:srgbClr val="FFFF00"/>
                </a:solidFill>
              </a:rPr>
              <a:t>화면 구현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04C35-1A18-411B-BE6A-6964F0FF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24" name="제목 4">
            <a:extLst>
              <a:ext uri="{FF2B5EF4-FFF2-40B4-BE49-F238E27FC236}">
                <a16:creationId xmlns:a16="http://schemas.microsoft.com/office/drawing/2014/main" id="{77AA62F1-7C95-4809-8418-80E8687D5E30}"/>
              </a:ext>
            </a:extLst>
          </p:cNvPr>
          <p:cNvSpPr txBox="1">
            <a:spLocks/>
          </p:cNvSpPr>
          <p:nvPr/>
        </p:nvSpPr>
        <p:spPr>
          <a:xfrm>
            <a:off x="489297" y="754575"/>
            <a:ext cx="3517567" cy="4001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>
                <a:solidFill>
                  <a:srgbClr val="FFFF00"/>
                </a:solidFill>
              </a:rPr>
              <a:t>관리자</a:t>
            </a:r>
          </a:p>
        </p:txBody>
      </p:sp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D4EF0954-5A5C-4DEF-903E-ADE2C3F01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8302" y="1698171"/>
            <a:ext cx="3788576" cy="1592831"/>
          </a:xfrm>
        </p:spPr>
        <p:txBody>
          <a:bodyPr tIns="72000">
            <a:normAutofit/>
          </a:bodyPr>
          <a:lstStyle/>
          <a:p>
            <a:r>
              <a:rPr lang="ko-KR" altLang="en-US" dirty="0"/>
              <a:t>● 추가된 데이터를 토대로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 배송화면에서 세부사항 표시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현재위치</a:t>
            </a:r>
            <a:r>
              <a:rPr lang="en-US" altLang="ko-KR" dirty="0"/>
              <a:t>, </a:t>
            </a:r>
            <a:r>
              <a:rPr lang="ko-KR" altLang="en-US" dirty="0" err="1"/>
              <a:t>배송지</a:t>
            </a:r>
            <a:r>
              <a:rPr lang="ko-KR" altLang="en-US" dirty="0"/>
              <a:t> 조회기능 제공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84F9BB-77B9-4FFB-9BBE-B9A5ED7C4AA5}"/>
              </a:ext>
            </a:extLst>
          </p:cNvPr>
          <p:cNvSpPr/>
          <p:nvPr/>
        </p:nvSpPr>
        <p:spPr>
          <a:xfrm>
            <a:off x="5066522" y="363895"/>
            <a:ext cx="6830009" cy="279918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893A3B3-DA37-47F7-882B-52C0A9C0C607}"/>
              </a:ext>
            </a:extLst>
          </p:cNvPr>
          <p:cNvCxnSpPr>
            <a:cxnSpLocks/>
          </p:cNvCxnSpPr>
          <p:nvPr/>
        </p:nvCxnSpPr>
        <p:spPr>
          <a:xfrm>
            <a:off x="8350898" y="3163078"/>
            <a:ext cx="0" cy="73711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FCCB83-B53B-4D1C-A7C0-73D0F78C6C9E}"/>
              </a:ext>
            </a:extLst>
          </p:cNvPr>
          <p:cNvSpPr/>
          <p:nvPr/>
        </p:nvSpPr>
        <p:spPr>
          <a:xfrm>
            <a:off x="5066522" y="4040155"/>
            <a:ext cx="6830009" cy="245395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AD78334-05F1-47D2-BCF7-205B32D8BC4A}"/>
              </a:ext>
            </a:extLst>
          </p:cNvPr>
          <p:cNvSpPr/>
          <p:nvPr/>
        </p:nvSpPr>
        <p:spPr>
          <a:xfrm>
            <a:off x="6363479" y="4963886"/>
            <a:ext cx="3303036" cy="933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8A64C97-C236-4A11-A655-40E69E28956B}"/>
              </a:ext>
            </a:extLst>
          </p:cNvPr>
          <p:cNvSpPr/>
          <p:nvPr/>
        </p:nvSpPr>
        <p:spPr>
          <a:xfrm>
            <a:off x="10170366" y="4702629"/>
            <a:ext cx="1586205" cy="14462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D1C018-2D1D-4FC7-9E2C-48E1A46A2167}"/>
              </a:ext>
            </a:extLst>
          </p:cNvPr>
          <p:cNvSpPr txBox="1"/>
          <p:nvPr/>
        </p:nvSpPr>
        <p:spPr>
          <a:xfrm>
            <a:off x="7063274" y="5117974"/>
            <a:ext cx="1903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세부사항 </a:t>
            </a:r>
            <a:r>
              <a:rPr lang="ko-KR" altLang="en-US" sz="1400" dirty="0" err="1">
                <a:solidFill>
                  <a:srgbClr val="FF0000"/>
                </a:solidFill>
              </a:rPr>
              <a:t>리스트뷰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9D427C-EF84-4F8F-B49C-A9AE54028C57}"/>
              </a:ext>
            </a:extLst>
          </p:cNvPr>
          <p:cNvSpPr txBox="1"/>
          <p:nvPr/>
        </p:nvSpPr>
        <p:spPr>
          <a:xfrm>
            <a:off x="9218643" y="6184910"/>
            <a:ext cx="1903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</a:rPr>
              <a:t>리스트뷰</a:t>
            </a:r>
            <a:r>
              <a:rPr lang="ko-KR" altLang="en-US" sz="1400" dirty="0">
                <a:solidFill>
                  <a:srgbClr val="FF0000"/>
                </a:solidFill>
              </a:rPr>
              <a:t> 클릭 시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목적지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현 위치 조회 </a:t>
            </a:r>
          </a:p>
        </p:txBody>
      </p:sp>
    </p:spTree>
    <p:extLst>
      <p:ext uri="{BB962C8B-B14F-4D97-AF65-F5344CB8AC3E}">
        <p14:creationId xmlns:p14="http://schemas.microsoft.com/office/powerpoint/2010/main" val="678647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algn="ctr" rtl="0"/>
            <a:r>
              <a:rPr lang="ko-KR" altLang="en-US" sz="70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감사합니다</a:t>
            </a:r>
            <a:r>
              <a:rPr lang="en-US" altLang="ko-KR" sz="70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ko" sz="7000" i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9A7B4B-C8BA-4834-81D1-0E7940BAAEED}"/>
              </a:ext>
            </a:extLst>
          </p:cNvPr>
          <p:cNvSpPr txBox="1"/>
          <p:nvPr/>
        </p:nvSpPr>
        <p:spPr>
          <a:xfrm>
            <a:off x="30480" y="2948474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/>
              <a:t>데이터 구현 구상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0C2965-8F92-4322-BA9A-3B60E7B69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3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2FE732-2107-4B42-9F02-B8496179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59" y="240979"/>
            <a:ext cx="3517567" cy="585027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데이터베이스</a:t>
            </a:r>
            <a:r>
              <a:rPr lang="ko-KR" altLang="en-US" sz="3000" dirty="0">
                <a:solidFill>
                  <a:srgbClr val="FFFF00"/>
                </a:solidFill>
              </a:rPr>
              <a:t> </a:t>
            </a:r>
            <a:r>
              <a:rPr lang="ko-KR" altLang="en-US" dirty="0">
                <a:solidFill>
                  <a:srgbClr val="FFFF00"/>
                </a:solidFill>
              </a:rPr>
              <a:t>설계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4821C8-40D8-482F-8848-759AA5063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2" y="826006"/>
            <a:ext cx="5928344" cy="529475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95DD3FE-50AC-4D90-B07B-D188C05B4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959" y="2303983"/>
            <a:ext cx="3788576" cy="1540229"/>
          </a:xfrm>
        </p:spPr>
        <p:txBody>
          <a:bodyPr/>
          <a:lstStyle/>
          <a:p>
            <a:r>
              <a:rPr lang="ko-KR" altLang="en-US" dirty="0"/>
              <a:t>● </a:t>
            </a:r>
            <a:r>
              <a:rPr lang="ko-KR" altLang="en-US" sz="1600" dirty="0"/>
              <a:t>데이터 간의 관계를 구성</a:t>
            </a:r>
            <a:r>
              <a:rPr lang="en-US" altLang="ko-KR" sz="1600" dirty="0"/>
              <a:t>, </a:t>
            </a:r>
            <a:r>
              <a:rPr lang="ko-KR" altLang="en-US" sz="1600" dirty="0"/>
              <a:t>설계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● 데이터 테이블</a:t>
            </a:r>
            <a:r>
              <a:rPr lang="en-US" altLang="ko-KR" sz="1600" dirty="0"/>
              <a:t>, </a:t>
            </a:r>
            <a:r>
              <a:rPr lang="ko-KR" altLang="en-US" sz="1600" dirty="0"/>
              <a:t>관계를 </a:t>
            </a:r>
            <a:r>
              <a:rPr lang="en-US" altLang="ko-KR" sz="1600" dirty="0"/>
              <a:t>ERD</a:t>
            </a:r>
            <a:r>
              <a:rPr lang="ko-KR" altLang="en-US" sz="1600" dirty="0"/>
              <a:t>로 작성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04C35-1A18-411B-BE6A-6964F0FF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5066522" y="391886"/>
            <a:ext cx="6830009" cy="61582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64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4821C8-40D8-482F-8848-759AA5063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2" y="826006"/>
            <a:ext cx="5928344" cy="529475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95DD3FE-50AC-4D90-B07B-D188C05B4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960" y="1697832"/>
            <a:ext cx="3788576" cy="3546311"/>
          </a:xfrm>
        </p:spPr>
        <p:txBody>
          <a:bodyPr tIns="72000"/>
          <a:lstStyle/>
          <a:p>
            <a:r>
              <a:rPr lang="ko-KR" altLang="en-US" dirty="0"/>
              <a:t>●</a:t>
            </a:r>
            <a:r>
              <a:rPr lang="en-US" altLang="ko-KR" dirty="0"/>
              <a:t> ERD</a:t>
            </a:r>
            <a:r>
              <a:rPr lang="ko-KR" altLang="en-US" dirty="0"/>
              <a:t>를 토대로 화면구성</a:t>
            </a:r>
            <a:endParaRPr lang="en-US" altLang="ko-KR" dirty="0"/>
          </a:p>
          <a:p>
            <a:endParaRPr lang="en-US" altLang="ko-KR" sz="1600" dirty="0"/>
          </a:p>
          <a:p>
            <a:r>
              <a:rPr lang="ko-KR" altLang="en-US" sz="1600" dirty="0"/>
              <a:t>● </a:t>
            </a:r>
            <a:r>
              <a:rPr lang="ko-KR" altLang="en-US" dirty="0"/>
              <a:t>데이터에 따른 클래스구성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● </a:t>
            </a:r>
            <a:r>
              <a:rPr lang="en-US" altLang="ko-KR" dirty="0"/>
              <a:t>DB</a:t>
            </a:r>
            <a:r>
              <a:rPr lang="ko-KR" altLang="en-US" dirty="0"/>
              <a:t>연동을 위한 접속객체</a:t>
            </a:r>
            <a:r>
              <a:rPr lang="en-US" altLang="ko-KR" dirty="0"/>
              <a:t>, </a:t>
            </a:r>
          </a:p>
          <a:p>
            <a:r>
              <a:rPr lang="en-US" altLang="ko-KR" sz="1600" dirty="0"/>
              <a:t>    </a:t>
            </a:r>
            <a:r>
              <a:rPr lang="ko-KR" altLang="en-US" dirty="0"/>
              <a:t>어댑터 등 구현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04C35-1A18-411B-BE6A-6964F0FF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5066522" y="391886"/>
            <a:ext cx="6830009" cy="61582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25DDAA9B-AA6A-417B-B6C4-3394F5DE19CB}"/>
              </a:ext>
            </a:extLst>
          </p:cNvPr>
          <p:cNvSpPr txBox="1">
            <a:spLocks/>
          </p:cNvSpPr>
          <p:nvPr/>
        </p:nvSpPr>
        <p:spPr>
          <a:xfrm>
            <a:off x="507959" y="240979"/>
            <a:ext cx="3517567" cy="5850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>
                <a:solidFill>
                  <a:srgbClr val="FFFF00"/>
                </a:solidFill>
              </a:rPr>
              <a:t>데이터베이스</a:t>
            </a:r>
            <a:r>
              <a:rPr lang="ko-KR" altLang="en-US" sz="3000">
                <a:solidFill>
                  <a:srgbClr val="FFFF00"/>
                </a:solidFill>
              </a:rPr>
              <a:t> </a:t>
            </a:r>
            <a:r>
              <a:rPr lang="ko-KR" altLang="en-US">
                <a:solidFill>
                  <a:srgbClr val="FFFF00"/>
                </a:solidFill>
              </a:rPr>
              <a:t>설계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3BBCCEF-E4DA-4D76-98B0-1B62C28CCC18}"/>
              </a:ext>
            </a:extLst>
          </p:cNvPr>
          <p:cNvSpPr/>
          <p:nvPr/>
        </p:nvSpPr>
        <p:spPr>
          <a:xfrm>
            <a:off x="5911052" y="849071"/>
            <a:ext cx="3769568" cy="2147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71700B4-6C89-42A7-BD18-9430FE00F856}"/>
              </a:ext>
            </a:extLst>
          </p:cNvPr>
          <p:cNvCxnSpPr>
            <a:stCxn id="10" idx="3"/>
          </p:cNvCxnSpPr>
          <p:nvPr/>
        </p:nvCxnSpPr>
        <p:spPr>
          <a:xfrm>
            <a:off x="9680620" y="956433"/>
            <a:ext cx="363894" cy="32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E5B5CA-4452-40E8-AB2C-7BFACF640868}"/>
              </a:ext>
            </a:extLst>
          </p:cNvPr>
          <p:cNvSpPr txBox="1"/>
          <p:nvPr/>
        </p:nvSpPr>
        <p:spPr>
          <a:xfrm>
            <a:off x="9993086" y="844786"/>
            <a:ext cx="1903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오라클 접속객체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150550B-4C8B-47ED-A679-614ACC0CC118}"/>
              </a:ext>
            </a:extLst>
          </p:cNvPr>
          <p:cNvSpPr/>
          <p:nvPr/>
        </p:nvSpPr>
        <p:spPr>
          <a:xfrm>
            <a:off x="5911052" y="513168"/>
            <a:ext cx="3769568" cy="2147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C2F2A6E-CE7E-4ACC-A1CC-626A7B81BFBB}"/>
              </a:ext>
            </a:extLst>
          </p:cNvPr>
          <p:cNvCxnSpPr>
            <a:stCxn id="14" idx="3"/>
          </p:cNvCxnSpPr>
          <p:nvPr/>
        </p:nvCxnSpPr>
        <p:spPr>
          <a:xfrm>
            <a:off x="9680620" y="620530"/>
            <a:ext cx="363894" cy="32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C49170-4C66-4F9D-AFCD-4828BC2BC687}"/>
              </a:ext>
            </a:extLst>
          </p:cNvPr>
          <p:cNvSpPr txBox="1"/>
          <p:nvPr/>
        </p:nvSpPr>
        <p:spPr>
          <a:xfrm>
            <a:off x="9993086" y="508883"/>
            <a:ext cx="1903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어댑터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4FF851B-3494-4C61-A29C-7C3A7C4D8558}"/>
              </a:ext>
            </a:extLst>
          </p:cNvPr>
          <p:cNvSpPr/>
          <p:nvPr/>
        </p:nvSpPr>
        <p:spPr>
          <a:xfrm>
            <a:off x="5911052" y="1803904"/>
            <a:ext cx="3769568" cy="11072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9F8212F-D3E8-4295-8699-398CEACAF3A6}"/>
              </a:ext>
            </a:extLst>
          </p:cNvPr>
          <p:cNvCxnSpPr>
            <a:stCxn id="17" idx="3"/>
          </p:cNvCxnSpPr>
          <p:nvPr/>
        </p:nvCxnSpPr>
        <p:spPr>
          <a:xfrm flipV="1">
            <a:off x="9680620" y="1943863"/>
            <a:ext cx="363894" cy="413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B1EC72-73DA-4DC9-965B-DD8A6A76C0AA}"/>
              </a:ext>
            </a:extLst>
          </p:cNvPr>
          <p:cNvSpPr txBox="1"/>
          <p:nvPr/>
        </p:nvSpPr>
        <p:spPr>
          <a:xfrm>
            <a:off x="9993086" y="1799619"/>
            <a:ext cx="1903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데이터 클래스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06114D1-508F-4813-A9F0-5DA011622B21}"/>
              </a:ext>
            </a:extLst>
          </p:cNvPr>
          <p:cNvSpPr/>
          <p:nvPr/>
        </p:nvSpPr>
        <p:spPr>
          <a:xfrm>
            <a:off x="5911052" y="3558313"/>
            <a:ext cx="3769568" cy="27353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4C8ACDD-807F-4C71-82CF-E3B86B24362F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9680620" y="3577457"/>
            <a:ext cx="392460" cy="13485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77EA1C3-754D-46ED-B59B-4B7B5ADCB47F}"/>
              </a:ext>
            </a:extLst>
          </p:cNvPr>
          <p:cNvSpPr txBox="1"/>
          <p:nvPr/>
        </p:nvSpPr>
        <p:spPr>
          <a:xfrm>
            <a:off x="9993086" y="3327325"/>
            <a:ext cx="1903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화면 구성</a:t>
            </a:r>
          </a:p>
        </p:txBody>
      </p:sp>
    </p:spTree>
    <p:extLst>
      <p:ext uri="{BB962C8B-B14F-4D97-AF65-F5344CB8AC3E}">
        <p14:creationId xmlns:p14="http://schemas.microsoft.com/office/powerpoint/2010/main" val="301577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7232" y="4542142"/>
            <a:ext cx="6207967" cy="1784014"/>
          </a:xfrm>
        </p:spPr>
        <p:txBody>
          <a:bodyPr rtlCol="0">
            <a:normAutofit fontScale="85000" lnSpcReduction="20000"/>
          </a:bodyPr>
          <a:lstStyle/>
          <a:p>
            <a:pPr marL="342900" indent="-342900" rtl="0"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메인</a:t>
            </a:r>
            <a:r>
              <a:rPr lang="en-US" altLang="ko-KR" dirty="0">
                <a:solidFill>
                  <a:srgbClr val="FFFFFF"/>
                </a:solidFill>
              </a:rPr>
              <a:t>UI</a:t>
            </a:r>
          </a:p>
          <a:p>
            <a:pPr marL="342900" indent="-342900" rtl="0"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메뉴</a:t>
            </a:r>
            <a:r>
              <a:rPr lang="en-US" altLang="ko-KR" dirty="0">
                <a:solidFill>
                  <a:srgbClr val="FFFFFF"/>
                </a:solidFill>
              </a:rPr>
              <a:t>(</a:t>
            </a:r>
            <a:r>
              <a:rPr lang="ko-KR" altLang="en-US" dirty="0">
                <a:solidFill>
                  <a:srgbClr val="FFFFFF"/>
                </a:solidFill>
              </a:rPr>
              <a:t>프로세스</a:t>
            </a:r>
            <a:r>
              <a:rPr lang="en-US" altLang="ko-KR" dirty="0">
                <a:solidFill>
                  <a:srgbClr val="FFFFFF"/>
                </a:solidFill>
              </a:rPr>
              <a:t>)</a:t>
            </a:r>
          </a:p>
          <a:p>
            <a:pPr marL="342900" indent="-342900" rtl="0"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로그인</a:t>
            </a:r>
            <a:endParaRPr lang="en-US" altLang="ko-KR" dirty="0">
              <a:solidFill>
                <a:srgbClr val="FFFFFF"/>
              </a:solidFill>
            </a:endParaRPr>
          </a:p>
          <a:p>
            <a:pPr marL="342900" indent="-342900" rtl="0"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관리자 창</a:t>
            </a:r>
            <a:endParaRPr lang="ko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A7B4B-C8BA-4834-81D1-0E7940BAAEED}"/>
              </a:ext>
            </a:extLst>
          </p:cNvPr>
          <p:cNvSpPr txBox="1"/>
          <p:nvPr/>
        </p:nvSpPr>
        <p:spPr>
          <a:xfrm>
            <a:off x="30480" y="2948474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UI</a:t>
            </a:r>
            <a:r>
              <a:rPr lang="ko-KR" altLang="en-US" sz="7200" dirty="0"/>
              <a:t>화면 구현</a:t>
            </a:r>
          </a:p>
        </p:txBody>
      </p:sp>
    </p:spTree>
    <p:extLst>
      <p:ext uri="{BB962C8B-B14F-4D97-AF65-F5344CB8AC3E}">
        <p14:creationId xmlns:p14="http://schemas.microsoft.com/office/powerpoint/2010/main" val="261163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2FE732-2107-4B42-9F02-B8496179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59" y="240979"/>
            <a:ext cx="3517567" cy="58502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000" dirty="0">
                <a:solidFill>
                  <a:srgbClr val="FFFF00"/>
                </a:solidFill>
              </a:rPr>
              <a:t>UI</a:t>
            </a:r>
            <a:r>
              <a:rPr lang="ko-KR" altLang="en-US" dirty="0">
                <a:solidFill>
                  <a:srgbClr val="FFFF00"/>
                </a:solidFill>
              </a:rPr>
              <a:t>화면 구현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4821C8-40D8-482F-8848-759AA5063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2" y="826006"/>
            <a:ext cx="5928344" cy="529475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95DD3FE-50AC-4D90-B07B-D188C05B4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959" y="1286691"/>
            <a:ext cx="3788576" cy="515982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① 상단에 프로세스 전체의 상태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표시하는 램프와</a:t>
            </a:r>
            <a:r>
              <a:rPr lang="en-US" altLang="ko-KR" sz="1600" dirty="0"/>
              <a:t> LED</a:t>
            </a:r>
            <a:r>
              <a:rPr lang="ko-KR" altLang="en-US" sz="1600" dirty="0"/>
              <a:t>라벨 구현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② 우측 메뉴 프로세스 상태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표시 램프 구현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③ 프로세스의 온도표시하는 차트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④ 프로세스마다의 온도표시하는 미터</a:t>
            </a:r>
            <a:endParaRPr lang="en-US" altLang="ko-KR" sz="16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04C35-1A18-411B-BE6A-6964F0FF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5066522" y="391886"/>
            <a:ext cx="6830009" cy="61582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E0C4A40-2499-488F-A246-9C2B07E926C4}"/>
              </a:ext>
            </a:extLst>
          </p:cNvPr>
          <p:cNvSpPr/>
          <p:nvPr/>
        </p:nvSpPr>
        <p:spPr>
          <a:xfrm>
            <a:off x="4879620" y="992648"/>
            <a:ext cx="7156869" cy="7241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64749C4-733F-4DA9-A1DB-B79FED9FC419}"/>
              </a:ext>
            </a:extLst>
          </p:cNvPr>
          <p:cNvSpPr/>
          <p:nvPr/>
        </p:nvSpPr>
        <p:spPr>
          <a:xfrm>
            <a:off x="5066521" y="1788860"/>
            <a:ext cx="485193" cy="40764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37A8B78-D11B-456F-8847-FDA5B5C6D248}"/>
              </a:ext>
            </a:extLst>
          </p:cNvPr>
          <p:cNvSpPr/>
          <p:nvPr/>
        </p:nvSpPr>
        <p:spPr>
          <a:xfrm>
            <a:off x="6592710" y="1788860"/>
            <a:ext cx="4981518" cy="1962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64CBBA5-E009-4AC9-978E-671334529C06}"/>
              </a:ext>
            </a:extLst>
          </p:cNvPr>
          <p:cNvSpPr/>
          <p:nvPr/>
        </p:nvSpPr>
        <p:spPr>
          <a:xfrm>
            <a:off x="6321701" y="3928188"/>
            <a:ext cx="5714788" cy="21038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B3A11-FEBD-4EB2-A9AB-E5FC056C4851}"/>
              </a:ext>
            </a:extLst>
          </p:cNvPr>
          <p:cNvSpPr txBox="1"/>
          <p:nvPr/>
        </p:nvSpPr>
        <p:spPr>
          <a:xfrm>
            <a:off x="4786889" y="954630"/>
            <a:ext cx="485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D0F0BD-B728-4CB4-A843-173E7E4318CA}"/>
              </a:ext>
            </a:extLst>
          </p:cNvPr>
          <p:cNvSpPr txBox="1"/>
          <p:nvPr/>
        </p:nvSpPr>
        <p:spPr>
          <a:xfrm>
            <a:off x="4974074" y="1716833"/>
            <a:ext cx="485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D31981-3EFF-457A-947D-4F1DDA8EC634}"/>
              </a:ext>
            </a:extLst>
          </p:cNvPr>
          <p:cNvSpPr txBox="1"/>
          <p:nvPr/>
        </p:nvSpPr>
        <p:spPr>
          <a:xfrm>
            <a:off x="6602039" y="1791970"/>
            <a:ext cx="485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C00296-552D-494B-AAF3-88B932A612E2}"/>
              </a:ext>
            </a:extLst>
          </p:cNvPr>
          <p:cNvSpPr txBox="1"/>
          <p:nvPr/>
        </p:nvSpPr>
        <p:spPr>
          <a:xfrm>
            <a:off x="6350114" y="5615794"/>
            <a:ext cx="485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4" name="제목 4">
            <a:extLst>
              <a:ext uri="{FF2B5EF4-FFF2-40B4-BE49-F238E27FC236}">
                <a16:creationId xmlns:a16="http://schemas.microsoft.com/office/drawing/2014/main" id="{77AA62F1-7C95-4809-8418-80E8687D5E30}"/>
              </a:ext>
            </a:extLst>
          </p:cNvPr>
          <p:cNvSpPr txBox="1">
            <a:spLocks/>
          </p:cNvSpPr>
          <p:nvPr/>
        </p:nvSpPr>
        <p:spPr>
          <a:xfrm>
            <a:off x="507959" y="754575"/>
            <a:ext cx="3517567" cy="4001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>
                <a:solidFill>
                  <a:srgbClr val="FFFF00"/>
                </a:solidFill>
              </a:rPr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315748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2FE732-2107-4B42-9F02-B8496179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59" y="240979"/>
            <a:ext cx="3517567" cy="58502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000" dirty="0">
                <a:solidFill>
                  <a:srgbClr val="FFFF00"/>
                </a:solidFill>
              </a:rPr>
              <a:t>UI</a:t>
            </a:r>
            <a:r>
              <a:rPr lang="ko-KR" altLang="en-US" dirty="0">
                <a:solidFill>
                  <a:srgbClr val="FFFF00"/>
                </a:solidFill>
              </a:rPr>
              <a:t>화면 구현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4821C8-40D8-482F-8848-759AA5063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2" y="826006"/>
            <a:ext cx="5928344" cy="529475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95DD3FE-50AC-4D90-B07B-D188C05B4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959" y="1286691"/>
            <a:ext cx="3788576" cy="515982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① 프로세스의 온도</a:t>
            </a:r>
            <a:r>
              <a:rPr lang="en-US" altLang="ko-KR" sz="1600" dirty="0"/>
              <a:t>, </a:t>
            </a:r>
            <a:r>
              <a:rPr lang="ko-KR" altLang="en-US" sz="1600" dirty="0"/>
              <a:t>습도</a:t>
            </a:r>
            <a:r>
              <a:rPr lang="en-US" altLang="ko-KR" sz="1600" dirty="0"/>
              <a:t>, </a:t>
            </a:r>
            <a:r>
              <a:rPr lang="ko-KR" altLang="en-US" sz="1600" dirty="0"/>
              <a:t>미세먼지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현황 표시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② 프로세스 상태</a:t>
            </a:r>
            <a:r>
              <a:rPr lang="en-US" altLang="ko-KR" sz="1600" dirty="0"/>
              <a:t>, </a:t>
            </a:r>
            <a:r>
              <a:rPr lang="ko-KR" altLang="en-US" sz="1600" dirty="0"/>
              <a:t>작동시간 표시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③ 프로세스 누적 제품생산 개수 표시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④ 다음단계의 프로세스로 보내기 전 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대기 상태인 제품들 표시</a:t>
            </a:r>
            <a:endParaRPr lang="en-US" altLang="ko-KR" sz="16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04C35-1A18-411B-BE6A-6964F0FF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5066522" y="391886"/>
            <a:ext cx="6830009" cy="61582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E0C4A40-2499-488F-A246-9C2B07E926C4}"/>
              </a:ext>
            </a:extLst>
          </p:cNvPr>
          <p:cNvSpPr/>
          <p:nvPr/>
        </p:nvSpPr>
        <p:spPr>
          <a:xfrm>
            <a:off x="6382139" y="3722914"/>
            <a:ext cx="1983846" cy="21367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64749C4-733F-4DA9-A1DB-B79FED9FC419}"/>
              </a:ext>
            </a:extLst>
          </p:cNvPr>
          <p:cNvSpPr/>
          <p:nvPr/>
        </p:nvSpPr>
        <p:spPr>
          <a:xfrm>
            <a:off x="8696131" y="1754851"/>
            <a:ext cx="3144762" cy="16088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37A8B78-D11B-456F-8847-FDA5B5C6D248}"/>
              </a:ext>
            </a:extLst>
          </p:cNvPr>
          <p:cNvSpPr/>
          <p:nvPr/>
        </p:nvSpPr>
        <p:spPr>
          <a:xfrm>
            <a:off x="8406882" y="4301412"/>
            <a:ext cx="3419270" cy="12129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B3A11-FEBD-4EB2-A9AB-E5FC056C4851}"/>
              </a:ext>
            </a:extLst>
          </p:cNvPr>
          <p:cNvSpPr txBox="1"/>
          <p:nvPr/>
        </p:nvSpPr>
        <p:spPr>
          <a:xfrm>
            <a:off x="6447741" y="3722914"/>
            <a:ext cx="485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D0F0BD-B728-4CB4-A843-173E7E4318CA}"/>
              </a:ext>
            </a:extLst>
          </p:cNvPr>
          <p:cNvSpPr txBox="1"/>
          <p:nvPr/>
        </p:nvSpPr>
        <p:spPr>
          <a:xfrm>
            <a:off x="8696131" y="1769662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D31981-3EFF-457A-947D-4F1DDA8EC634}"/>
              </a:ext>
            </a:extLst>
          </p:cNvPr>
          <p:cNvSpPr txBox="1"/>
          <p:nvPr/>
        </p:nvSpPr>
        <p:spPr>
          <a:xfrm>
            <a:off x="8406882" y="3426996"/>
            <a:ext cx="485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4" name="제목 4">
            <a:extLst>
              <a:ext uri="{FF2B5EF4-FFF2-40B4-BE49-F238E27FC236}">
                <a16:creationId xmlns:a16="http://schemas.microsoft.com/office/drawing/2014/main" id="{77AA62F1-7C95-4809-8418-80E8687D5E30}"/>
              </a:ext>
            </a:extLst>
          </p:cNvPr>
          <p:cNvSpPr txBox="1">
            <a:spLocks/>
          </p:cNvSpPr>
          <p:nvPr/>
        </p:nvSpPr>
        <p:spPr>
          <a:xfrm>
            <a:off x="507959" y="754575"/>
            <a:ext cx="3517567" cy="4001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>
                <a:solidFill>
                  <a:srgbClr val="FFFF00"/>
                </a:solidFill>
              </a:rPr>
              <a:t>우측 메뉴</a:t>
            </a:r>
            <a:r>
              <a:rPr lang="en-US" altLang="ko-KR" sz="2000" dirty="0">
                <a:solidFill>
                  <a:srgbClr val="FFFF00"/>
                </a:solidFill>
              </a:rPr>
              <a:t> (</a:t>
            </a:r>
            <a:r>
              <a:rPr lang="ko-KR" altLang="en-US" sz="2000" dirty="0">
                <a:solidFill>
                  <a:srgbClr val="FFFF00"/>
                </a:solidFill>
              </a:rPr>
              <a:t>프로세스</a:t>
            </a:r>
            <a:r>
              <a:rPr lang="en-US" altLang="ko-KR" sz="2000" dirty="0">
                <a:solidFill>
                  <a:srgbClr val="FFFF00"/>
                </a:solidFill>
              </a:rPr>
              <a:t>)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F4D9C4B-2E8C-4F36-92BE-5C309FF908AD}"/>
              </a:ext>
            </a:extLst>
          </p:cNvPr>
          <p:cNvSpPr/>
          <p:nvPr/>
        </p:nvSpPr>
        <p:spPr>
          <a:xfrm>
            <a:off x="8421623" y="3429000"/>
            <a:ext cx="3419270" cy="8070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5EE03D-DEC9-47E2-B2E6-709C7227C75F}"/>
              </a:ext>
            </a:extLst>
          </p:cNvPr>
          <p:cNvSpPr txBox="1"/>
          <p:nvPr/>
        </p:nvSpPr>
        <p:spPr>
          <a:xfrm>
            <a:off x="8406881" y="5088338"/>
            <a:ext cx="485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9755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2FE732-2107-4B42-9F02-B8496179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59" y="240979"/>
            <a:ext cx="3517567" cy="58502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000" dirty="0">
                <a:solidFill>
                  <a:srgbClr val="FFFF00"/>
                </a:solidFill>
              </a:rPr>
              <a:t>UI</a:t>
            </a:r>
            <a:r>
              <a:rPr lang="ko-KR" altLang="en-US" dirty="0">
                <a:solidFill>
                  <a:srgbClr val="FFFF00"/>
                </a:solidFill>
              </a:rPr>
              <a:t>화면 구현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4821C8-40D8-482F-8848-759AA5063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2" y="826006"/>
            <a:ext cx="5928344" cy="529475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04C35-1A18-411B-BE6A-6964F0FF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5066522" y="391886"/>
            <a:ext cx="6830009" cy="61582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제목 4">
            <a:extLst>
              <a:ext uri="{FF2B5EF4-FFF2-40B4-BE49-F238E27FC236}">
                <a16:creationId xmlns:a16="http://schemas.microsoft.com/office/drawing/2014/main" id="{77AA62F1-7C95-4809-8418-80E8687D5E30}"/>
              </a:ext>
            </a:extLst>
          </p:cNvPr>
          <p:cNvSpPr txBox="1">
            <a:spLocks/>
          </p:cNvSpPr>
          <p:nvPr/>
        </p:nvSpPr>
        <p:spPr>
          <a:xfrm>
            <a:off x="507958" y="696534"/>
            <a:ext cx="3517567" cy="4001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>
                <a:solidFill>
                  <a:srgbClr val="FFFF00"/>
                </a:solidFill>
              </a:rPr>
              <a:t>로그인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F4D9C4B-2E8C-4F36-92BE-5C309FF908AD}"/>
              </a:ext>
            </a:extLst>
          </p:cNvPr>
          <p:cNvSpPr/>
          <p:nvPr/>
        </p:nvSpPr>
        <p:spPr>
          <a:xfrm>
            <a:off x="5066522" y="5850294"/>
            <a:ext cx="718458" cy="6997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6">
            <a:extLst>
              <a:ext uri="{FF2B5EF4-FFF2-40B4-BE49-F238E27FC236}">
                <a16:creationId xmlns:a16="http://schemas.microsoft.com/office/drawing/2014/main" id="{8BC7FA2D-C28C-4B25-A60F-DFDC07AE6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960" y="1697832"/>
            <a:ext cx="3788576" cy="3546311"/>
          </a:xfrm>
        </p:spPr>
        <p:txBody>
          <a:bodyPr tIns="72000">
            <a:normAutofit/>
          </a:bodyPr>
          <a:lstStyle/>
          <a:p>
            <a:r>
              <a:rPr lang="ko-KR" altLang="en-US" dirty="0"/>
              <a:t>●</a:t>
            </a:r>
            <a:r>
              <a:rPr lang="en-US" altLang="ko-KR" dirty="0"/>
              <a:t> </a:t>
            </a:r>
            <a:r>
              <a:rPr lang="ko-KR" altLang="en-US" dirty="0"/>
              <a:t>관리자에 접속 시 로그인이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● 한 번 로그인이 이뤄지면 관리자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접속 때 마다 로그인 할 필요 </a:t>
            </a:r>
            <a:r>
              <a:rPr lang="en-US" altLang="ko-K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149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2FE732-2107-4B42-9F02-B8496179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59" y="240979"/>
            <a:ext cx="3517567" cy="58502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000" dirty="0">
                <a:solidFill>
                  <a:srgbClr val="FFFF00"/>
                </a:solidFill>
              </a:rPr>
              <a:t>UI</a:t>
            </a:r>
            <a:r>
              <a:rPr lang="ko-KR" altLang="en-US" dirty="0">
                <a:solidFill>
                  <a:srgbClr val="FFFF00"/>
                </a:solidFill>
              </a:rPr>
              <a:t>화면 구현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04C35-1A18-411B-BE6A-6964F0FF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5066522" y="111968"/>
            <a:ext cx="6830009" cy="49638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제목 4">
            <a:extLst>
              <a:ext uri="{FF2B5EF4-FFF2-40B4-BE49-F238E27FC236}">
                <a16:creationId xmlns:a16="http://schemas.microsoft.com/office/drawing/2014/main" id="{77AA62F1-7C95-4809-8418-80E8687D5E30}"/>
              </a:ext>
            </a:extLst>
          </p:cNvPr>
          <p:cNvSpPr txBox="1">
            <a:spLocks/>
          </p:cNvSpPr>
          <p:nvPr/>
        </p:nvSpPr>
        <p:spPr>
          <a:xfrm>
            <a:off x="507959" y="754575"/>
            <a:ext cx="3517567" cy="4001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>
                <a:solidFill>
                  <a:srgbClr val="FFFF00"/>
                </a:solidFill>
              </a:rPr>
              <a:t>회원가입</a:t>
            </a:r>
          </a:p>
        </p:txBody>
      </p:sp>
      <p:sp>
        <p:nvSpPr>
          <p:cNvPr id="20" name="텍스트 개체 틀 6">
            <a:extLst>
              <a:ext uri="{FF2B5EF4-FFF2-40B4-BE49-F238E27FC236}">
                <a16:creationId xmlns:a16="http://schemas.microsoft.com/office/drawing/2014/main" id="{8BC7FA2D-C28C-4B25-A60F-DFDC07AE6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960" y="2027447"/>
            <a:ext cx="3788576" cy="1592831"/>
          </a:xfrm>
        </p:spPr>
        <p:txBody>
          <a:bodyPr tIns="72000">
            <a:normAutofit/>
          </a:bodyPr>
          <a:lstStyle/>
          <a:p>
            <a:r>
              <a:rPr lang="ko-KR" altLang="en-US" dirty="0"/>
              <a:t>● 회원정보 입력 시 오라클 서버에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저장</a:t>
            </a:r>
            <a:r>
              <a:rPr lang="en-US" altLang="ko-KR" dirty="0"/>
              <a:t>, </a:t>
            </a:r>
            <a:r>
              <a:rPr lang="ko-KR" altLang="en-US" dirty="0"/>
              <a:t>이후 로그인에 아이디</a:t>
            </a:r>
            <a:r>
              <a:rPr lang="en-US" altLang="ko-KR" dirty="0"/>
              <a:t>/PW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이용 가능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EA751F-49C9-4F8C-BF9C-846B8D800AE7}"/>
              </a:ext>
            </a:extLst>
          </p:cNvPr>
          <p:cNvSpPr/>
          <p:nvPr/>
        </p:nvSpPr>
        <p:spPr>
          <a:xfrm>
            <a:off x="5066522" y="6018245"/>
            <a:ext cx="6830009" cy="51318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E2DAB1B-8CBC-47CE-BC8C-CF18BF4FA6AD}"/>
              </a:ext>
            </a:extLst>
          </p:cNvPr>
          <p:cNvCxnSpPr/>
          <p:nvPr/>
        </p:nvCxnSpPr>
        <p:spPr>
          <a:xfrm>
            <a:off x="8388220" y="5225143"/>
            <a:ext cx="0" cy="51318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87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{8EB550A3-EC19-4916-AE7E-74C1E1E8A3DF}tf56160789_win32</Template>
  <TotalTime>74</TotalTime>
  <Words>322</Words>
  <Application>Microsoft Office PowerPoint</Application>
  <PresentationFormat>와이드스크린</PresentationFormat>
  <Paragraphs>112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맑은 고딕</vt:lpstr>
      <vt:lpstr>바탕</vt:lpstr>
      <vt:lpstr>Arial</vt:lpstr>
      <vt:lpstr>Calibri</vt:lpstr>
      <vt:lpstr>Franklin Gothic Book</vt:lpstr>
      <vt:lpstr>1_RetrospectVTI</vt:lpstr>
      <vt:lpstr>DB연동 화면구현</vt:lpstr>
      <vt:lpstr>PowerPoint 프레젠테이션</vt:lpstr>
      <vt:lpstr>데이터베이스 설계</vt:lpstr>
      <vt:lpstr>PowerPoint 프레젠테이션</vt:lpstr>
      <vt:lpstr>PowerPoint 프레젠테이션</vt:lpstr>
      <vt:lpstr>UI화면 구현</vt:lpstr>
      <vt:lpstr>UI화면 구현</vt:lpstr>
      <vt:lpstr>UI화면 구현</vt:lpstr>
      <vt:lpstr>UI화면 구현</vt:lpstr>
      <vt:lpstr>UI화면 구현</vt:lpstr>
      <vt:lpstr>UI화면 구현</vt:lpstr>
      <vt:lpstr>UI화면 구현</vt:lpstr>
      <vt:lpstr>UI화면 구현</vt:lpstr>
      <vt:lpstr>UI화면 구현</vt:lpstr>
      <vt:lpstr>UI화면 구현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DB연동 화면구현</dc:title>
  <dc:creator>이 상원</dc:creator>
  <cp:lastModifiedBy>이 상원</cp:lastModifiedBy>
  <cp:revision>3</cp:revision>
  <dcterms:created xsi:type="dcterms:W3CDTF">2021-09-17T01:05:23Z</dcterms:created>
  <dcterms:modified xsi:type="dcterms:W3CDTF">2021-09-17T02:19:28Z</dcterms:modified>
</cp:coreProperties>
</file>