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428" r:id="rId2"/>
    <p:sldId id="547" r:id="rId3"/>
    <p:sldId id="258" r:id="rId4"/>
    <p:sldId id="296" r:id="rId5"/>
    <p:sldId id="431" r:id="rId6"/>
    <p:sldId id="467" r:id="rId7"/>
    <p:sldId id="471" r:id="rId8"/>
    <p:sldId id="468" r:id="rId9"/>
    <p:sldId id="470" r:id="rId10"/>
    <p:sldId id="434" r:id="rId11"/>
    <p:sldId id="472" r:id="rId12"/>
    <p:sldId id="439" r:id="rId13"/>
    <p:sldId id="473" r:id="rId14"/>
    <p:sldId id="474" r:id="rId15"/>
    <p:sldId id="475" r:id="rId16"/>
    <p:sldId id="549" r:id="rId17"/>
    <p:sldId id="477" r:id="rId18"/>
    <p:sldId id="484" r:id="rId19"/>
    <p:sldId id="478" r:id="rId20"/>
    <p:sldId id="530" r:id="rId21"/>
    <p:sldId id="482" r:id="rId22"/>
    <p:sldId id="483" r:id="rId23"/>
    <p:sldId id="531" r:id="rId24"/>
    <p:sldId id="532" r:id="rId25"/>
    <p:sldId id="444" r:id="rId26"/>
    <p:sldId id="485" r:id="rId27"/>
    <p:sldId id="550" r:id="rId28"/>
    <p:sldId id="486" r:id="rId29"/>
    <p:sldId id="487" r:id="rId30"/>
    <p:sldId id="551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552" r:id="rId42"/>
    <p:sldId id="498" r:id="rId43"/>
    <p:sldId id="499" r:id="rId44"/>
    <p:sldId id="500" r:id="rId45"/>
    <p:sldId id="501" r:id="rId46"/>
    <p:sldId id="502" r:id="rId47"/>
    <p:sldId id="554" r:id="rId48"/>
    <p:sldId id="534" r:id="rId49"/>
    <p:sldId id="533" r:id="rId50"/>
    <p:sldId id="505" r:id="rId51"/>
    <p:sldId id="504" r:id="rId52"/>
    <p:sldId id="506" r:id="rId53"/>
    <p:sldId id="535" r:id="rId54"/>
    <p:sldId id="536" r:id="rId55"/>
    <p:sldId id="507" r:id="rId56"/>
    <p:sldId id="508" r:id="rId57"/>
    <p:sldId id="509" r:id="rId58"/>
    <p:sldId id="537" r:id="rId59"/>
    <p:sldId id="538" r:id="rId60"/>
    <p:sldId id="510" r:id="rId61"/>
    <p:sldId id="457" r:id="rId62"/>
    <p:sldId id="511" r:id="rId63"/>
    <p:sldId id="513" r:id="rId64"/>
    <p:sldId id="512" r:id="rId65"/>
    <p:sldId id="514" r:id="rId66"/>
    <p:sldId id="539" r:id="rId67"/>
    <p:sldId id="540" r:id="rId68"/>
    <p:sldId id="515" r:id="rId69"/>
    <p:sldId id="516" r:id="rId70"/>
    <p:sldId id="517" r:id="rId71"/>
    <p:sldId id="518" r:id="rId72"/>
    <p:sldId id="520" r:id="rId73"/>
    <p:sldId id="521" r:id="rId74"/>
    <p:sldId id="519" r:id="rId75"/>
    <p:sldId id="541" r:id="rId76"/>
    <p:sldId id="543" r:id="rId77"/>
    <p:sldId id="544" r:id="rId78"/>
    <p:sldId id="545" r:id="rId79"/>
    <p:sldId id="522" r:id="rId80"/>
    <p:sldId id="523" r:id="rId81"/>
    <p:sldId id="546" r:id="rId82"/>
    <p:sldId id="524" r:id="rId83"/>
    <p:sldId id="525" r:id="rId84"/>
    <p:sldId id="526" r:id="rId85"/>
    <p:sldId id="527" r:id="rId86"/>
    <p:sldId id="528" r:id="rId87"/>
    <p:sldId id="529" r:id="rId88"/>
    <p:sldId id="548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41">
          <p15:clr>
            <a:srgbClr val="A4A3A4"/>
          </p15:clr>
        </p15:guide>
        <p15:guide id="5" orient="horz" pos="138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06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356">
          <p15:clr>
            <a:srgbClr val="A4A3A4"/>
          </p15:clr>
        </p15:guide>
        <p15:guide id="11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F6F6F6"/>
    <a:srgbClr val="0C84C2"/>
    <a:srgbClr val="05344B"/>
    <a:srgbClr val="0071CE"/>
    <a:srgbClr val="00CCFF"/>
    <a:srgbClr val="94E4EC"/>
    <a:srgbClr val="E4004F"/>
    <a:srgbClr val="DFBEA9"/>
    <a:srgbClr val="9A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606" autoAdjust="0"/>
  </p:normalViewPr>
  <p:slideViewPr>
    <p:cSldViewPr>
      <p:cViewPr varScale="1">
        <p:scale>
          <a:sx n="114" d="100"/>
          <a:sy n="114" d="100"/>
        </p:scale>
        <p:origin x="1800" y="102"/>
      </p:cViewPr>
      <p:guideLst>
        <p:guide orient="horz" pos="2899"/>
        <p:guide pos="3366"/>
        <p:guide pos="918"/>
        <p:guide pos="4241"/>
        <p:guide orient="horz" pos="1389"/>
        <p:guide orient="horz" pos="890"/>
        <p:guide orient="horz" pos="1061"/>
        <p:guide pos="204"/>
        <p:guide pos="5556"/>
        <p:guide pos="356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0584"/>
    </p:cViewPr>
  </p:sorterViewPr>
  <p:notesViewPr>
    <p:cSldViewPr>
      <p:cViewPr varScale="1">
        <p:scale>
          <a:sx n="79" d="100"/>
          <a:sy n="79" d="100"/>
        </p:scale>
        <p:origin x="20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2021-10-12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만나는 회로이론</a:t>
            </a:r>
            <a:r>
              <a:rPr kumimoji="0" lang="en-US" altLang="ko-KR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kumimoji="0" lang="en-US" altLang="ko-KR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de-DE" altLang="ko-KR" sz="2400" b="1" spc="-100" baseline="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12453" y="1792326"/>
            <a:ext cx="7991475" cy="11326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dirty="0">
                <a:ea typeface="맑은 고딕" pitchFamily="50" charset="-127"/>
              </a:rPr>
              <a:t>방성완</a:t>
            </a:r>
            <a:r>
              <a:rPr kumimoji="0" lang="ko-KR" altLang="en-US" sz="1400" dirty="0">
                <a:ea typeface="맑은 고딕" pitchFamily="50" charset="-127"/>
              </a:rPr>
              <a:t>과 </a:t>
            </a:r>
            <a:r>
              <a:rPr kumimoji="0" lang="ko-KR" altLang="en-US" sz="1400" b="1" dirty="0">
                <a:ea typeface="맑은 고딕" pitchFamily="50" charset="-127"/>
              </a:rPr>
              <a:t>한빛아카데미㈜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, 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학생들에게 배포되어서는 안됩니다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 </a:t>
            </a:r>
            <a:endParaRPr kumimoji="0" lang="ko-KR" altLang="en-US" sz="1000" u="none" dirty="0">
              <a:ea typeface="맑은 고딕" pitchFamily="50" charset="-127"/>
            </a:endParaRPr>
          </a:p>
        </p:txBody>
      </p:sp>
      <p:sp>
        <p:nvSpPr>
          <p:cNvPr id="12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3587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902" y="5965348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0"/>
          <p:cNvSpPr>
            <a:spLocks noChangeArrowheads="1"/>
          </p:cNvSpPr>
          <p:nvPr userDrawn="1"/>
        </p:nvSpPr>
        <p:spPr bwMode="invGray">
          <a:xfrm>
            <a:off x="-3780" y="647700"/>
            <a:ext cx="9144000" cy="6210300"/>
          </a:xfrm>
          <a:prstGeom prst="rect">
            <a:avLst/>
          </a:prstGeom>
          <a:pattFill prst="narHorz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508104" y="44624"/>
            <a:ext cx="3553610" cy="523220"/>
            <a:chOff x="6685508" y="188640"/>
            <a:chExt cx="3553610" cy="523220"/>
          </a:xfrm>
        </p:grpSpPr>
        <p:sp>
          <p:nvSpPr>
            <p:cNvPr id="11" name="직사각형 10"/>
            <p:cNvSpPr/>
            <p:nvPr/>
          </p:nvSpPr>
          <p:spPr>
            <a:xfrm>
              <a:off x="8247867" y="188640"/>
              <a:ext cx="1991251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indent="0" algn="l" defTabSz="914400" rtl="0" eaLnBrk="1" latinLnBrk="1" hangingPunct="1"/>
              <a:r>
                <a:rPr lang="ko-KR" altLang="en-US" sz="2800" b="1" kern="1200" spc="-15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회로의 기초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5508" y="188640"/>
              <a:ext cx="1648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en-US" altLang="ko-KR" sz="20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Chapter </a:t>
              </a:r>
              <a:r>
                <a:rPr lang="en-US" altLang="ko-KR" sz="28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</a:t>
              </a:r>
              <a:endParaRPr lang="ko-KR" altLang="en-US" sz="2800" b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05344B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latinLnBrk="0"/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/88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6196" y="6301779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 userDrawn="1"/>
        </p:nvSpPr>
        <p:spPr>
          <a:xfrm>
            <a:off x="280917" y="258384"/>
            <a:ext cx="8575976" cy="43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5644476" y="4974267"/>
            <a:ext cx="3248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kern="1200" spc="-3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회로의 기초</a:t>
            </a:r>
            <a:endParaRPr lang="en-US" altLang="ko-KR" sz="4800" b="1" kern="1200" spc="-3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136371" y="258382"/>
            <a:ext cx="4858582" cy="433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501134" y="4849996"/>
            <a:ext cx="152637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2800" b="1" kern="1200" spc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Chapter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596512" y="5201905"/>
            <a:ext cx="133562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8000" b="1" kern="1200" spc="-15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</a:t>
            </a:r>
            <a:endParaRPr lang="ko-KR" altLang="en-US" sz="8000" b="1" kern="120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809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7033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93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84117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361" y="3075131"/>
            <a:ext cx="3081815" cy="13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2270" y="332656"/>
            <a:ext cx="3063784" cy="2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608512" cy="35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86865" y="262152"/>
            <a:ext cx="8575976" cy="633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2136371" y="258382"/>
            <a:ext cx="4858582" cy="64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114" y="3501008"/>
            <a:ext cx="3474094" cy="2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3828" y="114929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8000" b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0917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717831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030060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466974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38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1" r:id="rId2"/>
    <p:sldLayoutId id="2147483652" r:id="rId3"/>
    <p:sldLayoutId id="2147483672" r:id="rId4"/>
    <p:sldLayoutId id="214748367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전류의 동업자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47847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77800" lvl="2" indent="-1778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Voltage, v 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지점 사이의 전위차에 대한 상대적인 물리량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전류를 흐르게 하는 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볼트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(volt, [V]), 1 [V]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 [joule/coulomb]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전압이 높으면 흐르는 전기의 힘도 강해 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특성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I-V characteristic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한 쪽을 알면 전류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(I-V)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그래프를 통해 다른 한 쪽을 알 수 있음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I-V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그래프의 가장 간단한 형태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일차 직선식으로 표시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증가하면 전압은 증가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반면에 전류는 감소하는 관계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17" y="2946462"/>
            <a:ext cx="4752528" cy="55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95" y="5445224"/>
            <a:ext cx="5214797" cy="2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3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전류와 전압의 연결 다리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65854" y="1412776"/>
            <a:ext cx="7674846" cy="49859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77800" lvl="2" indent="-1778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Resistance,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전압과 전류에 의해 결정되는 특정한 크기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전압과는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전류와는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반비례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관계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(ohm, [</a:t>
            </a:r>
            <a:r>
              <a:rPr lang="el-GR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Ω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]), 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옴은 단위량을 기준으로 다음과 같이 나타낼 수 있음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전도도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Conductance,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저항의 역수 개념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전류를 손실 없이 많이 보낼 수 있는지를 나타냄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지멘스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(siemens, [S])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66" y="2564904"/>
            <a:ext cx="4517554" cy="5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67" y="3618908"/>
            <a:ext cx="1061170" cy="51824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66" y="5869586"/>
            <a:ext cx="4301530" cy="53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0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" y="1351319"/>
            <a:ext cx="8648700" cy="374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37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3044" y="1922557"/>
            <a:ext cx="6804992" cy="28469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(1.4)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 이용하여 계산된 저항 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                                         </a:t>
            </a:r>
          </a:p>
          <a:p>
            <a:pPr marL="0" lvl="2" fontAlgn="base" latinLnBrk="0"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혹은 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0.5 [k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                                    </a:t>
            </a:r>
          </a:p>
          <a:p>
            <a:pPr marL="0" lvl="2" fontAlgn="base" latinLnBrk="0"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전도도는 저항의 역수이므로 다음과 같음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                                        </a:t>
            </a:r>
          </a:p>
          <a:p>
            <a:pPr marL="0" lvl="2" fontAlgn="base" latinLnBrk="0"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혹은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2 [mS]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02" y="2418783"/>
            <a:ext cx="2424683" cy="504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02" y="3789040"/>
            <a:ext cx="2303115" cy="51471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6" name="직사각형 5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23850" y="1412777"/>
            <a:ext cx="8502650" cy="36004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2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옴의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전류는 전압에 비례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저항에 반비례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200720" y="1412776"/>
            <a:ext cx="7674846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Ohm’s law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전류의 세기는 두 점 사이의 전위차에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저항에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반비례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한다는 법칙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전압값은 저항의 크기가 증가 및 감소하면 비례해서 변화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전류값은 저항의 크기가 증가 및 감소하면 반비례해서 변화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2" y="2276872"/>
            <a:ext cx="785729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79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25" y="1341133"/>
            <a:ext cx="8724900" cy="368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13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305744" y="1921195"/>
            <a:ext cx="6696744" cy="1431161"/>
            <a:chOff x="834658" y="1807218"/>
            <a:chExt cx="6696744" cy="1431161"/>
          </a:xfrm>
        </p:grpSpPr>
        <p:sp>
          <p:nvSpPr>
            <p:cNvPr id="14" name="직사각형 13"/>
            <p:cNvSpPr/>
            <p:nvPr/>
          </p:nvSpPr>
          <p:spPr>
            <a:xfrm>
              <a:off x="834658" y="1807218"/>
              <a:ext cx="6696744" cy="14311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fontAlgn="base" latinLnBrk="0">
                <a:spcBef>
                  <a:spcPts val="600"/>
                </a:spcBef>
                <a:buClr>
                  <a:srgbClr val="000000"/>
                </a:buClr>
                <a:buSzPct val="100000"/>
                <a:defRPr/>
              </a:pPr>
              <a:r>
                <a:rPr lang="ko-KR" altLang="en-US" spc="-100" dirty="0">
                  <a:latin typeface="바탕" panose="02030600000101010101" pitchFamily="18" charset="-127"/>
                  <a:ea typeface="바탕" panose="02030600000101010101" pitchFamily="18" charset="-127"/>
                </a:rPr>
                <a:t>식 </a:t>
              </a:r>
              <a:r>
                <a:rPr lang="en-US" altLang="ko-KR" spc="-100" dirty="0">
                  <a:latin typeface="바탕" panose="02030600000101010101" pitchFamily="18" charset="-127"/>
                  <a:ea typeface="바탕" panose="02030600000101010101" pitchFamily="18" charset="-127"/>
                </a:rPr>
                <a:t>(1.6)</a:t>
              </a:r>
              <a:r>
                <a:rPr lang="ko-KR" altLang="en-US" spc="-100" dirty="0">
                  <a:latin typeface="바탕" panose="02030600000101010101" pitchFamily="18" charset="-127"/>
                  <a:ea typeface="바탕" panose="02030600000101010101" pitchFamily="18" charset="-127"/>
                </a:rPr>
                <a:t>을 이용하여 구한 전류</a:t>
              </a:r>
              <a:endPara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0" lvl="2" fontAlgn="base" latinLnBrk="0">
                <a:spcBef>
                  <a:spcPts val="600"/>
                </a:spcBef>
                <a:buClr>
                  <a:srgbClr val="000000"/>
                </a:buClr>
                <a:buSzPct val="100000"/>
                <a:defRPr/>
              </a:pPr>
              <a:endPara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0" lvl="2" fontAlgn="base" latinLnBrk="0">
                <a:spcBef>
                  <a:spcPts val="600"/>
                </a:spcBef>
                <a:buClr>
                  <a:srgbClr val="000000"/>
                </a:buClr>
                <a:buSzPct val="100000"/>
                <a:defRPr/>
              </a:pPr>
              <a:r>
                <a:rPr lang="en-US" altLang="ko-KR" spc="-100" dirty="0">
                  <a:latin typeface="바탕" panose="02030600000101010101" pitchFamily="18" charset="-127"/>
                  <a:ea typeface="바탕" panose="02030600000101010101" pitchFamily="18" charset="-127"/>
                </a:rPr>
                <a:t>                                    </a:t>
              </a:r>
            </a:p>
            <a:p>
              <a:pPr marL="0" lvl="2" fontAlgn="base" latinLnBrk="0">
                <a:spcBef>
                  <a:spcPts val="600"/>
                </a:spcBef>
                <a:buClr>
                  <a:srgbClr val="000000"/>
                </a:buClr>
                <a:buSzPct val="100000"/>
                <a:defRPr/>
              </a:pPr>
              <a:r>
                <a:rPr lang="ko-KR" altLang="en-US" spc="-100" dirty="0">
                  <a:latin typeface="바탕" panose="02030600000101010101" pitchFamily="18" charset="-127"/>
                  <a:ea typeface="바탕" panose="02030600000101010101" pitchFamily="18" charset="-127"/>
                </a:rPr>
                <a:t>혹은 </a:t>
              </a:r>
              <a:r>
                <a:rPr lang="en-US" altLang="ko-KR" i="1" spc="-1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i</a:t>
              </a:r>
              <a:r>
                <a:rPr lang="en-US" altLang="ko-KR" spc="-1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 = 2 ×10</a:t>
              </a:r>
              <a:r>
                <a:rPr lang="en-US" altLang="ko-KR" spc="-100" baseline="400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-</a:t>
              </a:r>
              <a:r>
                <a:rPr lang="en-US" altLang="ko-KR" spc="-100" baseline="400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3</a:t>
              </a:r>
              <a:r>
                <a:rPr lang="en-US" altLang="ko-KR" spc="-1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 [A]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665" y="2234903"/>
              <a:ext cx="2072233" cy="495919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57356" y="1629726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16024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전력과 에너지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비슷하게 사용하지만 개념이 다르죠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454844" y="1412776"/>
            <a:ext cx="7674846" cy="48751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Power, P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시간당 이루어진 일의 양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와트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(watt, [W])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전도도를 이용하여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(1.8)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다시 쓰면 다음과 같음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8738"/>
            <a:ext cx="74866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90" y="3245277"/>
            <a:ext cx="4128912" cy="54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90" y="5495212"/>
            <a:ext cx="5110584" cy="55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90" y="2198535"/>
            <a:ext cx="5485463" cy="58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91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전력과 에너지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비슷하게 사용하지만 개념이 다르죠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Energy, W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시간 동안 일을 할 수 있는 용량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주울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(joule, [J])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에너지는 전력을 시간에 대해서 적분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9" y="3017652"/>
            <a:ext cx="75247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78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전력과 에너지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비슷하게 사용하지만 개념이 다르죠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931202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Power, P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양과 음의 극을 가지며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에너지이므로 소모되거나 혹은 공급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전류가 높은 전압에서 낮은 전압으로 흐르면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전력은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부호는 양의 표시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전류가 낮은 전압에서 높은 전압으로 흐르면 전력은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부호는 음의 표시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8" y="3068960"/>
            <a:ext cx="3890286" cy="27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전력과 에너지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비슷하게 사용하지만 개념이 다르죠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453154" y="1412776"/>
            <a:ext cx="7674846" cy="2051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Power, P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소모된 전력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dissipated power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공급된 전력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supplied power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관계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소모된 전력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공급된 전력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3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보존 법칙에 의해 순간 시간에서의 전력 총합은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296" y="4087341"/>
            <a:ext cx="862584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69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650" y="1369565"/>
            <a:ext cx="8627793" cy="41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2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8373" y="1892242"/>
            <a:ext cx="7496203" cy="37056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옴의 법칙을 이용하여 구하는 전류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저항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걸리는 전압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저항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흐르는 전력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전력이 양의 값을 나타내므로 소모되는 전력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61" y="2419097"/>
            <a:ext cx="29337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61" y="3722276"/>
            <a:ext cx="3295650" cy="314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11" y="4730180"/>
            <a:ext cx="3257550" cy="32385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432048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2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1" y="1320133"/>
            <a:ext cx="8606730" cy="413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2004" y="1892805"/>
            <a:ext cx="7561880" cy="25853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회로 소자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걸쳐 있는 전압원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220 [V]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는 아래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(-)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에서 위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(+)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방향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[A]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의 방향은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(+), (-)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이므로 전압원과 전류의 방향이 반대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전력은 음의 부호를 가지며 다음과 같이 구함</a:t>
            </a:r>
            <a:endParaRPr lang="en-US" altLang="ko-KR" sz="15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회로 소자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은 공급원으로서 전력을 공급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회로 소자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는 부하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(load)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로서 같은 전력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1100 [W]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 소모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흡수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60" y="3107060"/>
            <a:ext cx="4162425" cy="3524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전력과 에너지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비슷하게 사용하지만 개념이 다르죠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3850" y="1412777"/>
            <a:ext cx="8502650" cy="331236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97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576952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1.2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회로 설계의 이해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분기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접점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루프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그물망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저항계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전류계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전압계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전압원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전류원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키르히호프의 법칙</a:t>
            </a:r>
          </a:p>
        </p:txBody>
      </p:sp>
    </p:spTree>
    <p:extLst>
      <p:ext uri="{BB962C8B-B14F-4D97-AF65-F5344CB8AC3E}">
        <p14:creationId xmlns:p14="http://schemas.microsoft.com/office/powerpoint/2010/main" val="1066954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설계의 기본 용어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설계를 이해하는 데 꼭 필요해요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8003210" cy="45443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단자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Terminal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흐름의 출입구 역할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Branch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단자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연결되어 있는 부분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16" y="3212976"/>
            <a:ext cx="1368152" cy="27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8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설계의 기본 용어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설계를 이해하는 데 꼭 필요해요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53154" y="1412776"/>
            <a:ext cx="8003210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Branch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전위차를 나타내는 분기 전압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ab</a:t>
            </a: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(1.11)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빼는 형태로 지정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&gt;  0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1-7]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시간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전위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전위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값 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표시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논리적으로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전위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연결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는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전위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+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연결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보다 작은 값이면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&lt;  0</a:t>
            </a: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83" y="2204864"/>
            <a:ext cx="4194597" cy="29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88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설계의 기본 용어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설계를 이해하는 데 꼭 필요해요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Node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 혹은 그 이상 분기들이 만나는 공통 지점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접점에서 금속선이 서로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저항값은 완전히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작은 값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24" y="3055456"/>
            <a:ext cx="5328592" cy="30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66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9549" y="1356664"/>
            <a:ext cx="8667751" cy="516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5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48208" y="1268760"/>
            <a:ext cx="8056240" cy="2973540"/>
            <a:chOff x="389260" y="1349028"/>
            <a:chExt cx="8056240" cy="2973540"/>
          </a:xfrm>
        </p:grpSpPr>
        <p:grpSp>
          <p:nvGrpSpPr>
            <p:cNvPr id="10" name="그룹 9"/>
            <p:cNvGrpSpPr/>
            <p:nvPr/>
          </p:nvGrpSpPr>
          <p:grpSpPr>
            <a:xfrm>
              <a:off x="389260" y="3602568"/>
              <a:ext cx="8056240" cy="720000"/>
              <a:chOff x="643260" y="3173386"/>
              <a:chExt cx="8056240" cy="720000"/>
            </a:xfrm>
          </p:grpSpPr>
          <p:sp>
            <p:nvSpPr>
              <p:cNvPr id="42" name="직사각형 32"/>
              <p:cNvSpPr/>
              <p:nvPr/>
            </p:nvSpPr>
            <p:spPr>
              <a:xfrm>
                <a:off x="643260" y="3225332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14520" y="3294665"/>
                <a:ext cx="6206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1.3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직사각형 32"/>
              <p:cNvSpPr/>
              <p:nvPr/>
            </p:nvSpPr>
            <p:spPr>
              <a:xfrm>
                <a:off x="1358900" y="3173386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직사각형 23"/>
              <p:cNvSpPr>
                <a:spLocks noChangeArrowheads="1"/>
              </p:cNvSpPr>
              <p:nvPr/>
            </p:nvSpPr>
            <p:spPr bwMode="auto">
              <a:xfrm>
                <a:off x="1496616" y="3318602"/>
                <a:ext cx="482453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등가 저항과 개방</a:t>
                </a:r>
                <a:r>
                  <a:rPr lang="en-US" altLang="ko-KR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단락 회로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89260" y="1349028"/>
              <a:ext cx="8056240" cy="720000"/>
              <a:chOff x="643260" y="980728"/>
              <a:chExt cx="8056240" cy="720000"/>
            </a:xfrm>
          </p:grpSpPr>
          <p:sp>
            <p:nvSpPr>
              <p:cNvPr id="37" name="직사각형 32"/>
              <p:cNvSpPr/>
              <p:nvPr/>
            </p:nvSpPr>
            <p:spPr>
              <a:xfrm>
                <a:off x="643260" y="1032546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714519" y="1101879"/>
                <a:ext cx="6206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1.1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직사각형 32"/>
              <p:cNvSpPr/>
              <p:nvPr/>
            </p:nvSpPr>
            <p:spPr>
              <a:xfrm>
                <a:off x="1358900" y="980728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직사각형 23"/>
              <p:cNvSpPr>
                <a:spLocks noChangeArrowheads="1"/>
              </p:cNvSpPr>
              <p:nvPr/>
            </p:nvSpPr>
            <p:spPr bwMode="auto">
              <a:xfrm>
                <a:off x="1496616" y="113506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회로 소자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9260" y="2470757"/>
              <a:ext cx="8056240" cy="720000"/>
              <a:chOff x="643260" y="2077057"/>
              <a:chExt cx="8056240" cy="720000"/>
            </a:xfrm>
          </p:grpSpPr>
          <p:sp>
            <p:nvSpPr>
              <p:cNvPr id="39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4" name="직사각형 23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회로 설계의 이해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461501" y="2611363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10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80344" y="1916956"/>
            <a:ext cx="7056784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분기 </a:t>
            </a:r>
            <a:r>
              <a:rPr lang="en-US" altLang="ko-KR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: 2, 4, 5, 7, 8, 10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접점 </a:t>
            </a:r>
            <a:r>
              <a:rPr lang="en-US" altLang="ko-KR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: 1, 3, 6, 9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전압 </a:t>
            </a:r>
            <a:r>
              <a:rPr lang="en-US" altLang="ko-KR" b="1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b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en-US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와 전류 </a:t>
            </a:r>
            <a:r>
              <a:rPr lang="en-US" altLang="ko-KR" b="1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b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en-US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는 단자 </a:t>
            </a:r>
            <a:r>
              <a:rPr lang="en-US" altLang="ko-KR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en-US" altLang="ko-KR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6 </a:t>
            </a:r>
            <a:r>
              <a:rPr lang="ko-KR" altLang="en-US" b="1" spc="-100" dirty="0">
                <a:latin typeface="바탕" panose="02030600000101010101" pitchFamily="18" charset="-127"/>
                <a:ea typeface="바탕" panose="02030600000101010101" pitchFamily="18" charset="-127"/>
              </a:rPr>
              <a:t>사이에 흐르는 분기 전압 및 분기 전류</a:t>
            </a:r>
            <a:endParaRPr lang="en-US" altLang="ko-KR" b="1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2" name="직사각형 21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3850" y="1412777"/>
            <a:ext cx="8502650" cy="187220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설계의 기본 용어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설계를 이해하는 데 꼭 필요해요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453154" y="1412776"/>
            <a:ext cx="7643170" cy="260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폐회로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Loop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분기의 연결이 닫혀 있음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루프가 되기 위한 조건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그래프를 구성하는 부분 그래프가 서로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❷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그래프의 두 분기들이 정확하게 각 접점을 한 번만 통과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중복되지 않는 접점으로 구성되는 경로 중에서 시작 접점과 끝나는 접점은 서로 같음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887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9076" y="1258780"/>
            <a:ext cx="8629650" cy="5218220"/>
            <a:chOff x="219076" y="1258780"/>
            <a:chExt cx="8629650" cy="521822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6" y="1258780"/>
              <a:ext cx="8629650" cy="377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23850" y="2205038"/>
              <a:ext cx="8486775" cy="427196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0806" y="2343151"/>
            <a:ext cx="5442388" cy="39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915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3044" y="1891556"/>
            <a:ext cx="6696744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루프 조건 만족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: (e)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(a) :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조건 ❶에 위반되어 루프가 아님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(b), (c), (d) :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조건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위반되어 루프가 아님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187220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87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설계의 기본 용어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설계를 이해하는 데 꼭 필요해요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453154" y="1412776"/>
            <a:ext cx="7674846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그물망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Mesh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루프가 다른 루프를 포함하지 않는 닫힌 회로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루프의 특수한 형태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716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531" y="1359219"/>
            <a:ext cx="8617293" cy="447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59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5744" y="1929656"/>
            <a:ext cx="6696744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그물망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: (b)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(a) :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내부에 루프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def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포함하므로 그물망이 아님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(c) :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그물망의 바깥쪽에 분기를 포함하지 않는 특별한 그물망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     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그래프의 외부 그물망이라 부름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6" name="직사각형 25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323850" y="1412777"/>
            <a:ext cx="8502650" cy="223224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46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측정 장치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스마트한 회로 측정이 필요해요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90500" lvl="2" indent="-1905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저항계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Ohmmeter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저항의 색 코드 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500" lvl="2" indent="-1905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저항계는 저항 한 가지만 측정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500" lvl="2" indent="-1905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저항계의 눈금은 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(ohm, [</a:t>
            </a:r>
            <a:r>
              <a:rPr lang="el-GR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Ω]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84" y="2780928"/>
            <a:ext cx="3495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12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측정 장치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스마트한 회로 측정이 필요해요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65100" lvl="2" indent="-1651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저항의 색 코드 읽는 방법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5100" lvl="2" indent="-1651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저항값의 십의 자리</a:t>
            </a:r>
          </a:p>
          <a:p>
            <a:pPr marL="165100" lvl="2" indent="-1651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저항값의 일의 자리</a:t>
            </a:r>
          </a:p>
          <a:p>
            <a:pPr marL="165100" lvl="2" indent="-1651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저항값의 단위를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지수승으로 표시</a:t>
            </a:r>
          </a:p>
          <a:p>
            <a:pPr marL="165100" lvl="2" indent="-1651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네 번째 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저항의 오차 범위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0" y="3501008"/>
            <a:ext cx="3754071" cy="22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42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측정 장치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스마트한 회로 측정이 필요해요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8776" y="1341370"/>
            <a:ext cx="5886450" cy="514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0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137518"/>
            <a:ext cx="378340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1.1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회로 소자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전하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전류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전압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저항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옴의 법칙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전력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3860675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987" y="1329520"/>
            <a:ext cx="8799874" cy="204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8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0344" y="1910294"/>
            <a:ext cx="6696744" cy="7786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저항값은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510 [Ω]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(50 + 1) × 10</a:t>
            </a:r>
            <a:r>
              <a:rPr lang="en-US" altLang="ko-KR" spc="-100" baseline="40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510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6" name="직사각형 25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323850" y="1412777"/>
            <a:ext cx="8502650" cy="151216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275" y="1358378"/>
            <a:ext cx="8543926" cy="127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331144" y="3475731"/>
            <a:ext cx="6696744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470 = (40 + 7) × 10</a:t>
            </a:r>
            <a:r>
              <a:rPr lang="en-US" altLang="ko-KR" spc="-100" baseline="40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첫 번째 띠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노랑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두 번째 띠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보라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세 번째 띠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갈색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470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57356" y="3171686"/>
            <a:ext cx="514244" cy="329321"/>
            <a:chOff x="457356" y="1371991"/>
            <a:chExt cx="514244" cy="329321"/>
          </a:xfrm>
        </p:grpSpPr>
        <p:sp>
          <p:nvSpPr>
            <p:cNvPr id="14" name="직사각형 13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23850" y="2996952"/>
            <a:ext cx="8502650" cy="25922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측정 장치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스마트한 회로 측정이 필요해요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40454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직류 및 교류를 측정하는 전류계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Ammeter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전류계의 바늘이 가리키는 눈금을 읽어서 전류의 세기를 측정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전류계를 회로에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전류계의 극이 바뀌면 눈금의 지침도 반대로 움직이므로 주의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저항 값을 작게 할수록 측정하는 전류 값의 정확도는 향상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0" y="3317313"/>
            <a:ext cx="3744416" cy="27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1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측정 장치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스마트한 회로 측정이 필요해요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전위차를 측정하는 전압계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Voltmeter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소자에 흐르는 전압을 측정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측정하려는 전압이 걸리는 소자에 가로질러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전류계와는 반대로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전압계는 회로에서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연결로 접속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0" y="3059310"/>
            <a:ext cx="47910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96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측정 장치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스마트한 회로 측정이 필요해요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50875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발생을 위한 전류원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Current source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회로에 일정 전류를 공급하는 역할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이상 전류원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Ideal current source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양 단자를 통해서 흐르는 전압과 상관없음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전류를 미리 규정된 값으로 유지할 수 있는 전류원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이론적으로 무한대의 전력을 공급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8" y="3717032"/>
            <a:ext cx="1584176" cy="26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83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측정 장치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스마트한 회로 측정이 필요해요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직사각형 13"/>
          <p:cNvSpPr/>
          <p:nvPr/>
        </p:nvSpPr>
        <p:spPr>
          <a:xfrm>
            <a:off x="453154" y="1412776"/>
            <a:ext cx="7674846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전류의 양을 결정하는 전압원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Voltage source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회로에 일정 전압을 공급하는 역할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Independent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전압원은 전압원의 전압이 다른 소자의 전압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전류에 영향을 받지 않음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종속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전압원은 전압원의 전압이 다른 소자의 전압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전류에 의해 결정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242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측정 장치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스마트한 회로 측정이 필요해요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이상 전압원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Ideal voltage source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양 단자를 통해서 흐르는 전류와 상관 없음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미리 정해진 값의 전압을 제공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이론적으로 무한대의 전력을 공급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9" y="2996952"/>
            <a:ext cx="1716883" cy="26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9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측정 장치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스마트한 회로 측정이 필요해요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 공급원 및 종속 공급원의 표기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 공급원은 원형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종속 공급원은 다이아몬드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0" y="2636912"/>
            <a:ext cx="4982250" cy="24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키르히호프의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전류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해석에 꼭 필요한 법칙이죠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453154" y="1412776"/>
            <a:ext cx="7674846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전류 법칙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Kirchhoff’s current law, KCL, 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 법칙 또는 전류 법칙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전하 보존 법칙을 기반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접점에서 들어가거나 나오는 전류의 합은 항상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전류가 통과하면서 서로 만나는 접점을 기준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접점으로 들어오는 전류와 접점에서 나가는 전류의 합은 같음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접점으로 들어가는 전류의 방향을 양의 부호로 표시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반대로 동일한 접점에서 나가는 전류의 방향은 음의 부호로 표시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64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출발점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457222" y="1412776"/>
            <a:ext cx="7643170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77800" lvl="2" indent="-1778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전하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Charge,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인위적 개념으로 가장 기본적 전기량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전기적 현상의 출발점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쿨롱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(coulomb, [C])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음전하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중성자가 전자를 추가로 얻을 때 띠는 성질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양전하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중성자가 전자를 잃을 때 띠는 성질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음전하의 단위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양전하의 단위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3500"/>
            <a:ext cx="2343188" cy="37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14" y="4799656"/>
            <a:ext cx="2312629" cy="35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629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키르히호프의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전류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해석에 꼭 필요한 법칙이죠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6"/>
            <a:ext cx="7674846" cy="49336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전류 법칙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Kirchhoff’s current law, KCL, 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 법칙 또는 전류 법칙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접점으로 들어가는 모든 전류를 양의 부호로 결정하면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접점으로부터 나가는 모든 전류는 음의 부호로 결정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KCL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의해서 전류의 합은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접점으로 들어가는 모든 전류를 음의 부호로 결정하고 위의 과정을 반복하면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0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16" y="1772816"/>
            <a:ext cx="2520280" cy="25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9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" y="1335464"/>
            <a:ext cx="8591550" cy="422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879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2060848"/>
            <a:ext cx="6696744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접점으로 들어가는 전류를 양의 부호로 설정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나오는 전류에는 음의 부호를 붙임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KCL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을 적용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+ 6 + 2 = 0</a:t>
            </a:r>
            <a:endParaRPr lang="ko-KR" altLang="en-US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구하고자 하는 전류값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3[A]</a:t>
            </a:r>
            <a:endParaRPr lang="ko-KR" altLang="en-US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316835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52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216" y="1365471"/>
            <a:ext cx="8657134" cy="422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7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2911" y="1988840"/>
            <a:ext cx="6911457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전류원에 흐르는 전류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3[A]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는 병렬로 연결된 세 저항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동일하게 나누어 흐름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각 저항에 흐르는 전류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40968"/>
            <a:ext cx="1887651" cy="52287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4" name="직사각형 23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323850" y="1412777"/>
            <a:ext cx="8502650" cy="25922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262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키르히호프의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전압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법칙도 회로 해석에 꼭 필요해요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453154" y="1412776"/>
            <a:ext cx="7674846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전압 법칙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Kirchhoff’s voltage law, KVL, 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 법칙 또는 전압 법칙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보존 법칙을 기반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루프를 통과하는 모든 분기 전압의 대수합은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루프의 시계 방향 혹은 반시계 방향 중 한쪽을 참고 방향으로 정함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 분기를 흐르는 전압 방향이 참고 방향과 일치하면 양의 부호를 붙임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일치하지 않는 경우는 음의 부호를 붙임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17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키르히호프의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전압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법칙도 회로 해석에 꼭 필요해요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453154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전압 법칙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Kirchhoff’s voltage law, KVL, 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 법칙 또는 전압 법칙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루프의 참고 방향을 시계 방향으로 정함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KVL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분기 전압의 전체 합은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이므로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루프의 참고 방향을 반시계 방향으로 정해도 상관 없음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844824"/>
            <a:ext cx="3048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3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699" y="1362946"/>
            <a:ext cx="8658226" cy="475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8778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587511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043608" y="1858232"/>
            <a:ext cx="7205172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참고 방향은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가 흐르는 시계 방향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KVL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적용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 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+ 15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(1)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옴의 법칙을 이용한 분기 전압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3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        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(2)</a:t>
            </a:r>
            <a:endParaRPr lang="en-US" altLang="ko-KR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    (3)</a:t>
            </a:r>
            <a:endParaRPr lang="en-US" altLang="ko-KR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(2)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 + 3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+ 15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–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[A]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(2)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식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3 × 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1) =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[V]   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 × 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1) = 6 [V]    </a:t>
            </a:r>
          </a:p>
        </p:txBody>
      </p:sp>
    </p:spTree>
    <p:extLst>
      <p:ext uri="{BB962C8B-B14F-4D97-AF65-F5344CB8AC3E}">
        <p14:creationId xmlns:p14="http://schemas.microsoft.com/office/powerpoint/2010/main" val="3064173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" y="1351794"/>
            <a:ext cx="8696325" cy="408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</p:spTree>
    <p:extLst>
      <p:ext uri="{BB962C8B-B14F-4D97-AF65-F5344CB8AC3E}">
        <p14:creationId xmlns:p14="http://schemas.microsoft.com/office/powerpoint/2010/main" val="358628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출발점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478554" y="1412776"/>
            <a:ext cx="7674846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전하량 보존 법칙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Conservation law of electrical charge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전하는 새로 생성되거나 소멸되지 않고 단지 위치를 이동한다는 법칙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부호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전하 사이에는 서로 밀어내는 힘이 작용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부호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전하 사이에는 서로 잡아당기는 힘이 작용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회로에서 전하의 총합은 변하지 않음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519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설계의 이해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2132856"/>
            <a:ext cx="554461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루프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과 루프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2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모두 참고 방향을 시계 방향으로 정함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루프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KVL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을 적용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+ 3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+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0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endParaRPr lang="ko-KR" altLang="en-US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분기 전압 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2 [V]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루프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KVL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을 적용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8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+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0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endParaRPr lang="ko-KR" altLang="en-US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분기 전압 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10 [V]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587511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099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860363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1.3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등가 저항과 개방</a:t>
            </a:r>
            <a:r>
              <a:rPr lang="en-US" altLang="ko-KR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단락 회로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직렬 저항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병렬 저항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개방 회로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단락 회로</a:t>
            </a:r>
          </a:p>
        </p:txBody>
      </p:sp>
    </p:spTree>
    <p:extLst>
      <p:ext uri="{BB962C8B-B14F-4D97-AF65-F5344CB8AC3E}">
        <p14:creationId xmlns:p14="http://schemas.microsoft.com/office/powerpoint/2010/main" val="3173046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더하세요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40454" y="1412776"/>
            <a:ext cx="7674846" cy="50352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저항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Series resistance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 이상의 저항 소자가 연속적으로 연결되어 있고 각 저항에 동일한 전류가 흐르면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이것을 저항의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연결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총 저항 값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등가 저항 값은 다음과 같이 각각의 저항 값을 합친 식으로 나타낼 수 있음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5085184"/>
            <a:ext cx="7429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0" y="2492896"/>
            <a:ext cx="495655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8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더하세요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4045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저항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Series resistance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1-26]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서로 직렬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저항에는 같은 양의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흐름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1-27]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회로에서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직렬 연결이 아님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 이유는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흐르는 전류가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≠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2" y="1838932"/>
            <a:ext cx="7304355" cy="270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35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4" y="1364023"/>
            <a:ext cx="8696325" cy="439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02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68855" y="2132856"/>
            <a:ext cx="6555473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가 계속 세 저항에 흐르기 때문에 세 저항은 직렬 연결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세 저항의 등가 저항은 세 저항을 모두 더해서 얻음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2 + 6 + 4 = 12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0882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327DA-024B-4210-B3FF-6116CD6C1075}"/>
              </a:ext>
            </a:extLst>
          </p:cNvPr>
          <p:cNvSpPr txBox="1"/>
          <p:nvPr/>
        </p:nvSpPr>
        <p:spPr>
          <a:xfrm>
            <a:off x="457356" y="3509198"/>
            <a:ext cx="317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전류가 </a:t>
            </a:r>
            <a:r>
              <a:rPr lang="en-US" altLang="ko-KR" dirty="0">
                <a:highlight>
                  <a:srgbClr val="FFFF00"/>
                </a:highlight>
              </a:rPr>
              <a:t>0 -&gt; </a:t>
            </a:r>
            <a:r>
              <a:rPr lang="ko-KR" altLang="en-US" dirty="0">
                <a:highlight>
                  <a:srgbClr val="FFFF00"/>
                </a:highlight>
              </a:rPr>
              <a:t>개방회로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전압이 </a:t>
            </a:r>
            <a:r>
              <a:rPr lang="en-US" altLang="ko-KR" dirty="0">
                <a:highlight>
                  <a:srgbClr val="FFFF00"/>
                </a:highlight>
              </a:rPr>
              <a:t>0 -&gt; </a:t>
            </a:r>
            <a:r>
              <a:rPr lang="ko-KR" altLang="en-US" dirty="0">
                <a:highlight>
                  <a:srgbClr val="FFFF00"/>
                </a:highlight>
              </a:rPr>
              <a:t>단락회로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849EF-5E77-414E-A18D-9883C07C2C7E}"/>
              </a:ext>
            </a:extLst>
          </p:cNvPr>
          <p:cNvSpPr txBox="1"/>
          <p:nvPr/>
        </p:nvSpPr>
        <p:spPr>
          <a:xfrm>
            <a:off x="392790" y="4221140"/>
            <a:ext cx="770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풀업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풀다운저항 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● </a:t>
            </a:r>
            <a:r>
              <a:rPr lang="ko-KR" altLang="en-US" dirty="0" err="1">
                <a:highlight>
                  <a:srgbClr val="FFFF00"/>
                </a:highlight>
              </a:rPr>
              <a:t>풀업저항</a:t>
            </a:r>
            <a:r>
              <a:rPr lang="ko-KR" altLang="en-US" dirty="0">
                <a:highlight>
                  <a:srgbClr val="FFFF00"/>
                </a:highlight>
              </a:rPr>
              <a:t> 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저항이 스위치 위에 존재 </a:t>
            </a:r>
            <a:r>
              <a:rPr lang="ko-KR" altLang="en-US" dirty="0">
                <a:highlight>
                  <a:srgbClr val="FF0000"/>
                </a:highlight>
              </a:rPr>
              <a:t>스위치 </a:t>
            </a:r>
            <a:r>
              <a:rPr lang="en-US" altLang="ko-KR" dirty="0">
                <a:highlight>
                  <a:srgbClr val="FF0000"/>
                </a:highlight>
              </a:rPr>
              <a:t>On = 0, Off = 1</a:t>
            </a:r>
            <a:br>
              <a:rPr lang="en-US" altLang="ko-KR" dirty="0">
                <a:highlight>
                  <a:srgbClr val="FF0000"/>
                </a:highlight>
              </a:rPr>
            </a:br>
            <a:endParaRPr lang="en-US" altLang="ko-KR" dirty="0">
              <a:highlight>
                <a:srgbClr val="FF00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● 풀다운저항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저항이 스위치 아래에 존재 </a:t>
            </a:r>
            <a:r>
              <a:rPr lang="ko-KR" altLang="en-US" dirty="0">
                <a:highlight>
                  <a:srgbClr val="FF0000"/>
                </a:highlight>
              </a:rPr>
              <a:t>스위치 </a:t>
            </a:r>
            <a:r>
              <a:rPr lang="en-US" altLang="ko-KR" dirty="0">
                <a:highlight>
                  <a:srgbClr val="FF0000"/>
                </a:highlight>
              </a:rPr>
              <a:t>On = 1, Off = 0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8D50F-47AC-42C0-A960-C40D1C83AF35}"/>
              </a:ext>
            </a:extLst>
          </p:cNvPr>
          <p:cNvSpPr txBox="1"/>
          <p:nvPr/>
        </p:nvSpPr>
        <p:spPr>
          <a:xfrm>
            <a:off x="404672" y="5517232"/>
            <a:ext cx="770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● </a:t>
            </a:r>
            <a:r>
              <a:rPr lang="ko-KR" altLang="en-US" dirty="0" err="1">
                <a:highlight>
                  <a:srgbClr val="FFFF00"/>
                </a:highlight>
              </a:rPr>
              <a:t>싱크전류</a:t>
            </a:r>
            <a:r>
              <a:rPr lang="ko-KR" altLang="en-US" dirty="0">
                <a:highlight>
                  <a:srgbClr val="FFFF00"/>
                </a:highlight>
              </a:rPr>
              <a:t> 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 err="1">
                <a:highlight>
                  <a:srgbClr val="FFFF00"/>
                </a:highlight>
              </a:rPr>
              <a:t>아두이노의</a:t>
            </a:r>
            <a:r>
              <a:rPr lang="ko-KR" altLang="en-US" dirty="0">
                <a:highlight>
                  <a:srgbClr val="FFFF00"/>
                </a:highlight>
              </a:rPr>
              <a:t> 출력을 </a:t>
            </a:r>
            <a:r>
              <a:rPr lang="en-US" altLang="ko-KR" dirty="0">
                <a:highlight>
                  <a:srgbClr val="FFFF00"/>
                </a:highlight>
              </a:rPr>
              <a:t>0V(Low)</a:t>
            </a:r>
            <a:r>
              <a:rPr lang="ko-KR" altLang="en-US" dirty="0">
                <a:highlight>
                  <a:srgbClr val="FFFF00"/>
                </a:highlight>
              </a:rPr>
              <a:t>으로 해서 전류를 받음</a:t>
            </a:r>
            <a:br>
              <a:rPr lang="en-US" altLang="ko-KR" dirty="0">
                <a:highlight>
                  <a:srgbClr val="FF0000"/>
                </a:highlight>
              </a:rPr>
            </a:br>
            <a:endParaRPr lang="en-US" altLang="ko-KR" dirty="0">
              <a:highlight>
                <a:srgbClr val="FF00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● 소스전류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 err="1">
                <a:highlight>
                  <a:srgbClr val="FFFF00"/>
                </a:highlight>
              </a:rPr>
              <a:t>아두이노의</a:t>
            </a:r>
            <a:r>
              <a:rPr lang="ko-KR" altLang="en-US" dirty="0">
                <a:highlight>
                  <a:srgbClr val="FFFF00"/>
                </a:highlight>
              </a:rPr>
              <a:t> 출력을 </a:t>
            </a:r>
            <a:r>
              <a:rPr lang="en-US" altLang="ko-KR" dirty="0">
                <a:highlight>
                  <a:srgbClr val="FFFF00"/>
                </a:highlight>
              </a:rPr>
              <a:t>5V(High)</a:t>
            </a:r>
            <a:r>
              <a:rPr lang="ko-KR" altLang="en-US" dirty="0">
                <a:highlight>
                  <a:srgbClr val="FFFF00"/>
                </a:highlight>
              </a:rPr>
              <a:t>로 해서 전류를 출력함</a:t>
            </a:r>
            <a:endParaRPr lang="ko-KR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3233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225" y="1364957"/>
            <a:ext cx="8629650" cy="443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5571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0863" y="2095859"/>
            <a:ext cx="5043305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KVL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을 이용한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전압원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[V]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=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두 저항의 총합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는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10 + 40 = 50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옴의 법칙에 의해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는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다시 옴의 법칙을 이용하면 전압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는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23" y="4005064"/>
            <a:ext cx="2216249" cy="644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14" y="5112760"/>
            <a:ext cx="4081358" cy="5790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238" y="5720959"/>
            <a:ext cx="4071834" cy="58836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587511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48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역수를 더하고 다시 역수를 취하세요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453154" y="1412776"/>
            <a:ext cx="7674846" cy="51121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저항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Parallel resistance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 이상 저항 소자가 평행으로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 저항에 동일한 전압이 흐르면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이것을 저항의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연결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총 저항 값의 역수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1/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다음과 같이 각 저항의 역수의 합을 더한 식으로 나타낼 수 있음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2" y="5400995"/>
            <a:ext cx="7367528" cy="111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1" y="2653996"/>
            <a:ext cx="5976664" cy="18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151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역수를 더하고 다시 역수를 취하세요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3154" y="1412777"/>
            <a:ext cx="7787186" cy="408727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저항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Parallel resistance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1-31]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병렬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 저항에는 동일한 전압의 양이 흐름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1-32]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회로에서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연결도 직렬 연결도 아닌 상태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0" y="1774913"/>
            <a:ext cx="7738358" cy="223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5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24" y="1363100"/>
            <a:ext cx="8743951" cy="204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2101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73" y="1327962"/>
            <a:ext cx="8591527" cy="430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2582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587511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314494" y="1836362"/>
            <a:ext cx="7577986" cy="4638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KCL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이용하면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는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병렬 연결된 두 저항의 총합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옴의 법칙을 이용하여 구한 전류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다시 옴의 법칙을 이용하여  구한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25" y="2986460"/>
            <a:ext cx="1834303" cy="46662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22" y="4970318"/>
            <a:ext cx="3410163" cy="127232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01" y="3989759"/>
            <a:ext cx="2628503" cy="5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827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1343691"/>
            <a:ext cx="8610600" cy="453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3638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374441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09539" y="1891556"/>
            <a:ext cx="7040785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수평으로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및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에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직렬 저항 계산을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하면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+ 4 + 3 = 12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에서 계산된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12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수직으로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병렬 저항 계산을 하면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계산된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수평으로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7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직렬 저항 계산을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하면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+ 7 = 10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90" y="3415312"/>
            <a:ext cx="2019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998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649" y="1348337"/>
            <a:ext cx="8639176" cy="290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2687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1268760"/>
            <a:ext cx="8636448" cy="449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</p:spTree>
    <p:extLst>
      <p:ext uri="{BB962C8B-B14F-4D97-AF65-F5344CB8AC3E}">
        <p14:creationId xmlns:p14="http://schemas.microsoft.com/office/powerpoint/2010/main" val="33961464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446449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5751" y="1895913"/>
            <a:ext cx="7112673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수평으로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직렬 저항 계산을 하면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+ 1 = 3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❶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계산된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수직으로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병렬 저항 계산을 하면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 | | 3 = 2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계산된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수평으로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5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직렬 저항 계산을 동시에 하면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+ 3 + 5 = 10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❸에서 계산된 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수직으로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병렬 저항 계산을 하면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| | 10 = 5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❺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계산된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수평으로 저항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직렬 저항 계산을 하면 최종 구하는 등가 저항은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+ 5 = 10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9983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450" y="1345040"/>
            <a:ext cx="8570699" cy="407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8016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57356" y="1587511"/>
            <a:ext cx="514244" cy="329321"/>
            <a:chOff x="457356" y="1371991"/>
            <a:chExt cx="514244" cy="329321"/>
          </a:xfrm>
        </p:grpSpPr>
        <p:sp>
          <p:nvSpPr>
            <p:cNvPr id="22" name="직사각형 21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3850" y="1412777"/>
            <a:ext cx="8502650" cy="43924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5751" y="1895913"/>
            <a:ext cx="7068149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12 [S]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는 수평으로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 [S]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병렬 전도도 계산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❶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계산된 전도도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 [S]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는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수직으로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7 [S]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직렬 전도도를 계산을 하면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+ 7 = 10 [S]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계산된 전도도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[S]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는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수평으로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15 [S]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병렬 전도도 계산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3" y="2708920"/>
            <a:ext cx="1952625" cy="5524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3" y="4941168"/>
            <a:ext cx="21431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253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개방 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전류가 지나는 길이 끊어졌군요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53154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개방 회로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Open circuit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소자를 연결하는 도선이 열려 있는 경우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전류가 더 이상 흐르지 못하는 상태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소자에서 저항 값이 무한대에 접근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개방 회로상에 전류가 전혀 흐르지 않음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81" y="3519378"/>
            <a:ext cx="2822010" cy="23544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1" y="2924945"/>
            <a:ext cx="1190064" cy="4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2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전하의 시간 여행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658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77800" lvl="2" indent="-1778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Current,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얼마나 많은 전하가 통과하는지를 시간의 변화에 따른 비율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암페어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(ampere, [A])</a:t>
            </a: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4" y="2204864"/>
            <a:ext cx="2952328" cy="164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7" y="4437113"/>
            <a:ext cx="4680520" cy="52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431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0937" y="1340768"/>
            <a:ext cx="8607787" cy="51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6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3528" y="1567940"/>
            <a:ext cx="8496622" cy="14671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b="1" u="sng" spc="-100" dirty="0">
                <a:solidFill>
                  <a:srgbClr val="0099C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더 알아보기</a:t>
            </a:r>
            <a:endParaRPr lang="en-US" altLang="ko-KR" b="1" u="sng" spc="-100" dirty="0">
              <a:solidFill>
                <a:srgbClr val="0099C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1-38]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은 휘트스톤 브리지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(Wheatstone bridge)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라 부른다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. 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이 회로는 다양한 측정 회로와 장비에서 자주 등장하는 저항 회로이다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.  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1-38]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400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위치의 저항값은 알고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300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위치의 저항값을 모를 때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 저항값을 구할 수 있다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0826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908754"/>
            <a:ext cx="7823672" cy="425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(a)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1-39]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대한 등가 저항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endParaRPr lang="en-US" altLang="ko-KR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89224"/>
            <a:ext cx="3960440" cy="2416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69" y="5085568"/>
            <a:ext cx="2880320" cy="91394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587511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48363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916832"/>
            <a:ext cx="7691089" cy="44689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(b)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1-40]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대한 등가 저항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endParaRPr lang="en-US" altLang="ko-KR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0930"/>
            <a:ext cx="3651765" cy="25475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62" y="5345306"/>
            <a:ext cx="2786137" cy="87794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587511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8105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단락 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전압이 존재감을 상실하네요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5484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단락 회로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Short circuit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끊어진 도선 없이 회로 소자와 소자는 모두 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 값이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가까운 상태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매우 높은 전류가 흐르면 회로에 문제가 발생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 값이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iR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=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∙0  = 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4" y="3068960"/>
            <a:ext cx="2651625" cy="24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355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4" y="1322358"/>
            <a:ext cx="8724901" cy="21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5614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906201"/>
            <a:ext cx="7214303" cy="4638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(a)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1-42]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대한 등가 저항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endParaRPr lang="en-US" altLang="ko-KR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58679"/>
            <a:ext cx="3888432" cy="2577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84" y="5443055"/>
            <a:ext cx="3895725" cy="94297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587511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1349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등가 저항과 개방</a:t>
            </a:r>
            <a:r>
              <a:rPr lang="en-US" altLang="ko-KR" dirty="0"/>
              <a:t>/</a:t>
            </a:r>
            <a:r>
              <a:rPr lang="ko-KR" altLang="en-US" dirty="0"/>
              <a:t>단락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921518"/>
            <a:ext cx="7147768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(b)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1-43]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대한 등가 저항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88840"/>
            <a:ext cx="3816424" cy="26470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09" y="5239882"/>
            <a:ext cx="3933825" cy="94297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587511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0773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35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회로 소자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전하의 시간 여행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478554" y="1412776"/>
            <a:ext cx="7674846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전류는 전하의 흐름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방향은 전하가 높은 값에서 낮은 값으로 흐르는 방향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lvl="2" indent="-17780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전류의 진행 방향은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가는 방향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650" y="3068960"/>
            <a:ext cx="8686799" cy="140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5569</TotalTime>
  <Words>3109</Words>
  <Application>Microsoft Office PowerPoint</Application>
  <PresentationFormat>화면 슬라이드 쇼(4:3)</PresentationFormat>
  <Paragraphs>623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HY견고딕</vt:lpstr>
      <vt:lpstr>맑은 고딕</vt:lpstr>
      <vt:lpstr>바탕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목 차</vt:lpstr>
      <vt:lpstr>PowerPoint 프레젠테이션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회로 소자</vt:lpstr>
      <vt:lpstr>PowerPoint 프레젠테이션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회로 설계의 이해</vt:lpstr>
      <vt:lpstr>PowerPoint 프레젠테이션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등가 저항과 개방/단락 회로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만나는 회로이론_강의교안_1장</dc:title>
  <dc:creator>daaep@naver.com</dc:creator>
  <cp:lastModifiedBy>이 상원</cp:lastModifiedBy>
  <cp:revision>704</cp:revision>
  <dcterms:created xsi:type="dcterms:W3CDTF">2014-02-12T15:02:23Z</dcterms:created>
  <dcterms:modified xsi:type="dcterms:W3CDTF">2021-10-12T07:43:30Z</dcterms:modified>
</cp:coreProperties>
</file>