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428" r:id="rId2"/>
    <p:sldId id="547" r:id="rId3"/>
    <p:sldId id="258" r:id="rId4"/>
    <p:sldId id="296" r:id="rId5"/>
    <p:sldId id="548" r:id="rId6"/>
    <p:sldId id="6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559" r:id="rId17"/>
    <p:sldId id="560" r:id="rId18"/>
    <p:sldId id="561" r:id="rId19"/>
    <p:sldId id="562" r:id="rId20"/>
    <p:sldId id="563" r:id="rId21"/>
    <p:sldId id="564" r:id="rId22"/>
    <p:sldId id="565" r:id="rId23"/>
    <p:sldId id="566" r:id="rId24"/>
    <p:sldId id="567" r:id="rId25"/>
    <p:sldId id="568" r:id="rId26"/>
    <p:sldId id="569" r:id="rId27"/>
    <p:sldId id="570" r:id="rId28"/>
    <p:sldId id="571" r:id="rId29"/>
    <p:sldId id="572" r:id="rId30"/>
    <p:sldId id="573" r:id="rId31"/>
    <p:sldId id="574" r:id="rId32"/>
    <p:sldId id="575" r:id="rId33"/>
    <p:sldId id="576" r:id="rId34"/>
    <p:sldId id="577" r:id="rId35"/>
    <p:sldId id="578" r:id="rId36"/>
    <p:sldId id="579" r:id="rId37"/>
    <p:sldId id="580" r:id="rId38"/>
    <p:sldId id="581" r:id="rId39"/>
    <p:sldId id="582" r:id="rId40"/>
    <p:sldId id="583" r:id="rId41"/>
    <p:sldId id="584" r:id="rId42"/>
    <p:sldId id="585" r:id="rId43"/>
    <p:sldId id="586" r:id="rId44"/>
    <p:sldId id="587" r:id="rId45"/>
    <p:sldId id="588" r:id="rId46"/>
    <p:sldId id="589" r:id="rId47"/>
    <p:sldId id="590" r:id="rId48"/>
    <p:sldId id="591" r:id="rId49"/>
    <p:sldId id="592" r:id="rId50"/>
    <p:sldId id="593" r:id="rId51"/>
    <p:sldId id="594" r:id="rId52"/>
    <p:sldId id="595" r:id="rId53"/>
    <p:sldId id="596" r:id="rId54"/>
    <p:sldId id="597" r:id="rId55"/>
    <p:sldId id="598" r:id="rId56"/>
    <p:sldId id="599" r:id="rId57"/>
    <p:sldId id="600" r:id="rId58"/>
    <p:sldId id="601" r:id="rId59"/>
    <p:sldId id="602" r:id="rId60"/>
    <p:sldId id="603" r:id="rId61"/>
    <p:sldId id="604" r:id="rId62"/>
    <p:sldId id="605" r:id="rId63"/>
    <p:sldId id="606" r:id="rId64"/>
    <p:sldId id="607" r:id="rId65"/>
    <p:sldId id="608" r:id="rId66"/>
    <p:sldId id="609" r:id="rId67"/>
    <p:sldId id="610" r:id="rId68"/>
    <p:sldId id="611" r:id="rId69"/>
    <p:sldId id="612" r:id="rId70"/>
    <p:sldId id="613" r:id="rId71"/>
    <p:sldId id="614" r:id="rId72"/>
    <p:sldId id="615" r:id="rId73"/>
    <p:sldId id="616" r:id="rId74"/>
    <p:sldId id="617" r:id="rId75"/>
    <p:sldId id="618" r:id="rId76"/>
    <p:sldId id="619" r:id="rId77"/>
    <p:sldId id="620" r:id="rId78"/>
    <p:sldId id="621" r:id="rId79"/>
    <p:sldId id="622" r:id="rId80"/>
    <p:sldId id="623" r:id="rId81"/>
    <p:sldId id="624" r:id="rId82"/>
    <p:sldId id="625" r:id="rId83"/>
    <p:sldId id="626" r:id="rId84"/>
    <p:sldId id="627" r:id="rId85"/>
    <p:sldId id="628" r:id="rId86"/>
    <p:sldId id="629" r:id="rId87"/>
    <p:sldId id="630" r:id="rId88"/>
    <p:sldId id="632" r:id="rId89"/>
    <p:sldId id="633" r:id="rId90"/>
    <p:sldId id="634" r:id="rId91"/>
    <p:sldId id="635" r:id="rId92"/>
    <p:sldId id="636" r:id="rId93"/>
    <p:sldId id="637" r:id="rId94"/>
    <p:sldId id="638" r:id="rId95"/>
    <p:sldId id="639" r:id="rId96"/>
    <p:sldId id="640" r:id="rId97"/>
    <p:sldId id="641" r:id="rId98"/>
    <p:sldId id="642" r:id="rId99"/>
    <p:sldId id="643" r:id="rId100"/>
    <p:sldId id="644" r:id="rId101"/>
    <p:sldId id="645" r:id="rId102"/>
    <p:sldId id="646" r:id="rId103"/>
    <p:sldId id="647" r:id="rId104"/>
    <p:sldId id="648" r:id="rId10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3366">
          <p15:clr>
            <a:srgbClr val="A4A3A4"/>
          </p15:clr>
        </p15:guide>
        <p15:guide id="3" pos="918">
          <p15:clr>
            <a:srgbClr val="A4A3A4"/>
          </p15:clr>
        </p15:guide>
        <p15:guide id="4" pos="4241">
          <p15:clr>
            <a:srgbClr val="A4A3A4"/>
          </p15:clr>
        </p15:guide>
        <p15:guide id="5" orient="horz" pos="138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pos="204">
          <p15:clr>
            <a:srgbClr val="A4A3A4"/>
          </p15:clr>
        </p15:guide>
        <p15:guide id="8" pos="5556">
          <p15:clr>
            <a:srgbClr val="A4A3A4"/>
          </p15:clr>
        </p15:guide>
        <p15:guide id="9" pos="340">
          <p15:clr>
            <a:srgbClr val="A4A3A4"/>
          </p15:clr>
        </p15:guide>
        <p15:guide id="10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C84C2"/>
    <a:srgbClr val="05344B"/>
    <a:srgbClr val="0071CE"/>
    <a:srgbClr val="0099CC"/>
    <a:srgbClr val="00CCFF"/>
    <a:srgbClr val="94E4EC"/>
    <a:srgbClr val="E4004F"/>
    <a:srgbClr val="DFBEA9"/>
    <a:srgbClr val="9A5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5606" autoAdjust="0"/>
  </p:normalViewPr>
  <p:slideViewPr>
    <p:cSldViewPr>
      <p:cViewPr varScale="1">
        <p:scale>
          <a:sx n="116" d="100"/>
          <a:sy n="116" d="100"/>
        </p:scale>
        <p:origin x="1740" y="108"/>
      </p:cViewPr>
      <p:guideLst>
        <p:guide orient="horz" pos="2899"/>
        <p:guide pos="3366"/>
        <p:guide pos="918"/>
        <p:guide pos="4241"/>
        <p:guide orient="horz" pos="1389"/>
        <p:guide orient="horz" pos="890"/>
        <p:guide pos="204"/>
        <p:guide pos="5556"/>
        <p:guide pos="340"/>
        <p:guide pos="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08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FB946-2E73-4082-BA1C-94439507CE41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8737-52E5-454E-857E-7B53303541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5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spc="-100" baseline="0" dirty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만나는 </a:t>
            </a:r>
            <a:r>
              <a:rPr kumimoji="0" lang="ko-KR" altLang="en-US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회로이론</a:t>
            </a:r>
            <a:r>
              <a:rPr kumimoji="0" lang="en-US" altLang="ko-KR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ko-KR" altLang="en-US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</a:t>
            </a:r>
            <a:r>
              <a:rPr kumimoji="0" lang="en-US" altLang="ko-KR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de-DE" altLang="ko-KR" sz="2400" b="1" spc="-100" baseline="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612453" y="1792326"/>
            <a:ext cx="7991475" cy="11326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dirty="0">
                <a:ea typeface="맑은 고딕" pitchFamily="50" charset="-127"/>
              </a:rPr>
              <a:t>방성완</a:t>
            </a:r>
            <a:r>
              <a:rPr kumimoji="0" lang="ko-KR" altLang="en-US" sz="1400" dirty="0">
                <a:ea typeface="맑은 고딕" pitchFamily="50" charset="-127"/>
              </a:rPr>
              <a:t>과 </a:t>
            </a:r>
            <a:r>
              <a:rPr kumimoji="0" lang="ko-KR" altLang="en-US" sz="1400" b="1" dirty="0">
                <a:ea typeface="맑은 고딕" pitchFamily="50" charset="-127"/>
              </a:rPr>
              <a:t>한빛아카데미㈜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, </a:t>
            </a: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학생들에게 배포되어서는 안됩니다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 </a:t>
            </a:r>
            <a:endParaRPr kumimoji="0" lang="ko-KR" altLang="en-US" sz="1000" u="none" dirty="0">
              <a:ea typeface="맑은 고딕" pitchFamily="50" charset="-127"/>
            </a:endParaRPr>
          </a:p>
        </p:txBody>
      </p:sp>
      <p:sp>
        <p:nvSpPr>
          <p:cNvPr id="12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3587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902" y="5965348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6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40"/>
          <p:cNvSpPr>
            <a:spLocks noChangeArrowheads="1"/>
          </p:cNvSpPr>
          <p:nvPr userDrawn="1"/>
        </p:nvSpPr>
        <p:spPr bwMode="invGray">
          <a:xfrm>
            <a:off x="-3780" y="647700"/>
            <a:ext cx="9144000" cy="6210300"/>
          </a:xfrm>
          <a:prstGeom prst="rect">
            <a:avLst/>
          </a:prstGeom>
          <a:pattFill prst="narHorz">
            <a:fgClr>
              <a:schemeClr val="accent1">
                <a:lumMod val="20000"/>
                <a:lumOff val="8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3530801" y="44624"/>
            <a:ext cx="5467595" cy="523220"/>
            <a:chOff x="6685508" y="188640"/>
            <a:chExt cx="5467595" cy="523220"/>
          </a:xfrm>
        </p:grpSpPr>
        <p:sp>
          <p:nvSpPr>
            <p:cNvPr id="11" name="직사각형 10"/>
            <p:cNvSpPr/>
            <p:nvPr/>
          </p:nvSpPr>
          <p:spPr>
            <a:xfrm>
              <a:off x="8247867" y="188640"/>
              <a:ext cx="390523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indent="0" algn="l" defTabSz="914400" rtl="0" eaLnBrk="1" latinLnBrk="1" hangingPunct="1"/>
              <a:r>
                <a:rPr lang="ko-KR" altLang="en-US" sz="2800" b="1" kern="1200" spc="-150" dirty="0" smtClean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회로 해석의 다양한 방법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85508" y="188640"/>
              <a:ext cx="164865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r>
                <a:rPr lang="en-US" altLang="ko-KR" sz="2000" b="1" kern="12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Chapter </a:t>
              </a:r>
              <a:r>
                <a:rPr lang="en-US" altLang="ko-KR" sz="2800" b="1" kern="12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</a:t>
              </a:r>
              <a:endParaRPr lang="ko-KR" altLang="en-US" sz="2800" b="1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Rectangle 440"/>
          <p:cNvSpPr>
            <a:spLocks noChangeArrowheads="1"/>
          </p:cNvSpPr>
          <p:nvPr userDrawn="1"/>
        </p:nvSpPr>
        <p:spPr bwMode="invGray">
          <a:xfrm>
            <a:off x="0" y="587028"/>
            <a:ext cx="9144000" cy="108000"/>
          </a:xfrm>
          <a:prstGeom prst="rect">
            <a:avLst/>
          </a:prstGeom>
          <a:solidFill>
            <a:srgbClr val="05344B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1325" y="5372041"/>
            <a:ext cx="3311972" cy="13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 latinLnBrk="0"/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9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/104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23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6196" y="6301779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 userDrawn="1"/>
        </p:nvSpPr>
        <p:spPr>
          <a:xfrm>
            <a:off x="280917" y="258384"/>
            <a:ext cx="8575976" cy="4336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2969064" y="4974267"/>
            <a:ext cx="59234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kern="1200" spc="-3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회로 해석의 다양한 방법</a:t>
            </a:r>
            <a:endParaRPr lang="en-US" altLang="ko-KR" sz="4400" b="1" kern="1200" spc="-3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136371" y="258382"/>
            <a:ext cx="4858582" cy="4338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501134" y="4849996"/>
            <a:ext cx="1526379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2800" b="1" kern="1200" spc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Chapter</a:t>
            </a:r>
            <a:endParaRPr lang="en-US" altLang="ko-KR" sz="2800" b="1" kern="1200" spc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4361" y="3075131"/>
            <a:ext cx="3081815" cy="136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596512" y="5201905"/>
            <a:ext cx="1335623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8000" b="1" kern="1200" spc="-15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</a:t>
            </a:r>
            <a:endParaRPr lang="ko-KR" altLang="en-US" sz="8000" b="1" kern="120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2809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7033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69893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84117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2270" y="332656"/>
            <a:ext cx="3063784" cy="28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2708920"/>
            <a:ext cx="4608512" cy="354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286865" y="262152"/>
            <a:ext cx="8575976" cy="633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2136371" y="258382"/>
            <a:ext cx="4858582" cy="64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114" y="3501008"/>
            <a:ext cx="3474094" cy="267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023828" y="1149294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8000" b="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0917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717831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7030060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8466974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3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1" r:id="rId2"/>
    <p:sldLayoutId id="2147483652" r:id="rId3"/>
    <p:sldLayoutId id="2147483672" r:id="rId4"/>
    <p:sldLayoutId id="214748367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8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0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5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2149616"/>
            <a:ext cx="6696744" cy="1923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저항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개는 직렬 연결이므로 구하는 등가 저항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10 + 8 + 7 =25 [</a:t>
            </a:r>
            <a:r>
              <a:rPr lang="en-US" altLang="ko-KR" spc="-1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전압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분할 법칙을 이용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68" y="3390236"/>
            <a:ext cx="2628900" cy="6096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9" name="직사각형 18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323850" y="1412777"/>
            <a:ext cx="8502650" cy="302433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테브난과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노턴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회로를 이용한 최대 전력 전달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많을수록 좋아요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427754" y="1565176"/>
            <a:ext cx="5906594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전력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(2.33)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 대한 도함수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(2.34)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를 이용하여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(2.35)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(2.36)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을 풀기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63" y="2368495"/>
            <a:ext cx="6075041" cy="65747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63" y="3486876"/>
            <a:ext cx="5978287" cy="34241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20" y="4290195"/>
            <a:ext cx="4886940" cy="3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테브난과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노턴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회로를 이용한 최대 전력 전달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많을수록 좋아요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427754" y="1565176"/>
            <a:ext cx="7418762" cy="37548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전력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부하에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흐르는 최대 전력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L,max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부하에 의해서 흡수되는 전력의 비율에 대한 공급원에 의해서 공급되는 전력의 비율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회로의 효율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계산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연습문제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2.20]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활용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1" y="4597569"/>
            <a:ext cx="4752528" cy="55432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54" y="2420488"/>
            <a:ext cx="746102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312845"/>
            <a:ext cx="8715375" cy="481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1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04788" y="2134046"/>
            <a:ext cx="6696744" cy="38395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15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부하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저항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ko-KR" altLang="en-US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은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 테브난 저항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Th</a:t>
            </a:r>
            <a:r>
              <a:rPr lang="ko-KR" altLang="en-US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와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일치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5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5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부하 저항에 흐르는 전압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5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5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5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부하에서 생성되는 최대 전력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P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5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5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984" y="2532063"/>
            <a:ext cx="1534932" cy="36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97" y="3588529"/>
            <a:ext cx="3469771" cy="63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99" y="5058378"/>
            <a:ext cx="2065717" cy="60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78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05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전압 분할 법칙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분자에 우리 쪽 저항만 곱하세요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25539" y="1328410"/>
            <a:ext cx="7931202" cy="51552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복잡한 회로에서의 전압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법칙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연결이므로 두 저항에 대한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등가 저항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eq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등가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eqT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39" y="3816461"/>
            <a:ext cx="4114009" cy="258594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" y="2102198"/>
            <a:ext cx="5369471" cy="61238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97" y="3150235"/>
            <a:ext cx="6002799" cy="61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전압 분할 법칙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분자에 우리 쪽 저항만 곱하세요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27754" y="1412776"/>
            <a:ext cx="7674846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복잡한 회로에서의 전압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법칙</a:t>
            </a: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옴의 법칙을 이용하여 나타낸 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i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옴의 법칙을 이용하여 나타낸 출력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정리하여 구한 출력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</a:t>
            </a:r>
            <a:endParaRPr lang="en-US" altLang="ko-KR" i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17" y="2204865"/>
            <a:ext cx="4392488" cy="57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43" y="3439864"/>
            <a:ext cx="4533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43" y="4293096"/>
            <a:ext cx="57245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8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7" y="1310450"/>
            <a:ext cx="8569767" cy="473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5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5631" y="2149341"/>
            <a:ext cx="6752753" cy="36548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18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직렬로 연결된 저항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100 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과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150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등가 저항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8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100 + 150 = 250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endParaRPr lang="ko-KR" altLang="en-US" spc="-100" baseline="-250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8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병렬로 연결된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[k</a:t>
            </a:r>
            <a:r>
              <a:rPr lang="en-US" altLang="ko-KR" spc="-1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과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[k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등가 저항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800"/>
              </a:spcBef>
              <a:buClr>
                <a:srgbClr val="000000"/>
              </a:buClr>
              <a:buSzPct val="100000"/>
              <a:defRPr/>
            </a:pPr>
            <a:endParaRPr lang="ko-KR" altLang="en-US" sz="15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8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8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전체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등가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저항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8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eqT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250 + 750 = 1000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en-US" altLang="ko-KR" sz="800" spc="-100" dirty="0" smtClean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800"/>
              </a:spcBef>
              <a:buClr>
                <a:srgbClr val="000000"/>
              </a:buClr>
              <a:buSzPct val="100000"/>
              <a:defRPr/>
            </a:pPr>
            <a:endParaRPr lang="ko-KR" altLang="en-US" sz="200" spc="-1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79" y="3766344"/>
            <a:ext cx="4078908" cy="576064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1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3" y="2028265"/>
            <a:ext cx="7272808" cy="5078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200" spc="-1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전압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분할 법칙을 이용하면 구하고자 하는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전압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88" y="2610862"/>
            <a:ext cx="3600400" cy="2199301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381642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전류 분할 법칙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분자에 상대 쪽 저항만 곱하세요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27754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분할 법칙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Current divider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rule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저항이 병렬로 연결된 접점에 전류가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도달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저항의 비율에 따라 전류가 분할되어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전류의 값을 결정하는 회로 해석 방법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병렬로 연결된 저항에 흐르는 전압 강하는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6" y="3357273"/>
            <a:ext cx="3888432" cy="22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전류 분할 법칙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분자에 상대 쪽 저항만 곱하세요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427754" y="1412776"/>
            <a:ext cx="7674846" cy="48751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단순한 회로에서의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법칙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전압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저항 연결에 대한 전체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등가 저항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eq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옴의 법칙을 이용하여 나타낸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(2.12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(2.13)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이용하여 구한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는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24" y="3971650"/>
            <a:ext cx="4669789" cy="32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24" y="2224816"/>
            <a:ext cx="4752528" cy="28059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16" y="2925254"/>
            <a:ext cx="4824536" cy="61070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84" y="4731261"/>
            <a:ext cx="7204251" cy="15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전류 분할 법칙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분자에 상대 쪽 저항만 곱하세요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27754" y="1412776"/>
            <a:ext cx="7674846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단순한 회로에서의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법칙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분할을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주어진 입력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부분 전류를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❶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분모에는 구하려는 부분 전류가 흐르는 저항을 대입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❷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분자에는 병렬 저항 연결의 등가 저항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eq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입력 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9" y="3356992"/>
            <a:ext cx="1512168" cy="105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3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" y="1317377"/>
            <a:ext cx="8671597" cy="163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6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1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89191"/>
            <a:ext cx="8724900" cy="378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5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2132856"/>
            <a:ext cx="7005018" cy="1923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전류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은 다음과 같이 전류 분할 법칙을 이용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분모에는 저항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개를 더한 값을 적용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분자에는 전류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가 흐르는 저항값을 적용한 후 전류원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[A]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를 곱함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50" y="2578371"/>
            <a:ext cx="2447925" cy="54292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295232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8" y="1314449"/>
            <a:ext cx="8803533" cy="45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8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844824"/>
            <a:ext cx="7879324" cy="459407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전압원에서 들여다 본 등가 저항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구하면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endParaRPr lang="ko-KR" altLang="en-US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전류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ko-KR" altLang="en-US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는 다음과 같음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endParaRPr lang="ko-KR" altLang="en-US" sz="10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전류 분할 법칙을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이용한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부분 전류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저항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9 [</a:t>
            </a:r>
            <a:r>
              <a:rPr lang="en-US" altLang="ko-KR" spc="-1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전압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9[</a:t>
            </a:r>
            <a:r>
              <a:rPr lang="en-US" altLang="ko-KR" spc="-100" baseline="-250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∙ 9 = 0.8 × 9 = 7.2 [V]</a:t>
            </a:r>
            <a:endParaRPr lang="en-US" altLang="ko-KR" sz="400" spc="-100" dirty="0" smtClean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endParaRPr lang="ko-KR" altLang="en-US" sz="2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저항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9 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과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72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은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병렬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연결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V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9[</a:t>
            </a:r>
            <a:r>
              <a:rPr lang="en-US" altLang="ko-KR" spc="-100" baseline="-250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7.2 [V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en-US" altLang="ko-KR" sz="400" spc="-1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89" y="2204864"/>
            <a:ext cx="3816424" cy="50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88" y="3140968"/>
            <a:ext cx="1800200" cy="53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76" y="4149080"/>
            <a:ext cx="18764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601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656301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2.2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핵심 회로 해석 방법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234888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접점 전압 방법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그물망 전류 방법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중첩 방법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공급원의 상호 변환</a:t>
            </a:r>
          </a:p>
        </p:txBody>
      </p:sp>
    </p:spTree>
    <p:extLst>
      <p:ext uri="{BB962C8B-B14F-4D97-AF65-F5344CB8AC3E}">
        <p14:creationId xmlns:p14="http://schemas.microsoft.com/office/powerpoint/2010/main" val="35764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접점 전압 방법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키르히호프의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전류 법칙을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27754" y="1412776"/>
            <a:ext cx="7674846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접점 전압 방법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Node voltage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전류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전류를 한 개 이상 접점 전압의 차이로 나타낼 수 있는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접점 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접점 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높은 경우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전류는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흐름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 전류는 다음과 같이 나타낼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98" y="4149080"/>
            <a:ext cx="3073683" cy="100485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16" y="3429001"/>
            <a:ext cx="5400600" cy="5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접점 전압 방법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키르히호프의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전류 법칙을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27754" y="1412776"/>
            <a:ext cx="76748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복잡한 회로의 접점 전압 방법</a:t>
            </a: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&gt;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&gt;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&gt;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관계를 갖는 회로에 대한 접점 전압 방법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살펴보기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접점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로 들어가는 전류를 양의 방향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나오는 방향은 음의 방향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키르히호프의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전류 법칙을 접점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6" y="2348880"/>
            <a:ext cx="4330517" cy="226874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17" y="5661248"/>
            <a:ext cx="5256584" cy="2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접점 전압 방법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키르히호프의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전류 법칙을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27754" y="1412776"/>
            <a:ext cx="7674846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복잡한 회로의 접점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접점 전압 방법을 이용하여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구한 각각의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(2.18)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(2.17)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대입하여 얻은 접점 전압 방정식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24" y="4581128"/>
            <a:ext cx="5915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08" y="2148120"/>
            <a:ext cx="52482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0" y="1323150"/>
            <a:ext cx="8668905" cy="412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8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5631" y="2151963"/>
            <a:ext cx="7112793" cy="36625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저항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[k</a:t>
            </a:r>
            <a:r>
              <a:rPr lang="en-US" altLang="ko-KR" spc="-1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 접점에 키르히호프의 전류 법칙을 이용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(1)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에 의해 분기 전류에 대한 접점 전압 방정식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(2)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를 계산하여 구한 분기 전압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3 [V]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옴의 법칙을 이용하여 구한 분기 전류</a:t>
            </a:r>
            <a:endParaRPr lang="en-US" altLang="ko-KR" spc="-100" dirty="0" smtClean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                                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84010"/>
            <a:ext cx="4800626" cy="3619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50" y="3563110"/>
            <a:ext cx="6552728" cy="6093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124" y="5045564"/>
            <a:ext cx="1933575" cy="5715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3" name="직사각형 22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323850" y="1412777"/>
            <a:ext cx="8502650" cy="460851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48208" y="1268760"/>
            <a:ext cx="8056240" cy="2973540"/>
            <a:chOff x="389260" y="1349028"/>
            <a:chExt cx="8056240" cy="2973540"/>
          </a:xfrm>
        </p:grpSpPr>
        <p:grpSp>
          <p:nvGrpSpPr>
            <p:cNvPr id="10" name="그룹 9"/>
            <p:cNvGrpSpPr/>
            <p:nvPr/>
          </p:nvGrpSpPr>
          <p:grpSpPr>
            <a:xfrm>
              <a:off x="389260" y="3602568"/>
              <a:ext cx="8056240" cy="720000"/>
              <a:chOff x="643260" y="3173386"/>
              <a:chExt cx="8056240" cy="720000"/>
            </a:xfrm>
          </p:grpSpPr>
          <p:sp>
            <p:nvSpPr>
              <p:cNvPr id="42" name="직사각형 32"/>
              <p:cNvSpPr/>
              <p:nvPr/>
            </p:nvSpPr>
            <p:spPr>
              <a:xfrm>
                <a:off x="643260" y="3225332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14521" y="3294665"/>
                <a:ext cx="6206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 smtClean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r>
                  <a:rPr lang="en-US" altLang="en-US" sz="2400" b="1" dirty="0" smtClean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직사각형 32"/>
              <p:cNvSpPr/>
              <p:nvPr/>
            </p:nvSpPr>
            <p:spPr>
              <a:xfrm>
                <a:off x="1358900" y="3173386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직사각형 23"/>
              <p:cNvSpPr>
                <a:spLocks noChangeArrowheads="1"/>
              </p:cNvSpPr>
              <p:nvPr/>
            </p:nvSpPr>
            <p:spPr bwMode="auto">
              <a:xfrm>
                <a:off x="1496616" y="3318602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 err="1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테브난과</a:t>
                </a: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b="1" spc="-100" dirty="0" err="1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노턴</a:t>
                </a: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등가회로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89260" y="1349028"/>
              <a:ext cx="8056240" cy="720000"/>
              <a:chOff x="643260" y="980728"/>
              <a:chExt cx="8056240" cy="720000"/>
            </a:xfrm>
          </p:grpSpPr>
          <p:sp>
            <p:nvSpPr>
              <p:cNvPr id="37" name="직사각형 32"/>
              <p:cNvSpPr/>
              <p:nvPr/>
            </p:nvSpPr>
            <p:spPr>
              <a:xfrm>
                <a:off x="643260" y="1032546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714520" y="1101879"/>
                <a:ext cx="6206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 smtClean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r>
                  <a:rPr lang="en-US" altLang="en-US" sz="2400" b="1" dirty="0" smtClean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직사각형 32"/>
              <p:cNvSpPr/>
              <p:nvPr/>
            </p:nvSpPr>
            <p:spPr>
              <a:xfrm>
                <a:off x="1358900" y="980728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3" name="직사각형 23"/>
              <p:cNvSpPr>
                <a:spLocks noChangeArrowheads="1"/>
              </p:cNvSpPr>
              <p:nvPr/>
            </p:nvSpPr>
            <p:spPr bwMode="auto">
              <a:xfrm>
                <a:off x="1496616" y="113506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전압과 전류 분할 법칙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89260" y="2470757"/>
              <a:ext cx="8056240" cy="720000"/>
              <a:chOff x="643260" y="2077057"/>
              <a:chExt cx="8056240" cy="720000"/>
            </a:xfrm>
          </p:grpSpPr>
          <p:sp>
            <p:nvSpPr>
              <p:cNvPr id="39" name="직사각형 32"/>
              <p:cNvSpPr/>
              <p:nvPr/>
            </p:nvSpPr>
            <p:spPr>
              <a:xfrm>
                <a:off x="643260" y="2147989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직사각형 32"/>
              <p:cNvSpPr/>
              <p:nvPr/>
            </p:nvSpPr>
            <p:spPr>
              <a:xfrm>
                <a:off x="1358900" y="2077057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4" name="직사각형 23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핵심 회로 해석 방법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461502" y="2611363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2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99252"/>
            <a:ext cx="8658226" cy="464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3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4788" y="1886512"/>
            <a:ext cx="6696744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❶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회로를 재구성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❷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접점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에서 키르히호프 전류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방정식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여기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서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-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-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d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-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endParaRPr lang="en-US" altLang="ko-KR" spc="-100" dirty="0" smtClean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03" y="2383716"/>
            <a:ext cx="4897362" cy="19442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38" y="4976004"/>
            <a:ext cx="4696519" cy="72183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4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1890705"/>
            <a:ext cx="6696744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❸ 접점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전압 방법을 이용하여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구하는 분기 전류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91" y="2377283"/>
            <a:ext cx="3908364" cy="3382393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3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1879420"/>
            <a:ext cx="6696744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❹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❷와 ❸을 통해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얻은 두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개의 접점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방정식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❺ ❹의 식을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간단히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정리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06" y="2387748"/>
            <a:ext cx="5327402" cy="12529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06" y="4689016"/>
            <a:ext cx="4585556" cy="127177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9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9062" y="1297440"/>
            <a:ext cx="6696744" cy="52999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❻ ❺의 식을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풀어서 얻은 두 개의 접점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전압</a:t>
            </a:r>
            <a:endParaRPr lang="en-US" altLang="ko-KR" sz="8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2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❼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2-12]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에서 설정한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분기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전류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58" y="1707107"/>
            <a:ext cx="3985973" cy="620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47" y="3196604"/>
            <a:ext cx="4270556" cy="311868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57356" y="1052736"/>
            <a:ext cx="514244" cy="329321"/>
            <a:chOff x="457356" y="1371991"/>
            <a:chExt cx="514244" cy="329321"/>
          </a:xfrm>
        </p:grpSpPr>
        <p:sp>
          <p:nvSpPr>
            <p:cNvPr id="15" name="직사각형 14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323850" y="846668"/>
            <a:ext cx="8502650" cy="565892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3499" y="1891920"/>
            <a:ext cx="6696744" cy="360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❽ 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(15) ~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(20)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에서 구한 분기 전류를 이용하여 구한 분기 전류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62" y="2376267"/>
            <a:ext cx="4644998" cy="141070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4" name="직사각형 23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323850" y="1412777"/>
            <a:ext cx="8502650" cy="280831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309124"/>
            <a:ext cx="8724900" cy="208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5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그물망 전류 방법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키르히호프의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전압 법칙을 이용해요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27754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그물망 전류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Mesh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current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그물망 주변을 따라서 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시계 방향으로 회전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흐른다고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그물망에 의해 특정하게 지정되는 그물망 전류만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혹은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계산할 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전압 법칙 또는 전류 법칙보다 계산이 간편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회로에 존재하는 각각의 분기 전류를 모두 고려할 필요가 없음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극성 때문에 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왼쪽에서 오른쪽 방향으로 흐름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24" y="4581128"/>
            <a:ext cx="3168352" cy="92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그물망 전류 방법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키르히호프의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전압 법칙을 이용해요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27754" y="1412776"/>
            <a:ext cx="7674846" cy="48074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그물망 전류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Mesh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current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 방향으로 도는 그물망 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전압원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 키르히호프의 전압 법칙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 방향을 고려하면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극성은 음극에서 양극 방향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양극에서 음극으로 놓여 있는 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반대 방향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음의 부호 지정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24" y="2216766"/>
            <a:ext cx="2880320" cy="222383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19" y="5087430"/>
            <a:ext cx="2651393" cy="2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337306"/>
            <a:ext cx="8681440" cy="422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2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7544" y="1137518"/>
            <a:ext cx="7159332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2.1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전압과 전류 분할 법칙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전압 분할 법칙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전류 분할 </a:t>
            </a:r>
            <a:r>
              <a:rPr lang="ko-KR" altLang="en-US" b="1" dirty="0" smtClean="0">
                <a:latin typeface="+mn-ea"/>
              </a:rPr>
              <a:t>법칙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06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61447" y="1921024"/>
            <a:ext cx="7270993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그물망 ①에 키르히호프의 전압 법칙을 적용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그물망 ②에 키르히호프의 전압 법칙을 적용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(2)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를 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(1)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에 대입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키르히호프의 전류 법칙을 이용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식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(3)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과 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(4)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 연립 일차방정식을 계산한 그물망 전류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2 [A]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2[A]</a:t>
            </a: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89" y="2319500"/>
            <a:ext cx="4848225" cy="323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51" y="3064600"/>
            <a:ext cx="4743352" cy="6842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174" y="4198772"/>
            <a:ext cx="4536504" cy="3160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212" y="5005455"/>
            <a:ext cx="4392488" cy="27170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20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7175" y="1345909"/>
            <a:ext cx="8779321" cy="2803171"/>
            <a:chOff x="257175" y="1345909"/>
            <a:chExt cx="8779321" cy="2803171"/>
          </a:xfrm>
        </p:grpSpPr>
        <p:grpSp>
          <p:nvGrpSpPr>
            <p:cNvPr id="13" name="그룹 12"/>
            <p:cNvGrpSpPr/>
            <p:nvPr/>
          </p:nvGrpSpPr>
          <p:grpSpPr>
            <a:xfrm>
              <a:off x="257175" y="1345909"/>
              <a:ext cx="8629650" cy="2227108"/>
              <a:chOff x="257175" y="1345909"/>
              <a:chExt cx="8629650" cy="2227108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175" y="1345909"/>
                <a:ext cx="8629650" cy="1286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323850" y="2492897"/>
                <a:ext cx="8477250" cy="108012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257175" y="2492897"/>
              <a:ext cx="8779321" cy="16561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06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1953" y="1881149"/>
            <a:ext cx="6696744" cy="37215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❶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회로를 재구성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이때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세 개의 그물망 전류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지정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570952"/>
            <a:ext cx="5232947" cy="230425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388843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6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9062" y="1890706"/>
            <a:ext cx="7112449" cy="322242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❷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그물망 ①에 키르히호프의 전압 법칙을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적용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[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예제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2-6]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따르면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120 [V]</a:t>
            </a:r>
            <a:endParaRPr lang="en-US" altLang="ko-KR" spc="-1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옴의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법칙에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의해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위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식들을 정리하여 얻은 첫 번째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일차방정식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73" y="2277823"/>
            <a:ext cx="4984551" cy="3329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13" y="3402873"/>
            <a:ext cx="4851539" cy="7920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673" y="4772099"/>
            <a:ext cx="5304023" cy="33382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3" name="직사각형 22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323850" y="1412777"/>
            <a:ext cx="8502650" cy="417646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7773" y="1904773"/>
            <a:ext cx="6696744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❸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그물망 ②에 키르히호프의 전압 법칙을 적용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옴의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법칙에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의한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(5)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 각각의 전압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 위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식들을 정리하여 얻은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두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번째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일차방정식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❹ 그물망 ③에서 세 번째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일차방정식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31" y="2293633"/>
            <a:ext cx="5040560" cy="354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104" y="3112070"/>
            <a:ext cx="5021088" cy="12576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485" y="4970202"/>
            <a:ext cx="5630770" cy="2934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707" y="5730537"/>
            <a:ext cx="4214396" cy="2931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80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5630" y="1902022"/>
            <a:ext cx="6965259" cy="14650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❺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가감법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대입법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등치법을 이용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71463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식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(4),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(9),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(10)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  세 개의 일차방정식을 동시에 만족하는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/>
            </a:r>
            <a:b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그물망 전류 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 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pc="-100" baseline="-250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 값을 쉽게 구할 수 있음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230425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중첩 방법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헤쳐 모여주세요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427754" y="1412776"/>
            <a:ext cx="7674846" cy="260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Superposition method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전압원 혹은 전류원이 독립적으로 여러 개 존재하는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임시로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개의 공급원만 남기고 나머지 공급원은 모두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제거하는 방식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차례로 구한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후에 각각의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 결과를 모두 더해서 전체 응답을 결정하는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전류원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제거하는 경우는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개방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회로로 대체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전압원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제거하는 경우는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단락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회로로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4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중첩 방법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헤쳐 모여주세요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427754" y="1412776"/>
            <a:ext cx="7674846" cy="48074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2-11]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❶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전류원을 제거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전류원 부분은 개방 회로로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6" y="1916832"/>
            <a:ext cx="3600400" cy="136082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08" y="4005064"/>
            <a:ext cx="3950704" cy="20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중첩 방법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헤쳐 모여주세요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27754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2-17]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등가 저항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eq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등가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eq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분기 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73" y="5273884"/>
            <a:ext cx="2157983" cy="66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73" y="1916832"/>
            <a:ext cx="43053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73" y="2348880"/>
            <a:ext cx="3307285" cy="18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중첩 방법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헤쳐 모여주세요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27754" y="1412776"/>
            <a:ext cx="7674846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분기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’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전류 분할 법칙을 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08" y="4509120"/>
            <a:ext cx="3168352" cy="113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07" y="1916832"/>
            <a:ext cx="4285243" cy="19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전압 분할 법칙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분자에 우리 쪽 저항만 곱하세요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25546" y="1412776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분할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법칙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Voltage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divider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rule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법칙과 키르히호프의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전압을 이용하여 회로의 저항에 걸리는 전압을 계산하는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회로의 저항 비율을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고려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강하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oltage drop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끝부분에 생기는 전압의 차이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4" y="2996952"/>
            <a:ext cx="2928541" cy="22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중첩 방법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헤쳐 모여주세요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27754" y="1412776"/>
            <a:ext cx="7674846" cy="29161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❹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2-11]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회로에서 전압원을 제거하면 전압 부분은 단락 회로로 대체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solidFill>
                <a:schemeClr val="tx1">
                  <a:lumMod val="65000"/>
                  <a:lumOff val="3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6" y="1916832"/>
            <a:ext cx="511945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중첩 방법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헤쳐 모여주세요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27754" y="1412776"/>
            <a:ext cx="7674846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❺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2-20]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등가 저항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eq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등가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eq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분기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압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eq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19" y="4948783"/>
            <a:ext cx="2943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8" y="1844824"/>
            <a:ext cx="36861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93" y="2204864"/>
            <a:ext cx="369933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중첩 방법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헤쳐 모여주세요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40454" y="1387795"/>
            <a:ext cx="7859194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❻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흐르는 분기 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''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법칙을 접점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접점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(2.21)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분기 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''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''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옴의 법칙을 적용하고 분기 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''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6 [A]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16" y="1772816"/>
            <a:ext cx="2046573" cy="9894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16" y="3284984"/>
            <a:ext cx="5804471" cy="86409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052" y="5085184"/>
            <a:ext cx="5399180" cy="64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중첩 방법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헤쳐 모여주세요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27754" y="1412776"/>
            <a:ext cx="7674846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❽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법칙을 그물망 ①에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2.23)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2.22)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❾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 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3[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Ω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24" y="2564904"/>
            <a:ext cx="3380780" cy="61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24" y="1772816"/>
            <a:ext cx="5252442" cy="36449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24" y="3789040"/>
            <a:ext cx="3600400" cy="13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중첩 방법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헤쳐 모여주세요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27754" y="1412776"/>
            <a:ext cx="7674846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❿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이용하여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분기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6832"/>
            <a:ext cx="28003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5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" y="1317086"/>
            <a:ext cx="8620239" cy="418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9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844824"/>
            <a:ext cx="7625369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2-22]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에서 전류원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[A]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임시 제거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직렬로 연결된 등가 저항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옴의 법칙을 이용한 전류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14682"/>
            <a:ext cx="4783508" cy="2088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82" y="4896139"/>
            <a:ext cx="1940159" cy="3366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313" y="5661822"/>
            <a:ext cx="1580119" cy="548539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62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67111" y="1806960"/>
            <a:ext cx="7265329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2-22]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에서 전압원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임시 제거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전류 분할 법칙을 이용한 전류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중첩을 이용한 최종 전류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03" y="2224447"/>
            <a:ext cx="4183184" cy="20684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03" y="4869160"/>
            <a:ext cx="2432273" cy="5925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127" y="6061352"/>
            <a:ext cx="3157830" cy="327613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2" name="그룹 21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83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314844"/>
            <a:ext cx="8717070" cy="455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0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0756" y="1916832"/>
            <a:ext cx="6850355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❶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2-25]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에서 전압원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제거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93" y="2840816"/>
            <a:ext cx="5056559" cy="2333144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8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전압 분할 법칙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분자에 우리 쪽 저항만 곱하세요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25546" y="1412776"/>
            <a:ext cx="76748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단순한 회로에서의 전압 분할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법칙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연결이므로 두 저항에 대한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등가 저항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eq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옴의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나타낸 입력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 전압에 형태로 다시 쓰기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옴의 법칙을 이용하여 나타낸 출력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</a:t>
            </a:r>
            <a:endParaRPr lang="ko-KR" altLang="en-US" i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15" y="2179527"/>
            <a:ext cx="4860246" cy="31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" y="3021353"/>
            <a:ext cx="4638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65" y="3715336"/>
            <a:ext cx="4458640" cy="560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65" y="4989596"/>
            <a:ext cx="4629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3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8362" y="1869085"/>
            <a:ext cx="7123149" cy="422421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❷ 등가 저항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endParaRPr lang="en-US" altLang="ko-KR" spc="-1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 분기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전류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'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153" y="2291054"/>
            <a:ext cx="4400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13" y="3136011"/>
            <a:ext cx="2608287" cy="59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370" y="3969448"/>
            <a:ext cx="4668937" cy="2254837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4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8889" y="1887588"/>
            <a:ext cx="7077467" cy="32808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❸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접점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 전류 분할 법칙을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적용</a:t>
            </a:r>
            <a:endParaRPr lang="en-US" altLang="ko-KR" sz="8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접점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 전류 분할 법칙을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적용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412" y="2343884"/>
            <a:ext cx="3790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27" y="4092148"/>
            <a:ext cx="27622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88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9656" y="1897552"/>
            <a:ext cx="6696744" cy="360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❹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옴의 법칙을 이용하여 구한 각각의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분기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전압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06" y="2378705"/>
            <a:ext cx="2505851" cy="2252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46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8223" y="1893073"/>
            <a:ext cx="6705327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❺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2-18]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전압원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제거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20888"/>
            <a:ext cx="5154040" cy="230425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89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2232" y="1884515"/>
            <a:ext cx="7086702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❻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등가 저항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분기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전류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'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❼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2-28]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회로의 재구성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73" y="2284602"/>
            <a:ext cx="477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916" y="3049859"/>
            <a:ext cx="2776669" cy="59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916" y="4221088"/>
            <a:ext cx="4467085" cy="214872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66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3492" y="1844989"/>
            <a:ext cx="7416824" cy="43181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접점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 전류 분할 법칙을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적용</a:t>
            </a:r>
            <a:endParaRPr lang="en-US" altLang="ko-KR" sz="8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접점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 전류 분할 법칙을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적용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238" y="2294611"/>
            <a:ext cx="3465677" cy="116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238" y="4396576"/>
            <a:ext cx="30384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49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3743" y="1885602"/>
            <a:ext cx="7061324" cy="3970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❽ 옴의 법칙을 이용하여 구한 각각의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분기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전압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33" y="2355256"/>
            <a:ext cx="2592288" cy="232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91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8086" y="1894464"/>
            <a:ext cx="7268371" cy="360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❾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중첩 원리를 이용하여 다음과 같은 분기 전류를 구할 수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있음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80" y="2420888"/>
            <a:ext cx="3607269" cy="220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0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9637" y="1884289"/>
            <a:ext cx="6968777" cy="360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❿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중첩 원리를 이용하여 다음과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같은 전압을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구할 수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있음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88" y="2355254"/>
            <a:ext cx="4552503" cy="231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2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전류원과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전압원의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상호 변환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계속해서 서로를 바꿀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27754" y="1412776"/>
            <a:ext cx="839239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공급원 변환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직렬로 연결된 전압원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저항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병렬로 연결된 전류원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반대로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저항과 병렬로 연결된 전류원을 직렬로 연결된 전압원으로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변환된 회로는 변환하기 이전 회로와 동일한 등가 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2-30(a)]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단락 회로 전류는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2-30(b)]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단락 회로 전류는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38" y="3911972"/>
            <a:ext cx="5616624" cy="209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전압 분할 법칙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분자에 우리 쪽 저항만 곱하세요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425546" y="1412776"/>
            <a:ext cx="7674846" cy="26868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단순한 회로에서의 전압 분할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법칙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(2.4)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2.3)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(2.5)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(2.1)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등가 저항을 대입한 출력 전압 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16" y="2183757"/>
            <a:ext cx="4824536" cy="60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0" y="3429000"/>
            <a:ext cx="7488832" cy="11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전류원과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전압원의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상호 변환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계속해서 서로를 바꿀 수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27754" y="1412776"/>
            <a:ext cx="7674846" cy="1923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공급원 변환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옴의 법칙에 기반을 두고 있는 공급원 변환에 필요한 조건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6" y="2276872"/>
            <a:ext cx="4608512" cy="9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0" y="1280250"/>
            <a:ext cx="8802077" cy="468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4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906836"/>
            <a:ext cx="7273645" cy="43620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종속 전압원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과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직렬로 연결된 저항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15 [</a:t>
            </a:r>
            <a:r>
              <a:rPr lang="en-US" altLang="ko-KR" spc="-1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에 옴의 법칙 적용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키르히호프의 전류 법칙을 적용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73" y="2348880"/>
            <a:ext cx="5120620" cy="1873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17" y="5202233"/>
            <a:ext cx="2019793" cy="74704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25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" y="1338826"/>
            <a:ext cx="8776823" cy="424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78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807219"/>
            <a:ext cx="7424437" cy="48074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전류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4[</a:t>
            </a:r>
            <a:r>
              <a:rPr lang="en-US" altLang="ko-KR" spc="-100" baseline="-250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의 값을 찾을 때까지 공급원 변환을 반복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실행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27" y="2348881"/>
            <a:ext cx="4618576" cy="19711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518" y="4473885"/>
            <a:ext cx="5105393" cy="173316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96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핵심 회로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63947" y="1807218"/>
            <a:ext cx="7191431" cy="459593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그림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2-35]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에 대한 등가 회로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2-36]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에서 전류 분할 법칙을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9" y="2240339"/>
            <a:ext cx="3960440" cy="19105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60" y="4914908"/>
            <a:ext cx="2448272" cy="109216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2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7755649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2.3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테브난과 노턴 </a:t>
            </a:r>
            <a:r>
              <a:rPr lang="ko-KR" altLang="en-US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등가 회로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테브난 등가 회로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노턴 등가 회로</a:t>
            </a:r>
          </a:p>
        </p:txBody>
      </p:sp>
    </p:spTree>
    <p:extLst>
      <p:ext uri="{BB962C8B-B14F-4D97-AF65-F5344CB8AC3E}">
        <p14:creationId xmlns:p14="http://schemas.microsoft.com/office/powerpoint/2010/main" val="13961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테브난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회로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개방 회로를 이용해요 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415053" y="1412776"/>
            <a:ext cx="8417661" cy="29915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테브난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Thévenin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등가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 저항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load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resistance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전기 소자에 흐르는 전류를 찾을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때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 구성을 전압원과 저항만을 이용하여 등가적으로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테브난 전압원 </a:t>
            </a:r>
            <a:r>
              <a:rPr lang="en-US" altLang="ko-KR" b="1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b="1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는 전력을 소모하는 데 사용하는 부하 저항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이 놓여 있던 단자를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개방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그 곳에 흐르는 개방 회로 전압과 동일한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값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테브난 저항 </a:t>
            </a:r>
            <a:r>
              <a:rPr lang="en-US" altLang="ko-KR" b="1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b="1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는 에너지 공급원이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제거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개방 회로 부하 저항의 단자에 나타나는 전체 회로망의 등가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저항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7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테브난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회로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개방 회로를 이용해요 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27754" y="1412776"/>
            <a:ext cx="7674846" cy="319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테브난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Thévenin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등가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6" y="1988840"/>
            <a:ext cx="2401068" cy="251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 r="1776"/>
          <a:stretch/>
        </p:blipFill>
        <p:spPr bwMode="auto">
          <a:xfrm>
            <a:off x="276681" y="1313856"/>
            <a:ext cx="8595096" cy="41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전압 분할 법칙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분자에 우리 쪽 저항만 곱하세요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25546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단순한 회로에서의 전압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법칙</a:t>
            </a:r>
            <a:endParaRPr lang="ko-KR" altLang="en-US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분할을 이용하여 주어진 입력 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대한 출력 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구하기</a:t>
            </a: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❶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분모에는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회로에 존재하는 저항의 등가 저항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eq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❷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분자에는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찾으려는 출력 전압에 놓여 있는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출력 단자가 저항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 위치한 경우 출력 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56" y="3429000"/>
            <a:ext cx="1152128" cy="79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16" y="4911862"/>
            <a:ext cx="23050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69504" y="1879835"/>
            <a:ext cx="7016540" cy="20261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키르히호프의 전압 법칙을 적용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2-38]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 회로를 재구성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61" y="2320415"/>
            <a:ext cx="1800200" cy="940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69" y="3893543"/>
            <a:ext cx="4744819" cy="2105264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47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98204" y="1891517"/>
            <a:ext cx="7032996" cy="48074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키르히호프의 전류 법칙을 적용하면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+ 2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3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테브난 등가 전압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2-40]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에서 종속 전류원을 제거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60" y="2689166"/>
            <a:ext cx="2880320" cy="5016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460" y="3625270"/>
            <a:ext cx="2771775" cy="504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11" y="4201334"/>
            <a:ext cx="3236807" cy="215787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64339" y="1900226"/>
            <a:ext cx="7196093" cy="16035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테브난 등가 저항에 흐르는 전류는 단락 회로 전류와 동일 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테브난 등가 저항의 계산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14" y="2337835"/>
            <a:ext cx="2376264" cy="5040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81" y="3503390"/>
            <a:ext cx="2364297" cy="55949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47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" y="1323061"/>
            <a:ext cx="8696326" cy="225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3850" y="3140968"/>
            <a:ext cx="8496300" cy="274548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309" y="3301292"/>
            <a:ext cx="4746450" cy="21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0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</a:t>
            </a:r>
            <a:r>
              <a:rPr lang="ko-KR" altLang="en-US" dirty="0" err="1"/>
              <a:t>노턴</a:t>
            </a:r>
            <a:r>
              <a:rPr lang="ko-KR" altLang="en-US" dirty="0"/>
              <a:t>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09754" y="1891517"/>
            <a:ext cx="7224646" cy="36071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❶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테브난 등가 회로로 회로를 재구성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❷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그물망 ②에 키르히호프의 전압 법칙을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적용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405" y="5516972"/>
            <a:ext cx="2026138" cy="31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05" y="2496817"/>
            <a:ext cx="5379119" cy="215631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41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17821" y="1907126"/>
            <a:ext cx="7646667" cy="398570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❸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그물망 ①에 키르히호프의 전압 법칙을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적용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그물망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전류를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계산</a:t>
            </a: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옴의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법칙을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spcBef>
                <a:spcPts val="18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❹ 저항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4[</a:t>
            </a:r>
            <a:r>
              <a:rPr lang="en-US" altLang="ko-KR" spc="-1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 흐르는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전류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4[</a:t>
            </a:r>
            <a:r>
              <a:rPr lang="en-US" altLang="ko-KR" spc="-100" baseline="-250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= -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12 [A]</a:t>
            </a:r>
            <a:r>
              <a:rPr lang="ko-KR" altLang="en-US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이고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옴의 법칙을 적용</a:t>
            </a:r>
            <a:endParaRPr lang="ko-KR" altLang="en-US" spc="-1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개방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회로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전압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91" y="2293139"/>
            <a:ext cx="2841970" cy="31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90" y="3092943"/>
            <a:ext cx="1096119" cy="49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72" y="4047480"/>
            <a:ext cx="2218358" cy="33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90" y="4993710"/>
            <a:ext cx="3581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90" y="5912673"/>
            <a:ext cx="3619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2" name="그룹 21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</a:t>
            </a:r>
            <a:r>
              <a:rPr lang="ko-KR" altLang="en-US" dirty="0" err="1"/>
              <a:t>노턴</a:t>
            </a:r>
            <a:r>
              <a:rPr lang="ko-KR" altLang="en-US" dirty="0"/>
              <a:t>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00945" y="1896178"/>
            <a:ext cx="6696744" cy="37215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❺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2-29]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에서 전압원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와 전류원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를 차례로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제거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731" y="2733807"/>
            <a:ext cx="4368238" cy="2077776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3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</a:t>
            </a:r>
            <a:r>
              <a:rPr lang="ko-KR" altLang="en-US" dirty="0" err="1"/>
              <a:t>노턴</a:t>
            </a:r>
            <a:r>
              <a:rPr lang="ko-KR" altLang="en-US" dirty="0"/>
              <a:t>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06364" y="1628800"/>
            <a:ext cx="7226076" cy="36625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❻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2-42]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를 재구성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테브난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저항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Th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16" y="4719783"/>
            <a:ext cx="2618980" cy="36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17" y="2053722"/>
            <a:ext cx="3030900" cy="216736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287339" y="5278322"/>
            <a:ext cx="7056784" cy="37215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❼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옴의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법칙을 이용하여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구한 분기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전류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16" y="5681645"/>
            <a:ext cx="2806664" cy="66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8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노턴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회로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단락 회로를 이용해요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427754" y="1412776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노턴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Norton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등가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변환을 적용하면 테브난 등가 회로와 서로 변환이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노턴 등가 전류 </a:t>
            </a:r>
            <a:r>
              <a:rPr lang="en-US" altLang="ko-KR" b="1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부하 저항이 놓여 있던 단자를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단락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곳에 흐르는 단락 회로 전류와 동일한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 구성을 전류원과 저항만을 이용하여 등가적으로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노턴 등가 전류를 찾기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6" y="3788590"/>
            <a:ext cx="4536504" cy="224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40454" y="1340768"/>
            <a:ext cx="7674846" cy="36794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❶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전압원 </a:t>
            </a:r>
            <a:r>
              <a:rPr lang="en-US" altLang="ko-KR" i="1" spc="-1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단락하고 전류원 </a:t>
            </a:r>
            <a:r>
              <a:rPr lang="en-US" altLang="ko-KR" i="1" spc="-1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개방</a:t>
            </a: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테브난 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등가 저항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</a:t>
            </a:r>
            <a:endParaRPr lang="en-US" altLang="ko-KR" spc="-10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16" y="4673281"/>
            <a:ext cx="1628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08" y="1780339"/>
            <a:ext cx="4464496" cy="225318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노턴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회로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단락 회로를 이용해요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85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전압과 전류 분할 법칙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331939"/>
            <a:ext cx="8629650" cy="49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2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40455" y="1340768"/>
            <a:ext cx="7674846" cy="496135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❷</a:t>
            </a:r>
            <a:r>
              <a:rPr lang="ko-KR" altLang="en-US" dirty="0" smtClean="0"/>
              <a:t>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단자 </a:t>
            </a:r>
            <a:r>
              <a:rPr lang="en-US" altLang="ko-KR" spc="-1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단자 </a:t>
            </a:r>
            <a:r>
              <a:rPr lang="en-US" altLang="ko-KR" spc="-1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부하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부분이 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단락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회로가 됨</a:t>
            </a: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</a:rPr>
              <a:t>❸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전압 법칙을 접점 </a:t>
            </a:r>
            <a:r>
              <a:rPr lang="en-US" altLang="ko-KR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접점 </a:t>
            </a:r>
            <a:r>
              <a:rPr lang="en-US" altLang="ko-KR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사이에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18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❹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전류 법칙을 접점 </a:t>
            </a:r>
            <a:r>
              <a:rPr lang="en-US" altLang="ko-KR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접점 </a:t>
            </a:r>
            <a:r>
              <a:rPr lang="en-US" altLang="ko-KR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38" y="1774791"/>
            <a:ext cx="4422091" cy="2089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17" y="4615962"/>
            <a:ext cx="5112568" cy="3154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17" y="5556096"/>
            <a:ext cx="5344197" cy="73680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노턴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회로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단락 회로를 이용해요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33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42964" y="1412776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옴의 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법칙을 식 </a:t>
            </a:r>
            <a:r>
              <a:rPr lang="en-US" altLang="ko-KR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2.26)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❺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단락 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회로 전류는 노턴 등가 전류와 동일한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❻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2.25)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2.27)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10" y="1844824"/>
            <a:ext cx="5178400" cy="12678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10" y="3717032"/>
            <a:ext cx="5328299" cy="5994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83" y="4888676"/>
            <a:ext cx="5406483" cy="141639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노턴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회로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단락 회로를 이용해요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29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41417" y="1412776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❼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연립 일차방정식은 다음과 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행렬 형태로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나타냄</a:t>
            </a: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</a:rPr>
              <a:t>❽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크래머</a:t>
            </a:r>
            <a:r>
              <a:rPr lang="ko-KR" altLang="en-US" spc="-10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Cramer</a:t>
            </a:r>
            <a:r>
              <a:rPr lang="en-US" altLang="ko-KR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법칙을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</a:rPr>
              <a:t>❾ ❽ </a:t>
            </a:r>
            <a:r>
              <a:rPr lang="ko-KR" altLang="en-US" spc="-100" dirty="0" smtClean="0">
                <a:latin typeface="맑은 고딕" panose="020B0503020000020004" pitchFamily="50" charset="-127"/>
              </a:rPr>
              <a:t>에서 구한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전압 </a:t>
            </a:r>
            <a:r>
              <a:rPr lang="en-US" altLang="ko-KR" i="1" spc="-1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2.28)</a:t>
            </a: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07" y="1907306"/>
            <a:ext cx="5808117" cy="12336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99" y="3743398"/>
            <a:ext cx="2890430" cy="12179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00" y="5669270"/>
            <a:ext cx="2886630" cy="65063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노턴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회로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단락 회로를 이용해요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21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273845"/>
            <a:ext cx="8810625" cy="13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3850" y="2420888"/>
            <a:ext cx="8496300" cy="324036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599" y="2748227"/>
            <a:ext cx="4678802" cy="219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9633" y="2139182"/>
            <a:ext cx="7272808" cy="32685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노턴 등가 전류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은 단락 회로 전류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SC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를 구하는 것과 동일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예제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2-13]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에서 구한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을 이용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실제로 노턴 등가 저항은 테브난 등가 저항과 동일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17" y="3082525"/>
            <a:ext cx="2880320" cy="5600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413" y="4534844"/>
            <a:ext cx="2824907" cy="65122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6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4" y="1323975"/>
            <a:ext cx="8570671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04788" y="1866943"/>
            <a:ext cx="7094145" cy="401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세 개의 그물망 전류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SC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설정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❶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노턴 등가 저항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N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i="1" spc="-100" baseline="-250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i="1" spc="-100" baseline="-25000" dirty="0" smtClean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62" y="2420888"/>
            <a:ext cx="4741610" cy="2160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35" y="5327360"/>
            <a:ext cx="3535777" cy="36004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34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79604" y="1774155"/>
            <a:ext cx="8044924" cy="46894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9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❷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그물망 ①에 그물망 전류 방법을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적용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9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9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❸ 그물망 ②에 그물망 전류 방법을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적용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9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9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❹ 접점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에 키르히호프의 전류 법칙을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적용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9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9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❺ ❹에서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구한 그물망 전류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❶과 ❷의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일차방정식에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대입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9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9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9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❻ </a:t>
            </a:r>
            <a:r>
              <a:rPr lang="ko-KR" altLang="en-US" spc="-150" dirty="0">
                <a:latin typeface="바탕" panose="02030600000101010101" pitchFamily="18" charset="-127"/>
                <a:ea typeface="바탕" panose="02030600000101010101" pitchFamily="18" charset="-127"/>
              </a:rPr>
              <a:t>두 개의 일차방정식을 풀어서 </a:t>
            </a:r>
            <a:r>
              <a:rPr lang="ko-KR" altLang="en-US" spc="-15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찾은 단락 회로 전류는 노턴 등가 전류와 동일</a:t>
            </a:r>
            <a:endParaRPr lang="en-US" altLang="ko-KR" spc="-15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9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67293"/>
            <a:ext cx="1879194" cy="3256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942" y="2996952"/>
            <a:ext cx="2455469" cy="34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79" y="3861048"/>
            <a:ext cx="1282237" cy="3229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350" y="4725144"/>
            <a:ext cx="1693506" cy="6994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762" y="5877272"/>
            <a:ext cx="2096142" cy="532769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2" name="그룹 21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80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테브난과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노턴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회로를 이용한 최대 전력 전달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많을수록 좋아요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421184" y="1484784"/>
            <a:ext cx="7706794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전력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 저항과 공급원의 등가 저항이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일치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할 때 부하에 공급되는 전력이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전력은 공급원으로부터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 저항에서 흡수되는 전력의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2-49]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부하에 흡수되는 전력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32" y="3068960"/>
            <a:ext cx="4752528" cy="35733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32" y="3512565"/>
            <a:ext cx="3531335" cy="21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테브난과 노턴 </a:t>
            </a:r>
            <a:r>
              <a:rPr lang="ko-KR" altLang="en-US" dirty="0" smtClean="0"/>
              <a:t>등가 회로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테브난과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노턴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회로를 이용한 최대 전력 전달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많을수록 좋아요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427754" y="1565175"/>
            <a:ext cx="7706794" cy="41549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전력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lang="en-US" altLang="ko-KR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그물망에 흐르는 부하 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i="1" spc="-100" baseline="-25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(2.32)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(2.31)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 대입하여 구한 부하 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부하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전력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최댓값을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전력을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부하 저항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 대해 도함수를 계산한 후에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으로 놓음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32" y="2348880"/>
            <a:ext cx="2880320" cy="57947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32" y="3378045"/>
            <a:ext cx="3056432" cy="66802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80" y="5013176"/>
            <a:ext cx="4901747" cy="6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5244</TotalTime>
  <Words>2906</Words>
  <Application>Microsoft Office PowerPoint</Application>
  <PresentationFormat>화면 슬라이드 쇼(4:3)</PresentationFormat>
  <Paragraphs>813</Paragraphs>
  <Slides>104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11" baseType="lpstr">
      <vt:lpstr>HY견고딕</vt:lpstr>
      <vt:lpstr>맑은 고딕</vt:lpstr>
      <vt:lpstr>바탕</vt:lpstr>
      <vt:lpstr>Arial</vt:lpstr>
      <vt:lpstr>Symbol</vt:lpstr>
      <vt:lpstr>Times New Roman</vt:lpstr>
      <vt:lpstr>Office 테마</vt:lpstr>
      <vt:lpstr>PowerPoint 프레젠테이션</vt:lpstr>
      <vt:lpstr>PowerPoint 프레젠테이션</vt:lpstr>
      <vt:lpstr>목 차</vt:lpstr>
      <vt:lpstr>PowerPoint 프레젠테이션</vt:lpstr>
      <vt:lpstr>전압과 전류 분할 법칙</vt:lpstr>
      <vt:lpstr>전압과 전류 분할 법칙</vt:lpstr>
      <vt:lpstr>전압과 전류 분할 법칙</vt:lpstr>
      <vt:lpstr>전압과 전류 분할 법칙</vt:lpstr>
      <vt:lpstr>전압과 전류 분할 법칙</vt:lpstr>
      <vt:lpstr>전압과 전류 분할 법칙</vt:lpstr>
      <vt:lpstr>전압과 전류 분할 법칙</vt:lpstr>
      <vt:lpstr>전압과 전류 분할 법칙</vt:lpstr>
      <vt:lpstr>전압과 전류 분할 법칙</vt:lpstr>
      <vt:lpstr>전압과 전류 분할 법칙</vt:lpstr>
      <vt:lpstr>전압과 전류 분할 법칙</vt:lpstr>
      <vt:lpstr>전압과 전류 분할 법칙</vt:lpstr>
      <vt:lpstr>전압과 전류 분할 법칙</vt:lpstr>
      <vt:lpstr>전압과 전류 분할 법칙</vt:lpstr>
      <vt:lpstr>전압과 전류 분할 법칙</vt:lpstr>
      <vt:lpstr>전압과 전류 분할 법칙</vt:lpstr>
      <vt:lpstr>전압과 전류 분할 법칙</vt:lpstr>
      <vt:lpstr>전압과 전류 분할 법칙</vt:lpstr>
      <vt:lpstr>전압과 전류 분할 법칙</vt:lpstr>
      <vt:lpstr>PowerPoint 프레젠테이션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핵심 회로 해석 방법</vt:lpstr>
      <vt:lpstr>PowerPoint 프레젠테이션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테브난과 노턴 등가 회로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만나는 회로이론_강의교안_1장</dc:title>
  <dc:creator>daaep@naver.com</dc:creator>
  <cp:lastModifiedBy>Microsoft 계정</cp:lastModifiedBy>
  <cp:revision>715</cp:revision>
  <dcterms:created xsi:type="dcterms:W3CDTF">2014-02-12T15:02:23Z</dcterms:created>
  <dcterms:modified xsi:type="dcterms:W3CDTF">2021-09-08T06:03:21Z</dcterms:modified>
</cp:coreProperties>
</file>