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428" r:id="rId2"/>
    <p:sldId id="547" r:id="rId3"/>
    <p:sldId id="258" r:id="rId4"/>
    <p:sldId id="296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695" r:id="rId51"/>
    <p:sldId id="696" r:id="rId52"/>
    <p:sldId id="697" r:id="rId53"/>
    <p:sldId id="698" r:id="rId54"/>
    <p:sldId id="699" r:id="rId55"/>
    <p:sldId id="700" r:id="rId56"/>
    <p:sldId id="701" r:id="rId57"/>
    <p:sldId id="702" r:id="rId58"/>
    <p:sldId id="703" r:id="rId59"/>
    <p:sldId id="704" r:id="rId60"/>
    <p:sldId id="705" r:id="rId61"/>
    <p:sldId id="648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pos="204">
          <p15:clr>
            <a:srgbClr val="A4A3A4"/>
          </p15:clr>
        </p15:guide>
        <p15:guide id="8" pos="5556">
          <p15:clr>
            <a:srgbClr val="A4A3A4"/>
          </p15:clr>
        </p15:guide>
        <p15:guide id="9" pos="340">
          <p15:clr>
            <a:srgbClr val="A4A3A4"/>
          </p15:clr>
        </p15:guide>
        <p15:guide id="10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>
        <p:scale>
          <a:sx n="100" d="100"/>
          <a:sy n="100" d="100"/>
        </p:scale>
        <p:origin x="2190" y="444"/>
      </p:cViewPr>
      <p:guideLst>
        <p:guide orient="horz" pos="2899"/>
        <p:guide pos="3366"/>
        <p:guide pos="918"/>
        <p:guide pos="4241"/>
        <p:guide orient="horz" pos="1389"/>
        <p:guide orient="horz" pos="890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4341234" y="4974267"/>
            <a:ext cx="4551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kern="1200" spc="-3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커패시터와</a:t>
            </a:r>
            <a:r>
              <a:rPr lang="ko-KR" altLang="en-US" sz="4400" b="1" kern="1200" spc="-30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400" b="1" kern="1200" spc="-300" dirty="0" err="1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인덕터</a:t>
            </a:r>
            <a:endParaRPr lang="en-US" altLang="ko-KR" sz="4400" b="1" kern="1200" spc="-3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</a:t>
            </a:r>
            <a:endParaRPr lang="ko-KR" altLang="en-US" sz="8000" b="1" kern="120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4391368" y="44624"/>
            <a:ext cx="4573120" cy="523220"/>
            <a:chOff x="6685508" y="188640"/>
            <a:chExt cx="4573120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301076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err="1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커패시터와</a:t>
              </a:r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2800" b="1" kern="1200" spc="-150" dirty="0" err="1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인덕터</a:t>
              </a:r>
              <a:endParaRPr lang="ko-KR" altLang="en-US" sz="2800" b="1" kern="1200" spc="-150" dirty="0" smtClean="0">
                <a:solidFill>
                  <a:srgbClr val="0C84C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/61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전하가 모여 들어요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299684"/>
            <a:ext cx="7820498" cy="35609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흐르는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커패시터에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흐르는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전압은 시간이 변화하면 함께 변화하는 변수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커패시턴스는 시간에 따라 변화하지 않는 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dq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Cdv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(3.2)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대입하여 얻는 커패시터에 흐르는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5" y="3529920"/>
            <a:ext cx="7560000" cy="119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8" y="1664201"/>
            <a:ext cx="4608512" cy="5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전하가 모여 들어요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299684"/>
            <a:ext cx="7820498" cy="46797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양변에 적분을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적용하여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얻는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흐르는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흐르는 전압은 커패시터를 통과한 전류 및 현재 시간까지 흐른 전류를 측정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3.5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 전압을 고려하여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(3.4)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 전압을 고려하여 다시 쓰면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상태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(steady-state)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모든 전류는 상수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흐르는 전류는 발생하지 않음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8" y="3311320"/>
            <a:ext cx="5767055" cy="54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28" y="4437112"/>
            <a:ext cx="5491607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8" y="1628800"/>
            <a:ext cx="5112568" cy="5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" y="1334540"/>
            <a:ext cx="8613423" cy="16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7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전하가 모여 들어요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391446"/>
            <a:ext cx="8003210" cy="45443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Capacitor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순간적으로 공급되는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커패시터에 저장되는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에너지는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(1.10)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            에 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적분을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2" y="2176008"/>
            <a:ext cx="5592605" cy="63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0" y="4437112"/>
            <a:ext cx="7344816" cy="127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9" y="2854641"/>
            <a:ext cx="1095375" cy="4667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6" y="3385062"/>
            <a:ext cx="6982675" cy="5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2" y="1343379"/>
            <a:ext cx="8686132" cy="128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6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21851"/>
            <a:ext cx="6696744" cy="36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(3.3)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을 이용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8" y="2570383"/>
            <a:ext cx="5029200" cy="40957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3" name="직사각형 22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23850" y="1412777"/>
            <a:ext cx="8502650" cy="194421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52699"/>
            <a:ext cx="8669867" cy="164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3140"/>
            <a:ext cx="6696744" cy="36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(3.9)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이용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96" y="2581672"/>
            <a:ext cx="4248472" cy="490208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3" name="직사각형 22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23850" y="1412777"/>
            <a:ext cx="8502650" cy="20882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읽는 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종류별로 달라요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세라믹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Ceramic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세라믹 재료가 유전체처럼 작용하는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단위는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[pF]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3-3(a)]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첫째와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둘째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숫자를 묶은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커패시터의 값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셋째 자리 숫자는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지수승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커패시터의 용량은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" y="3721198"/>
            <a:ext cx="3058080" cy="26683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86" y="3356992"/>
            <a:ext cx="24003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읽는 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종류별로 달라요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395536" y="1412776"/>
            <a:ext cx="7674846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전해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Electrolytic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전해 커패시터는 전해액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Electrolyte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부피당 매우 높은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3-3(b)]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커패시터의 표면에 있는 값을 그대로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읽음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7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557235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3.2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커패시터의 연결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직렬 커패시터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병렬 </a:t>
            </a:r>
            <a:r>
              <a:rPr lang="ko-KR" altLang="en-US" b="1" dirty="0" smtClean="0">
                <a:latin typeface="+mn-ea"/>
              </a:rPr>
              <a:t>커패시터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병렬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9521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커패시터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연결된 커패시터의 전체 합은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저항의 전체 합을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방법과 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직렬로 연결된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개 커패시터에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2" y="2636912"/>
            <a:ext cx="4226308" cy="21091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2" y="5397228"/>
            <a:ext cx="6732984" cy="67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병렬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398912" y="1387796"/>
            <a:ext cx="7997004" cy="320190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(3.11)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다음과 같이 표현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4" y="3645024"/>
            <a:ext cx="4752528" cy="8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8000380" cy="11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58515"/>
            <a:ext cx="8681156" cy="41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9080" y="2131322"/>
            <a:ext cx="7246610" cy="22036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전압원에서 들여다 본 회로의 반대 방향인 오른쪽부터 분석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[mF]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은 커패시터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[mF]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[mF]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수평으로 만나는 직렬 연결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(3.12)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이용하여 구한 등가 커패시터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57" y="3355458"/>
            <a:ext cx="2476500" cy="7143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09634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직렬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37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커패시터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연결된 커패시터의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저항의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구하는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병렬로 연결된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 커패시터에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" y="2636912"/>
            <a:ext cx="4608512" cy="17654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7" y="5026074"/>
            <a:ext cx="6408712" cy="5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직렬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395536" y="1412776"/>
            <a:ext cx="7674846" cy="16845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커패시터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52" y="1852114"/>
            <a:ext cx="7635577" cy="8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" y="1363846"/>
            <a:ext cx="8579556" cy="371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2924" y="2138335"/>
            <a:ext cx="7260213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전류원에서 들여다 본 회로의 반대 방향인 오른쪽부터 분석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[mF]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은 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 [mF]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[mF]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수직으로 만나는 병렬 연결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(3.14)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이용하여 구한 등가 커패시터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C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5 + 3 + 2  =  10 [mF]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5922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1339596"/>
            <a:ext cx="8658578" cy="41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208" y="3546290"/>
            <a:ext cx="8056240" cy="720000"/>
            <a:chOff x="643260" y="3173386"/>
            <a:chExt cx="8056240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332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4521" y="329466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8900" y="3173386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0" y="1101879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8208" y="2407525"/>
            <a:ext cx="8056240" cy="720000"/>
            <a:chOff x="643260" y="2077057"/>
            <a:chExt cx="8056240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7989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커패시터의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0450" y="2531095"/>
            <a:ext cx="620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8208" y="4685056"/>
            <a:ext cx="8056240" cy="720000"/>
            <a:chOff x="643260" y="3173386"/>
            <a:chExt cx="8056240" cy="720000"/>
          </a:xfrm>
        </p:grpSpPr>
        <p:sp>
          <p:nvSpPr>
            <p:cNvPr id="21" name="직사각형 32"/>
            <p:cNvSpPr/>
            <p:nvPr/>
          </p:nvSpPr>
          <p:spPr>
            <a:xfrm>
              <a:off x="643260" y="3225332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14521" y="329466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32"/>
            <p:cNvSpPr/>
            <p:nvPr/>
          </p:nvSpPr>
          <p:spPr>
            <a:xfrm>
              <a:off x="1358900" y="3173386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인덕터의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커패시터의 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1922" y="1935136"/>
            <a:ext cx="7498550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직렬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❶에서 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병렬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4  +  6  = 10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F]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❷에서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병렬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❸에서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60 [</a:t>
            </a:r>
            <a:r>
              <a:rPr lang="en-US" altLang="ko-KR" spc="-100" dirty="0" smtClean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직렬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최종 등가 커패시터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92" y="2304791"/>
            <a:ext cx="1323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26" y="4933753"/>
            <a:ext cx="15716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2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2989921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3.3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인덕터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 smtClean="0">
                <a:latin typeface="+mn-ea"/>
              </a:rPr>
              <a:t>인덕터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0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자기장에 에너지를 저장해요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자기장에 전하를 저장하는 수동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절연체 혹은 강자성체를 사용하는 중심 주위에 도체선의 코일을 감음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코일을 통해서 전류가 발생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코일 내에 자기장이 형성되어 에너지를 저장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이상적인 인덕터를 고려하면 도선의 저항은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2" y="3933056"/>
            <a:ext cx="3551104" cy="20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자기장에 에너지를 저장해요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전류가 흘러 발생하는 전압은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따라 변화하는 전류 변화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Inductance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알려진 비례 상수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3" y="2644867"/>
            <a:ext cx="7522315" cy="10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자기장에 에너지를 저장해요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Inductance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변화량에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비례하여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급격한 변화를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억제하는 기능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 단위는 헨리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(Henry, [H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인턱터의 기호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" y="2996952"/>
            <a:ext cx="1847850" cy="6191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8" y="4149081"/>
            <a:ext cx="2915208" cy="12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893"/>
            <a:ext cx="8694560" cy="164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자기장에 에너지를 저장해요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412776"/>
            <a:ext cx="7674846" cy="401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적분의 성질을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적용하여 얻는 인덕터의 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조건을 고려하면 초기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(3.17)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고려하여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(3.16)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 상태에서 인덕터의 흐르는 전압은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8" y="4328959"/>
            <a:ext cx="583714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4" y="2109385"/>
            <a:ext cx="5040560" cy="6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6" y="3151232"/>
            <a:ext cx="5328592" cy="5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1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5" y="1357475"/>
            <a:ext cx="8738873" cy="1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자기장에 에너지를 저장해요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395536" y="1412777"/>
            <a:ext cx="8005939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(3.15)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 = VI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구한 인덕터에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인덕터에 저장되는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(3.20)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의 적분을 계산하면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9" y="3221392"/>
            <a:ext cx="7026449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9" y="2132856"/>
            <a:ext cx="590508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4" y="4598203"/>
            <a:ext cx="7851601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2" y="1350901"/>
            <a:ext cx="8590847" cy="13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7544" y="1137518"/>
            <a:ext cx="358623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커패시터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수동 소자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능동 소자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커패시터</a:t>
            </a: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132856"/>
            <a:ext cx="6840760" cy="3600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(3.15)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 이용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3" y="2622675"/>
            <a:ext cx="4752975" cy="3905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08823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1343335"/>
            <a:ext cx="8545688" cy="154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8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59632" y="2132856"/>
            <a:ext cx="6840760" cy="1109535"/>
            <a:chOff x="840179" y="1787053"/>
            <a:chExt cx="6840760" cy="1109535"/>
          </a:xfrm>
        </p:grpSpPr>
        <p:sp>
          <p:nvSpPr>
            <p:cNvPr id="8" name="직사각형 7"/>
            <p:cNvSpPr/>
            <p:nvPr/>
          </p:nvSpPr>
          <p:spPr>
            <a:xfrm>
              <a:off x="840179" y="1787053"/>
              <a:ext cx="6840760" cy="1109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r>
                <a:rPr lang="ko-KR" altLang="en-US" spc="-1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식 </a:t>
              </a:r>
              <a:r>
                <a:rPr lang="en-US" altLang="ko-KR" spc="-1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(3.21)</a:t>
              </a:r>
              <a:r>
                <a:rPr lang="ko-KR" altLang="en-US" spc="-100" dirty="0">
                  <a:latin typeface="바탕" panose="02030600000101010101" pitchFamily="18" charset="-127"/>
                  <a:ea typeface="바탕" panose="02030600000101010101" pitchFamily="18" charset="-127"/>
                </a:rPr>
                <a:t>을</a:t>
              </a:r>
              <a:r>
                <a:rPr lang="ko-KR" altLang="en-US" spc="-1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이용</a:t>
              </a:r>
              <a:endPara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0" lvl="2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endParaRPr lang="en-US" altLang="ko-KR" sz="1500" spc="-1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0" lvl="2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defRPr/>
              </a:pPr>
              <a:endPara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325187"/>
              <a:ext cx="4972050" cy="54292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3042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읽는 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 읽는 법과 같아요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42396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인덕터의 색 코드 읽는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인덕턴스 값의 십의 자리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자리 인덕턴스 값의 일의 자리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인덕턴스 값의 단위를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지수승을 표시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네 번째 띠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인덕터의 오차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1" y="3420747"/>
            <a:ext cx="3600400" cy="21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8" y="1412776"/>
            <a:ext cx="6122375" cy="52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읽는 법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 읽는 법과 같아요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86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" y="1333549"/>
            <a:ext cx="8579557" cy="178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850" y="3001453"/>
            <a:ext cx="8458906" cy="71557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120032"/>
            <a:ext cx="7200800" cy="116647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>
                <a:solidFill>
                  <a:srgbClr val="FF640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주황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spc="-1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빨강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b="1" spc="-100" dirty="0">
                <a:solidFill>
                  <a:srgbClr val="9A5F3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갈색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표시하므로 인덕턴스는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32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[H]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여기에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네 번째 </a:t>
            </a:r>
            <a:r>
              <a:rPr lang="ko-KR" altLang="en-US" b="1" spc="-100" dirty="0">
                <a:solidFill>
                  <a:srgbClr val="B2B2B2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은색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띠의 오차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±10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%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계산하면 주어진 인덕터의 실제 인덕턴스 값은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288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352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H]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사이의 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23224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9377"/>
            <a:ext cx="8568268" cy="13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31640" y="2120032"/>
            <a:ext cx="7056784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25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H]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(20 + 5) × 10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baseline="4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 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첫 번째 띠는 </a:t>
            </a:r>
            <a:r>
              <a:rPr lang="ko-KR" altLang="en-US" b="1" spc="-1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빨강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번째 띠는 </a:t>
            </a:r>
            <a:r>
              <a:rPr lang="ko-KR" altLang="en-US" b="1" spc="-100" dirty="0" smtClean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세 번째 띠는 </a:t>
            </a:r>
            <a:r>
              <a:rPr lang="ko-KR" altLang="en-US" b="1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검정</a:t>
            </a:r>
            <a:endParaRPr lang="en-US" altLang="ko-KR" b="1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오차를 나타내는 마지막 띠는 </a:t>
            </a:r>
            <a:r>
              <a:rPr lang="ko-KR" altLang="en-US" b="1" spc="-100" dirty="0" smtClean="0">
                <a:solidFill>
                  <a:srgbClr val="9A5F3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금색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1602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497604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3.4 </a:t>
            </a:r>
            <a:r>
              <a:rPr lang="ko-KR" altLang="en-US" sz="4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인덕터의 연결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직렬 인덕터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병렬 </a:t>
            </a:r>
            <a:r>
              <a:rPr lang="ko-KR" altLang="en-US" b="1" dirty="0" smtClean="0">
                <a:latin typeface="+mn-ea"/>
              </a:rPr>
              <a:t>인덕터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6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수동 소자와 능동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에너지 생성 여부로 판단해요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395536" y="1412776"/>
            <a:ext cx="7674846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소자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Passive element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에너지를 생성할 수 없는 소자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소자는 공급된 전력을 전달 받아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흡수 및 소모하는 소자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함께 대표적인 수동 소자에는 커패시터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Capacitor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인덕터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Inductor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능동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에너지를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생성할 수 있는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능동 소자는 작은 입력 신호를 큰 출력 신호로 증폭시킬 수 있는 소자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능동 소자로는 발전기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건전지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증폭기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3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직렬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458894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인덕터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연결된 인덕터의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저항의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방법과 동일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직렬로 연결된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인덕터에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7" y="2636912"/>
            <a:ext cx="4464496" cy="203150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9" y="5359079"/>
            <a:ext cx="6264696" cy="6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직렬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395536" y="1412776"/>
            <a:ext cx="7674846" cy="13162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인덕터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9" y="1839320"/>
            <a:ext cx="7524240" cy="8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9716"/>
            <a:ext cx="8669865" cy="417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인덕터의 </a:t>
            </a:r>
            <a:r>
              <a:rPr lang="ko-KR" altLang="en-US" dirty="0"/>
              <a:t>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6093" y="2142610"/>
            <a:ext cx="7332222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전압원에서 들여다 본 회로의 반대 방향인 오른쪽부터 분석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는 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35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15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와 수평으로 만나는 직렬 연결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(3.23)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이용하여 구한 등가 인덕터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 50 + 35 + 15 = 100 [mH]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혹은 </a:t>
            </a:r>
            <a:r>
              <a:rPr lang="en-US" altLang="ko-KR" spc="-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baseline="-250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0.1 [H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266429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7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병렬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95536" y="1412776"/>
            <a:ext cx="7674846" cy="44442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인덕터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연결된 인덕터의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저항의 전체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합을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0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병렬로 연결된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인덕터에 대한 전류는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8" y="2538572"/>
            <a:ext cx="4710658" cy="18890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29" y="5085184"/>
            <a:ext cx="7043653" cy="6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저항의 병렬 계산이군요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6679" y="1387796"/>
            <a:ext cx="7922465" cy="32542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인덕터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(3.25)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다음과 같이 표현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29424"/>
            <a:ext cx="7923609" cy="116573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50" y="3724898"/>
            <a:ext cx="5400600" cy="8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7" y="1372593"/>
            <a:ext cx="8543736" cy="378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인덕터의 </a:t>
            </a:r>
            <a:r>
              <a:rPr lang="ko-KR" altLang="en-US" dirty="0"/>
              <a:t>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1633" y="2127592"/>
            <a:ext cx="7332221" cy="116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전류원에서 들여다 본 회로의 반대 방향인 오른쪽부터 분석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는 인덕터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와 수직으로 만나는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병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렬 연결 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(3.26)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을</a:t>
            </a: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이용하여 구한 등가 </a:t>
            </a:r>
            <a:r>
              <a:rPr lang="ko-KR" altLang="en-US" spc="-1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인덕터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91" y="3386051"/>
            <a:ext cx="2471821" cy="66514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1" name="직사각형 20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23850" y="1412777"/>
            <a:ext cx="8502650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" y="1327094"/>
            <a:ext cx="8579556" cy="414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2923" y="2100345"/>
            <a:ext cx="6840760" cy="406495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❶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[mH]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직렬 계산</a:t>
            </a:r>
            <a:endParaRPr lang="en-US" altLang="ko-KR" sz="1500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 10  + 20  = 30 [mH]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❶에서 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[mH]</a:t>
            </a: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60 [mH]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의 병렬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❷에서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직렬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30 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[mH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❸에서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병렬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80" y="3446638"/>
            <a:ext cx="1628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55" y="5453337"/>
            <a:ext cx="1600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1" name="그룹 20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0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수동 소자와 능동 소자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에너지 생성 여부로 판단해요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395536" y="1412776"/>
            <a:ext cx="7674846" cy="49280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독립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공급원은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원형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종속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공급원은 다이아몬드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형태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이상적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전압원과 전류원은 다른 회로 소자와는 완전히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무관하게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특정 전압 혹은 전류를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능동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이상적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전압원과 전류원은 다른 부분에서 생성되는 전압과 전류에 의해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능동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" y="1916832"/>
            <a:ext cx="4896544" cy="24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인덕터의 연결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2923" y="2131308"/>
            <a:ext cx="6840760" cy="28490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❺ ❹에서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25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75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직렬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25 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75 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[mH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❻ ❺에서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계산된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과 인덕터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 </a:t>
            </a:r>
            <a:r>
              <a:rPr lang="el-GR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pc="-100" dirty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mH]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병렬 계산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최종 </a:t>
            </a:r>
            <a:r>
              <a:rPr lang="ko-KR" altLang="en-US" spc="-100" dirty="0">
                <a:latin typeface="바탕" panose="02030600000101010101" pitchFamily="18" charset="-127"/>
                <a:ea typeface="바탕" panose="02030600000101010101" pitchFamily="18" charset="-127"/>
              </a:rPr>
              <a:t>등가 </a:t>
            </a: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인덕터 값</a:t>
            </a:r>
            <a:endParaRPr lang="en-US" altLang="ko-KR" spc="-1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L</a:t>
            </a:r>
            <a:r>
              <a:rPr lang="en-US" altLang="ko-KR" i="1" spc="-100" baseline="-250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eq</a:t>
            </a:r>
            <a:r>
              <a:rPr lang="en-US" altLang="ko-KR" i="1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50 [mH]</a:t>
            </a:r>
            <a:endParaRPr lang="en-US" altLang="ko-KR" spc="-100" dirty="0"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80" y="3490714"/>
            <a:ext cx="1790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4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0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전하가 모여 들어요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395536" y="1412776"/>
            <a:ext cx="7674846" cy="38071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Capacitor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전하를 저장하는 수동 소자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양극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전하와 음극 전하 사이의 에너지를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" y="2636912"/>
            <a:ext cx="2302293" cy="2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681" y="836712"/>
            <a:ext cx="8556034" cy="402161"/>
            <a:chOff x="597694" y="897523"/>
            <a:chExt cx="8556034" cy="402161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전하가 모여 들어요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95536" y="1412776"/>
            <a:ext cx="7674846" cy="42565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커패시턴스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Capacitance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커패시터가 전하를 얼마만큼 저장할 수 있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가를 나타내는 기준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도체 사이의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전위차에 대한 한 도체의 전하 비율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 단위는 패럿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(farad, [F]) = [C/V]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커패시터의 기호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" y="1831436"/>
            <a:ext cx="4752528" cy="4652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" y="3501008"/>
            <a:ext cx="1800200" cy="5580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9" y="4534870"/>
            <a:ext cx="2440361" cy="11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커패시터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1332374"/>
            <a:ext cx="8613423" cy="16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8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1480</Words>
  <Application>Microsoft Office PowerPoint</Application>
  <PresentationFormat>화면 슬라이드 쇼(4:3)</PresentationFormat>
  <Paragraphs>376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HY견고딕</vt:lpstr>
      <vt:lpstr>맑은 고딕</vt:lpstr>
      <vt:lpstr>바탕</vt:lpstr>
      <vt:lpstr>Arial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</vt:lpstr>
      <vt:lpstr>커패시터의 연결</vt:lpstr>
      <vt:lpstr>커패시터의 연결</vt:lpstr>
      <vt:lpstr>PowerPoint 프레젠테이션</vt:lpstr>
      <vt:lpstr>커패시터의 연결</vt:lpstr>
      <vt:lpstr>커패시터의 연결</vt:lpstr>
      <vt:lpstr>커패시터의 연결</vt:lpstr>
      <vt:lpstr>커패시터의 연결</vt:lpstr>
      <vt:lpstr>커패시터의 연결</vt:lpstr>
      <vt:lpstr>커패시터의 연결</vt:lpstr>
      <vt:lpstr>커패시터의 연결</vt:lpstr>
      <vt:lpstr>커패시터의 연결</vt:lpstr>
      <vt:lpstr>커패시터의 연결</vt:lpstr>
      <vt:lpstr>커패시터의 연결</vt:lpstr>
      <vt:lpstr>PowerPoint 프레젠테이션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인덕터</vt:lpstr>
      <vt:lpstr>PowerPoint 프레젠테이션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인덕터의 연결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729</cp:revision>
  <dcterms:created xsi:type="dcterms:W3CDTF">2014-02-12T15:02:23Z</dcterms:created>
  <dcterms:modified xsi:type="dcterms:W3CDTF">2021-09-08T06:08:07Z</dcterms:modified>
</cp:coreProperties>
</file>