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428" r:id="rId2"/>
    <p:sldId id="547" r:id="rId3"/>
    <p:sldId id="258" r:id="rId4"/>
    <p:sldId id="296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735" r:id="rId35"/>
    <p:sldId id="736" r:id="rId36"/>
    <p:sldId id="737" r:id="rId37"/>
    <p:sldId id="738" r:id="rId38"/>
    <p:sldId id="739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55" r:id="rId55"/>
    <p:sldId id="756" r:id="rId56"/>
    <p:sldId id="757" r:id="rId57"/>
    <p:sldId id="758" r:id="rId58"/>
    <p:sldId id="759" r:id="rId59"/>
    <p:sldId id="760" r:id="rId60"/>
    <p:sldId id="761" r:id="rId61"/>
    <p:sldId id="762" r:id="rId62"/>
    <p:sldId id="763" r:id="rId63"/>
    <p:sldId id="764" r:id="rId64"/>
    <p:sldId id="765" r:id="rId65"/>
    <p:sldId id="766" r:id="rId66"/>
    <p:sldId id="767" r:id="rId67"/>
    <p:sldId id="768" r:id="rId68"/>
    <p:sldId id="769" r:id="rId69"/>
    <p:sldId id="770" r:id="rId70"/>
    <p:sldId id="771" r:id="rId71"/>
    <p:sldId id="772" r:id="rId72"/>
    <p:sldId id="773" r:id="rId73"/>
    <p:sldId id="774" r:id="rId74"/>
    <p:sldId id="775" r:id="rId75"/>
    <p:sldId id="776" r:id="rId76"/>
    <p:sldId id="777" r:id="rId77"/>
    <p:sldId id="778" r:id="rId78"/>
    <p:sldId id="779" r:id="rId79"/>
    <p:sldId id="780" r:id="rId80"/>
    <p:sldId id="781" r:id="rId81"/>
    <p:sldId id="782" r:id="rId82"/>
    <p:sldId id="783" r:id="rId83"/>
    <p:sldId id="784" r:id="rId84"/>
    <p:sldId id="785" r:id="rId8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pos="204">
          <p15:clr>
            <a:srgbClr val="A4A3A4"/>
          </p15:clr>
        </p15:guide>
        <p15:guide id="8" pos="5556">
          <p15:clr>
            <a:srgbClr val="A4A3A4"/>
          </p15:clr>
        </p15:guide>
        <p15:guide id="9" pos="340">
          <p15:clr>
            <a:srgbClr val="A4A3A4"/>
          </p15:clr>
        </p15:guide>
        <p15:guide id="10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339752" y="4974267"/>
            <a:ext cx="65527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회로 해석을 위한</a:t>
            </a:r>
            <a:r>
              <a:rPr lang="en-US" altLang="ko-KR" sz="4400" b="1" kern="1200" spc="-5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 수학</a:t>
            </a:r>
            <a:endParaRPr lang="en-US" altLang="ko-KR" sz="4400" b="1" kern="1200" spc="-5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</a:t>
            </a:r>
            <a:endParaRPr lang="ko-KR" altLang="en-US" sz="8000" b="1" kern="120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049655" y="44624"/>
            <a:ext cx="5914833" cy="523220"/>
            <a:chOff x="6685508" y="188640"/>
            <a:chExt cx="5914833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4352474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회로 해석을 위한 기본 수학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/84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역행렬을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단순하게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95536" y="1412776"/>
            <a:ext cx="7715178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연립 일차방정식을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행렬방정식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행렬방정식의 일반화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벡터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원소들이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동차</a:t>
            </a:r>
            <a:r>
              <a:rPr lang="ko-KR" altLang="en-US" b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homogeneous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선형 시스템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Ax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만족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8" y="2218779"/>
            <a:ext cx="2409825" cy="1047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3" y="3645024"/>
            <a:ext cx="49625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역행렬을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단순하게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>
            <a:off x="395536" y="1412776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역행렬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서로 곱하면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단위행렬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양변에 역행렬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곱함</a:t>
            </a: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r>
              <a:rPr lang="ko-KR" altLang="en-US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Determinant, |</a:t>
            </a:r>
            <a:r>
              <a:rPr lang="en-US" altLang="ko-KR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det(</a:t>
            </a:r>
            <a:r>
              <a:rPr lang="en-US" altLang="ko-KR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pc="-5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열의 수가 같은 정방 행렬에 수를 대응시킨 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역행렬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존재하려면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|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| ≠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정칙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</a:t>
            </a:r>
            <a:r>
              <a:rPr lang="ko-KR" altLang="en-US" b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Nonsingular matrix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|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| 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비정칙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singular matrix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존재하지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3" y="2150945"/>
            <a:ext cx="5365117" cy="36516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41" y="3017081"/>
            <a:ext cx="5257783" cy="3143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" y="3367371"/>
            <a:ext cx="5020457" cy="3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역행렬을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단순하게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3×3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역행렬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구하는 과정을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정칙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행렬의 조건을 만족하는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5" y="2146011"/>
            <a:ext cx="19240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6" y="3717032"/>
            <a:ext cx="6143625" cy="6572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06" y="4536071"/>
            <a:ext cx="4481940" cy="19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역행렬을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단순하게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❷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대한 소행렬식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Minor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나머지 원소들에 대해서도 소행렬식을 구함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❸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자리에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지정하고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자리에도 다른 소행렬식을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 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 행렬의 행과 열을 전치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구한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행렬을 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수반 행렬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Adjoint, Adj(</a:t>
            </a:r>
            <a:r>
              <a:rPr lang="en-US" altLang="ko-KR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Transpose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수평으로 자리잡고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원래 행렬의 행의 원소를 수직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형태의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열로 바꾸는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9" y="2204864"/>
            <a:ext cx="3384376" cy="61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9" y="4077072"/>
            <a:ext cx="4680519" cy="9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6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역행렬을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단순하게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여인자를 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여인자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Cofactor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행과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열의 수를 더한 결과가 짝수이면 양의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(+)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홀수이면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부호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(-)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 것을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행렬을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행렬식으로 나눔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204864"/>
            <a:ext cx="211082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7" y="4437112"/>
            <a:ext cx="3284350" cy="95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4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259133"/>
            <a:ext cx="8750300" cy="213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2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9203" y="1923624"/>
            <a:ext cx="6848797" cy="45874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먼저 역행렬 </a:t>
            </a:r>
            <a:r>
              <a:rPr lang="en-US" altLang="ko-KR" b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400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구하기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 행렬식이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아닌 정칙 행렬이므로 역행렬이 존재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소행렬식을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수반 행렬 구하기 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여인자를 지정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54" y="2769227"/>
            <a:ext cx="2933700" cy="31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54" y="3733268"/>
            <a:ext cx="4181475" cy="333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624" y="4588984"/>
            <a:ext cx="2794370" cy="7049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54" y="5700643"/>
            <a:ext cx="2388691" cy="66599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2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3499" y="1891185"/>
            <a:ext cx="6847074" cy="15850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역행렬을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미지의 전류 벡터 </a:t>
            </a:r>
            <a:r>
              <a:rPr lang="en-US" altLang="ko-KR" b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식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(4.6)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구할 수 있음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62" y="2278707"/>
            <a:ext cx="1676400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862" y="3532107"/>
            <a:ext cx="5992663" cy="74437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2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8" y="1371599"/>
            <a:ext cx="8730690" cy="234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2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87790"/>
            <a:ext cx="6840760" cy="18220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먼저 역행렬 </a:t>
            </a:r>
            <a:r>
              <a:rPr lang="en-US" altLang="ko-KR" b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400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4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구하기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 역행렬을 구하기 위해 행렬 </a:t>
            </a:r>
            <a:r>
              <a:rPr lang="en-US" altLang="ko-KR" b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 정칙행렬인지 확인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 err="1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소행렬식을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8" y="2657083"/>
            <a:ext cx="5400600" cy="634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791" y="3744959"/>
            <a:ext cx="6214614" cy="23036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0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3499" y="1893637"/>
            <a:ext cx="6840760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❸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수반 행렬을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여인자를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지정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56" y="2434510"/>
            <a:ext cx="4170980" cy="1045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36" y="4322040"/>
            <a:ext cx="3487596" cy="96776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1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2220" y="1905008"/>
            <a:ext cx="6840760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❺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역행렬을 구한다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식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(4.6)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미지의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전류 벡터 </a:t>
            </a:r>
            <a:r>
              <a:rPr lang="en-US" altLang="ko-KR" b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02" y="2375865"/>
            <a:ext cx="1888207" cy="9811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66" y="3899096"/>
            <a:ext cx="6405397" cy="104207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4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크래머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법칙을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상당히 스마트한 방법이지요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2" y="3793405"/>
            <a:ext cx="6992846" cy="1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95536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크래머 법칙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Cramer’s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endParaRPr lang="en-US" altLang="ko-KR" spc="-5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행렬방정식을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크래머 법칙을 이용하여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풀어보기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2" y="2144097"/>
            <a:ext cx="2527156" cy="97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크래머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법칙을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상당히 스마트한 방법이지요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7"/>
            <a:ext cx="8075218" cy="487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크래머 법칙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Cramer’s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endParaRPr lang="en-US" altLang="ko-KR" spc="-5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행렬방정식의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상수 벡터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계수 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첫 번째 열에 모두 대치한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행렬의 행렬식을 구하기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같은 방법으로 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열과 세 번째 열에 모두 대치한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" y="2563264"/>
            <a:ext cx="6753181" cy="102186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" y="4005064"/>
            <a:ext cx="7004973" cy="11256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87" y="5110725"/>
            <a:ext cx="6974721" cy="10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크래머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법칙을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상당히 스마트한 방법이지요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크래머 법칙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Cramer’s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endParaRPr lang="en-US" altLang="ko-KR" spc="-5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값들을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값으로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구한 미지의 변수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276872"/>
            <a:ext cx="3276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85009"/>
            <a:ext cx="8801100" cy="211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1985" y="1865833"/>
            <a:ext cx="7465738" cy="28368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행렬 </a:t>
            </a:r>
            <a:r>
              <a:rPr lang="en-US" altLang="ko-KR" b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행렬식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상수 벡터 </a:t>
            </a:r>
            <a:r>
              <a:rPr lang="en-US" altLang="ko-KR" b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행렬 </a:t>
            </a:r>
            <a:r>
              <a:rPr lang="en-US" altLang="ko-KR" b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각 열에 대치한 행렬의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행렬식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크래머 법칙을 이용하여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구한 각각의 해 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84" y="2298452"/>
            <a:ext cx="2724150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1" y="3498421"/>
            <a:ext cx="4320480" cy="671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61" y="4818360"/>
            <a:ext cx="4352925" cy="62865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1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20534"/>
            <a:ext cx="8636000" cy="233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1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1722" y="1879835"/>
            <a:ext cx="7688857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행렬 </a:t>
            </a:r>
            <a:r>
              <a:rPr lang="en-US" altLang="ko-KR" b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행렬식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상수 벡터 </a:t>
            </a:r>
            <a:r>
              <a:rPr lang="en-US" altLang="ko-KR" b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행렬 </a:t>
            </a:r>
            <a:r>
              <a:rPr lang="en-US" altLang="ko-KR" b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각 열에 대치한 행렬의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행렬식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 </a:t>
            </a:r>
            <a:r>
              <a:rPr lang="ko-KR" altLang="en-US" spc="-100" dirty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크래머 법칙을 이용하여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구한 각각의 해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9" y="2420888"/>
            <a:ext cx="2831357" cy="811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73" y="3870228"/>
            <a:ext cx="6852627" cy="8953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789" y="5440263"/>
            <a:ext cx="6292944" cy="56121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7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418255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미분방정식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차 미분방정식 </a:t>
            </a:r>
            <a:r>
              <a:rPr lang="en-US" altLang="ko-KR" b="1" dirty="0">
                <a:latin typeface="+mn-ea"/>
              </a:rPr>
              <a:t>| 2</a:t>
            </a:r>
            <a:r>
              <a:rPr lang="ko-KR" altLang="en-US" b="1" dirty="0">
                <a:latin typeface="+mn-ea"/>
              </a:rPr>
              <a:t>차 미분방정식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선형 동차 </a:t>
            </a:r>
            <a:r>
              <a:rPr lang="ko-KR" altLang="en-US" b="1" dirty="0" smtClean="0">
                <a:latin typeface="+mn-ea"/>
              </a:rPr>
              <a:t>미분방정식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특성방정식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판별식</a:t>
            </a:r>
          </a:p>
        </p:txBody>
      </p:sp>
    </p:spTree>
    <p:extLst>
      <p:ext uri="{BB962C8B-B14F-4D97-AF65-F5344CB8AC3E}">
        <p14:creationId xmlns:p14="http://schemas.microsoft.com/office/powerpoint/2010/main" val="14351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208" y="3546290"/>
            <a:ext cx="8056240" cy="720000"/>
            <a:chOff x="643260" y="3173386"/>
            <a:chExt cx="8056240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332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4522" y="3294665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8900" y="3173386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1" y="1101879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선형방정식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8208" y="2407525"/>
            <a:ext cx="8056240" cy="720000"/>
            <a:chOff x="643260" y="2077057"/>
            <a:chExt cx="8056240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7989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8900" y="2077057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미분방정식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0451" y="2531095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미분방정식의 개념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소자의 조합에 따라 풀이가 달라요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직사각형 24"/>
          <p:cNvSpPr/>
          <p:nvPr/>
        </p:nvSpPr>
        <p:spPr>
          <a:xfrm>
            <a:off x="395536" y="1412776"/>
            <a:ext cx="7674846" cy="46289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Differentiation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연속적이고 지속적인 변화량에 대한 순간 변화율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그래프에서 특정 지점에서 나타나는 접선의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함수를 미분하여 생성되는 함수를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도함수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Derivative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Differential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equation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독립 변수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변수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상응하여 의존하는 하나 이상의 종속 변수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변수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도함수 또는 미분을 포함하는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형태의 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상수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도함수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독립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70" y="5230109"/>
            <a:ext cx="30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1" y="4616620"/>
            <a:ext cx="4798598" cy="5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미분방정식의 개념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소자의 조합에 따라 풀이가 달라요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95536" y="1412776"/>
            <a:ext cx="7674846" cy="39395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Differential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equation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도함수만 포함하면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</a:t>
            </a:r>
          </a:p>
          <a:p>
            <a:pPr marL="285750" lvl="2" indent="-285750" algn="just" fontAlgn="base" latinLnBrk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도함수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</a:p>
          <a:p>
            <a:pPr marL="285750" lvl="2" indent="-285750" algn="just" fontAlgn="base" latinLnBrk="0">
              <a:lnSpc>
                <a:spcPct val="17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도함수 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해석에서의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혹은 인덕터의 조합으로 구성된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커패시터와 인덕터가 함께 구성된 병렬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나타냄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46" y="2132856"/>
            <a:ext cx="1104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45" y="2720502"/>
            <a:ext cx="1219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7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95536" y="1412776"/>
                <a:ext cx="7674846" cy="459510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i="1" spc="-10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  <a:ea typeface="맑은 고딕" panose="020B0503020000020004" pitchFamily="50" charset="-127"/>
                      </a:rPr>
                      <m:t>𝑅𝐶</m:t>
                    </m:r>
                  </m:oMath>
                </a14:m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회로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저항과 커패시터로 구성된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회로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전압원인 연결된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[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그림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4-3]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RC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회로를 해석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키르히호프의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전류 법칙을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</a:t>
                </a: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7674846" cy="4595104"/>
              </a:xfrm>
              <a:prstGeom prst="rect">
                <a:avLst/>
              </a:prstGeom>
              <a:blipFill rotWithShape="1">
                <a:blip r:embed="rId2"/>
                <a:stretch>
                  <a:fillRect l="-874" t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" y="5614767"/>
            <a:ext cx="3240360" cy="3410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2" y="2591462"/>
            <a:ext cx="3271587" cy="22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95536" y="1412776"/>
                <a:ext cx="7674846" cy="46381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i="1" spc="-10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  <a:ea typeface="맑은 고딕" panose="020B0503020000020004" pitchFamily="50" charset="-127"/>
                      </a:rPr>
                      <m:t>𝑅𝐶</m:t>
                    </m:r>
                  </m:oMath>
                </a14:m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회로</a:t>
                </a: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키르히호프의 전압 법칙을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ko-KR" altLang="en-US" sz="80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옴의 법칙을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z="800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(3.3)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과 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(4.10)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을 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(4.6)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에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대입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(4.11)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을 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로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나누어 표현된 식</a:t>
                </a: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7674846" cy="4638193"/>
              </a:xfrm>
              <a:prstGeom prst="rect">
                <a:avLst/>
              </a:prstGeom>
              <a:blipFill rotWithShape="1">
                <a:blip r:embed="rId2"/>
                <a:stretch>
                  <a:fillRect l="-874" t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1" y="2260599"/>
            <a:ext cx="3314700" cy="304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61" y="3140737"/>
            <a:ext cx="3242112" cy="54497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" y="4261045"/>
            <a:ext cx="4880197" cy="5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" y="5351659"/>
            <a:ext cx="5289922" cy="51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95536" y="1412776"/>
            <a:ext cx="767484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적분 인자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Integral factor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(4.13)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(4.12)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 항에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(4.14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좌변 항은 다음과 같이 하나의 도함수로 묶어 표현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(4.15)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전체를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적분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 적분 상수</a:t>
            </a: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" y="2240009"/>
            <a:ext cx="5319131" cy="3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" y="3238389"/>
            <a:ext cx="6000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90" y="4426398"/>
            <a:ext cx="5112568" cy="496121"/>
          </a:xfrm>
          <a:prstGeom prst="rect">
            <a:avLst/>
          </a:prstGeom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64" y="5460407"/>
            <a:ext cx="5256381" cy="29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30439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전압원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(4.18)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풀기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3" y="2204864"/>
            <a:ext cx="5175245" cy="30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3" y="3062002"/>
            <a:ext cx="5012974" cy="47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3" y="4091311"/>
            <a:ext cx="4735227" cy="3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310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회로에서의 초깃값 문제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조건을 가진 미분방정식을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초깃값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(4.19)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커패시터의 초기 전압이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적분 상수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(4.19)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다시 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주어진다면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해석의 풀이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과정에서 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압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일반적인 해답을 구할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6" y="3352223"/>
            <a:ext cx="4819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91" y="2253912"/>
            <a:ext cx="942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6" y="2530154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5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1346213"/>
            <a:ext cx="8756672" cy="198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8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7521" y="1878831"/>
            <a:ext cx="7303323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도함수의 계수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양변 나누기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(4.12)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단순 비교하면            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(4.13)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적분인자를 양변에 곱하기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도함수로 묶기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양변을 적분하면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i="1" spc="-1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i="1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/2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초기 조건을 적용하면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 </a:t>
            </a:r>
            <a:r>
              <a:rPr lang="en-US" altLang="ko-KR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i="1" spc="-1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구하는 해는 </a:t>
            </a:r>
            <a:r>
              <a:rPr lang="en-US" altLang="ko-KR" i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1.5</a:t>
            </a:r>
            <a:r>
              <a:rPr lang="en-US" altLang="ko-KR" i="1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[V]</a:t>
            </a: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98" y="2311844"/>
            <a:ext cx="2028825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19" y="2988742"/>
            <a:ext cx="762645" cy="4190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89" y="3476756"/>
            <a:ext cx="2971800" cy="5810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805" y="4599076"/>
            <a:ext cx="1733550" cy="60007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3" name="그룹 22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387795"/>
            <a:ext cx="7859194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인덕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전압원이 연결된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4-4]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회로를 해석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8" y="5949280"/>
            <a:ext cx="3248025" cy="342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2" y="2645771"/>
            <a:ext cx="3585201" cy="24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137518"/>
            <a:ext cx="418255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4.1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선형방정식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선형방정식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가감법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대입법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등</a:t>
            </a:r>
            <a:r>
              <a:rPr lang="ko-KR" altLang="en-US" b="1" dirty="0" smtClean="0">
                <a:latin typeface="+mn-ea"/>
              </a:rPr>
              <a:t>치법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행렬방정식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행렬식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역행렬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크래머 법칙</a:t>
            </a: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95536" y="1387795"/>
            <a:ext cx="7859194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인덕터에 흐르는 전류에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(4.23)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나눔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4" y="2932691"/>
            <a:ext cx="1247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" y="2187672"/>
            <a:ext cx="2943225" cy="32385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3824495"/>
            <a:ext cx="5101940" cy="5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0" y="4948222"/>
            <a:ext cx="4824536" cy="4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0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95536" y="1412776"/>
            <a:ext cx="7674846" cy="476745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(4.25)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(4.24)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 항에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(4.26)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좌변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항을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정리하여 하나의 도함수로 묶음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(4.27)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전체를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적분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K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 적분 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" y="2172942"/>
            <a:ext cx="5101940" cy="3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6" y="3054102"/>
            <a:ext cx="5886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" y="4225376"/>
            <a:ext cx="5311667" cy="4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1" y="5238353"/>
            <a:ext cx="5040560" cy="46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21021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흐르는 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전압원을 제거한 선형 동차 미분방정식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4" y="3232400"/>
            <a:ext cx="5038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9" y="2160032"/>
            <a:ext cx="5001890" cy="4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회로의 풀이는 이것으로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O.K.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260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회로에서의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초깃값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(4.30)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 전류가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적분 상수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다시 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조건이 주어진다면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 해석의 풀이 과정에서 인덕터에 흐르는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일반적인 해답을 구할 수 있음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02" y="1856672"/>
            <a:ext cx="876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123372"/>
            <a:ext cx="723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" y="2920646"/>
            <a:ext cx="502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" y="1277064"/>
            <a:ext cx="8992664" cy="204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3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0780" y="1916832"/>
            <a:ext cx="7287487" cy="40770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(4.12)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단순 비교하면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     </a:t>
            </a: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(4.25)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적분인자를 양변에 곱하기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도함수로 묶기</a:t>
            </a: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양변을 적분하면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i="1" spc="-1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endParaRPr lang="en-US" altLang="ko-KR" spc="-100" baseline="300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초기 조건을 적용하면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 </a:t>
            </a:r>
            <a:r>
              <a:rPr lang="en-US" altLang="ko-KR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i="1" spc="-1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5</a:t>
            </a: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구하는 해는 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i="1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30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[A]</a:t>
            </a:r>
            <a:endParaRPr lang="en-US" altLang="ko-KR" spc="-100" dirty="0">
              <a:solidFill>
                <a:sysClr val="windowText" lastClr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99" y="1916832"/>
            <a:ext cx="526802" cy="387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06" y="2852936"/>
            <a:ext cx="2282990" cy="541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616" y="4009628"/>
            <a:ext cx="1552575" cy="5715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387795"/>
            <a:ext cx="7979688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인덕터로 구성된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전압원이 연결된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4-4]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회로를 해석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3" y="5902994"/>
            <a:ext cx="4018211" cy="3297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13" y="2691566"/>
            <a:ext cx="4599298" cy="26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387795"/>
            <a:ext cx="7979688" cy="29792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각 소자에 흐르는 전류는 모두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식                     를 다시 쓰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43" y="2514524"/>
            <a:ext cx="1296337" cy="48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7" y="2132856"/>
            <a:ext cx="3874195" cy="3150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5" y="2994158"/>
            <a:ext cx="3514155" cy="49248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8" y="3998100"/>
            <a:ext cx="3271559" cy="3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12776"/>
            <a:ext cx="7355138" cy="40934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4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                    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(4.34),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미분하여 얻은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도함수의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전압원을 제거한 후 얻은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9" y="2331740"/>
            <a:ext cx="5472608" cy="48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01008"/>
            <a:ext cx="5595122" cy="5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8" y="4836276"/>
            <a:ext cx="5591674" cy="5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22" y="1772816"/>
            <a:ext cx="1259337" cy="46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7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401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풀기 위해 해의 형태를 다음과 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및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6" y="2186246"/>
            <a:ext cx="4536504" cy="27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4" y="4926478"/>
            <a:ext cx="5310134" cy="53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" y="2960168"/>
            <a:ext cx="4680520" cy="128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9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선형방정식의 개념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일차방정식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선형방정식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equation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4-1]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 그물망 전류 방법을 이용하여 얻은 회로 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8" y="2276872"/>
            <a:ext cx="3114675" cy="11811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14" y="3568115"/>
            <a:ext cx="4855900" cy="23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5" y="1412776"/>
            <a:ext cx="8437179" cy="45612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지수함수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 실수값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대해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아니므로 다시 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(4.38)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특성방정식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Characteristic equation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또는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보조방정식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Auxiliary equation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특성방정식의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근을 구하면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차 미분방정식의 해를 구할 수 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특성방정식의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특성방정식은 판별식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Discriminant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부호에 따라 다음과 같이 세 종류의 근을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가짐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과감쇠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Overdamped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/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임계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Critically damped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/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부족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Underdamped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8" y="2132856"/>
            <a:ext cx="5387876" cy="59661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" y="4021776"/>
            <a:ext cx="5616624" cy="71758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250" y="4727238"/>
            <a:ext cx="1080120" cy="6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24991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과감쇠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Overdamped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algn="just" fontAlgn="base" latinLnBrk="0">
              <a:lnSpc>
                <a:spcPct val="17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인 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특성방정식에서 서로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두 개의 실수근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미분방정식의 일반해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적분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1799256"/>
            <a:ext cx="129614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22" y="3140968"/>
            <a:ext cx="5372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5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61700"/>
            <a:ext cx="7674846" cy="51706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Critically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damped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7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인 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특성방정식에서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실중근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첫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해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얻기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위해서 다음과 같이 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미분방정식의 도함수 차수를 줄이는 방법을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90" y="2276872"/>
            <a:ext cx="160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1" y="3187814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" y="4002793"/>
            <a:ext cx="151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" y="4997213"/>
            <a:ext cx="5339256" cy="50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" y="5659370"/>
            <a:ext cx="6336767" cy="57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211" y="1772816"/>
            <a:ext cx="1388393" cy="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971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Critically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damped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내림차순으로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5"/>
            <a:ext cx="6563485" cy="12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2" y="4212757"/>
            <a:ext cx="6192688" cy="120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95536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Critically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damped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두 번째 항을 계산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항을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3380578"/>
            <a:ext cx="5962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265927"/>
            <a:ext cx="6319955" cy="58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4469558"/>
            <a:ext cx="1381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7" y="51823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3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28530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Critically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damped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 구한 식                을 두 번 적분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적분 상수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일반해는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74" y="1755823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6" y="2301148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7" y="3541945"/>
            <a:ext cx="480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0716"/>
            <a:ext cx="7674846" cy="3216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Underdamped</a:t>
            </a: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7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인 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두 개의 허수근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b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실수</a:t>
            </a: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4.38)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미분방정식의 일반해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1" y="2763821"/>
            <a:ext cx="5112568" cy="59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1" y="4221089"/>
            <a:ext cx="5760640" cy="28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9" y="1742943"/>
            <a:ext cx="1466543" cy="6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12776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 감쇠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Underdamped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인덕터에 흐르는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전류가             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후 얻은 두 개의 일차방정식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(4.50)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풀면 적분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75" y="1826177"/>
            <a:ext cx="764288" cy="26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43" y="1716639"/>
            <a:ext cx="852064" cy="47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4" y="2725754"/>
            <a:ext cx="5520992" cy="95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4" y="4328347"/>
            <a:ext cx="5024404" cy="114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7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미분방정식의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 회로를 해석할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859194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(4.38)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커패시터 전압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4-5]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 해석은 직접 확인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204864"/>
            <a:ext cx="5895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5" y="3449472"/>
            <a:ext cx="3639823" cy="20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27" y="1327005"/>
            <a:ext cx="8664226" cy="24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8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선형방정식의 개념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일차방정식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선형방정식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equation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 전류 변수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곱으로만 이루어져있는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선형방정식에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미지수가 세 개라면 방정식도 세 개가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연립 일차방정식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미지수를 포함하는 일차방정식의 묶음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선형방정식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7" y="2204864"/>
            <a:ext cx="5523582" cy="34522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77" y="4365104"/>
            <a:ext cx="539798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1634" y="2024548"/>
            <a:ext cx="6840760" cy="37087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동차 미분방정식을 특성방정식으로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+ 1 = 0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특성방정식의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(4.47)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첫 번째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 = 10 [A]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10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78" y="3334781"/>
            <a:ext cx="2371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6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미분방정식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9055" y="2039492"/>
            <a:ext cx="6840760" cy="39097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실중근에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대한 일반해를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미분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번째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                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적분 상수는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</a:t>
            </a: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구하고자 하는 해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(10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12" y="2492896"/>
            <a:ext cx="2789063" cy="55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63" y="3140968"/>
            <a:ext cx="942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71" y="3903712"/>
            <a:ext cx="199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7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2989921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복소수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직교 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극 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절댓값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편각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켤레복소수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오일러 공식</a:t>
            </a:r>
          </a:p>
        </p:txBody>
      </p:sp>
    </p:spTree>
    <p:extLst>
      <p:ext uri="{BB962C8B-B14F-4D97-AF65-F5344CB8AC3E}">
        <p14:creationId xmlns:p14="http://schemas.microsoft.com/office/powerpoint/2010/main" val="32536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37548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부분을 나타내는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Imaginary unit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혹은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곱한 허수 부분을 더한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 단위는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이므로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 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 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 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jy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실수 부분과 허수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부분의 표현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7" y="2600963"/>
            <a:ext cx="7419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6" y="4404679"/>
            <a:ext cx="4622761" cy="60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042" y="3609254"/>
            <a:ext cx="800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직교 형식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Rectangular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실수축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수직축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허수축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공간을 나타내는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2880320" cy="25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7786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극 형식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Polar form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7" y="4989296"/>
            <a:ext cx="74580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" y="1851198"/>
            <a:ext cx="3229876" cy="29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95536" y="1412776"/>
            <a:ext cx="7674846" cy="408727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크기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편각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rgument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움직이는 각도는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각도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반시계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움직이는 각도는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7" y="1900436"/>
            <a:ext cx="74390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2" y="3645024"/>
            <a:ext cx="74485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0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248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직교 형식에서 극 형식으로의 변환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삼각함수의 기본 성질을 이용하여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직교 좌표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극 좌표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변환시킨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 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5" y="2279057"/>
            <a:ext cx="4900238" cy="5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5" y="3415575"/>
            <a:ext cx="535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3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9798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복소평면의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사분면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Quadrant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45" y="4941168"/>
            <a:ext cx="418441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5" y="1844824"/>
            <a:ext cx="3493645" cy="29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5" y="1322264"/>
            <a:ext cx="8821732" cy="193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6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선형방정식의 수학적 풀이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방법 중 선택해서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395536" y="1412776"/>
            <a:ext cx="7674846" cy="425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가감법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Addition and subtraction method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일차방정식을 변끼리 더하거나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하나를 소거하여 해를 구하는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대입법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Substitution method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연립 일차방정식에서 한 개의 일차방정식을 하나의 미지수에 대해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일차방정식에 대입하여 해를 구하는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등치법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Equivalence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두 개의 일차방정식을 미지수 하나에 대해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일차방정식을 같다고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놓음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하나를 소거하여 해를 구하는 방법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1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2111458"/>
            <a:ext cx="7832874" cy="21816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(a)                        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이므로 극 형식은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b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                                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이므로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 형식은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                                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이므로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 형식은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(d)                             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혹은                            이므로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 형식은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34" y="2111458"/>
            <a:ext cx="3524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39" y="2235282"/>
            <a:ext cx="8286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34" y="2613508"/>
            <a:ext cx="4038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74" y="2629689"/>
            <a:ext cx="971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34" y="3021302"/>
            <a:ext cx="4010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74" y="3068927"/>
            <a:ext cx="9715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22" y="3514994"/>
            <a:ext cx="1647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96" y="3935972"/>
            <a:ext cx="971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99" y="3448319"/>
            <a:ext cx="3733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8" name="직사각형 2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323850" y="1412777"/>
            <a:ext cx="8502650" cy="316835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6" y="1312085"/>
            <a:ext cx="8619029" cy="18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31962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곱셈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서로 다른 복소수의 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 형식을 취하는 복소수의 곱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각각의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크기는 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더함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9" y="2220838"/>
            <a:ext cx="5184576" cy="58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7" y="2926668"/>
            <a:ext cx="6660976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7" y="3374827"/>
            <a:ext cx="5688632" cy="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0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영역과 주파수 영역의 연결고리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12776"/>
            <a:ext cx="7674846" cy="47982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유리화를 위해 켤레 복소수를 분모와 분자에 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켤레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Conjugate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주어진 복소수에서 허수 부분의 음의 부호 혹은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부호를 바꾸는 것을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 형식을 취하는 복소수의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복소수의 크기는 서로 나누고 각도는 분자의 각도에서 분모의 각도를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" y="2944858"/>
            <a:ext cx="5740347" cy="56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" y="4413049"/>
            <a:ext cx="6966917" cy="51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1" y="4955973"/>
            <a:ext cx="5524323" cy="51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3" y="1836880"/>
            <a:ext cx="5116413" cy="5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355719"/>
            <a:ext cx="8679990" cy="150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4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5968" y="2111590"/>
            <a:ext cx="7632848" cy="32901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방법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개의 복소수를 먼저 곱하거나 나눈 후 극 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개의 복소수를 먼저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곱하면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복소수의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크기와 각도를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따라서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형식은 다음과 같음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0" y="2975303"/>
            <a:ext cx="5684842" cy="360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49" y="3877497"/>
            <a:ext cx="3512421" cy="4954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46" y="5106446"/>
            <a:ext cx="1200150" cy="2952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8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645" y="2111590"/>
            <a:ext cx="7632848" cy="35702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방법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개의 복소수를 먼저 곱하거나 나눈 후 극 형식으로 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개의 복소수를 켤레 복소수를 이용하여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나누기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복소수의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크기와 각도를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따라서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형식은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49" y="2874357"/>
            <a:ext cx="5472608" cy="649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49" y="4081863"/>
            <a:ext cx="6336704" cy="6310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49" y="5270816"/>
            <a:ext cx="1228725" cy="2952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0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3536" y="2127456"/>
            <a:ext cx="7632848" cy="33993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방법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각각의 복소수를 극 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후 곱셈 혹은 나눗셈을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실행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복소수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극 형식을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복소수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극 형식을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9" y="3630892"/>
            <a:ext cx="106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8" y="5051284"/>
            <a:ext cx="1317541" cy="30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49" y="2932057"/>
            <a:ext cx="5710030" cy="6038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949" y="4410842"/>
            <a:ext cx="5542362" cy="58293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7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909" y="2136828"/>
            <a:ext cx="7632848" cy="30177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방법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각각의 복소수를 극 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후 곱셈 혹은 나눗셈을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실행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복소수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곱셈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복소수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나눗셈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30" y="2517655"/>
            <a:ext cx="106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80" y="2829003"/>
            <a:ext cx="118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80" y="3612762"/>
            <a:ext cx="5164609" cy="297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194" y="4392310"/>
            <a:ext cx="4150292" cy="550924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3" name="그룹 22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오일러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공식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지수함수와 삼각함수의 만남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7" y="3140968"/>
            <a:ext cx="74199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95536" y="1484784"/>
            <a:ext cx="7931202" cy="38567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 공식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Euler’s formula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삼각함수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cos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sin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지수 함수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표현할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전류의 벡터 표시를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함수로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 간편하게 계산할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3" y="1952876"/>
            <a:ext cx="74390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선형방정식의 수학적 풀이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방법 중 선택해서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미지수가 세 개일 때 수학적 풀이 </a:t>
            </a:r>
            <a:r>
              <a:rPr lang="ko-KR" altLang="en-US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pc="-5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수학적 풀이 방법을 이용하여 미지수를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가감법을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이용하여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먼저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방정식에 두 번째 방정식을 빼기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해 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구하고 이어서 대입법을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값들을 식 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식 중 하나에 대입하면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구함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2" y="2209715"/>
            <a:ext cx="5397982" cy="100811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" y="3704331"/>
            <a:ext cx="1362075" cy="2952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98" y="4509437"/>
            <a:ext cx="15430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오일러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공식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지수함수와 삼각함수의 만남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95536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함수로의 변환</a:t>
            </a: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오일러의 공식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(4.69)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지수함수의 각도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지수함수의 크기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(4.69)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(4.70)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더하거나 빼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9" y="4485450"/>
            <a:ext cx="5384329" cy="11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0" y="2929030"/>
            <a:ext cx="5614640" cy="34856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5" y="2154614"/>
            <a:ext cx="5319985" cy="33879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5" y="3595430"/>
            <a:ext cx="6655955" cy="4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오일러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공식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지수함수와 삼각함수의 만남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함수로의 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환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특성방정식이 허수근을 갖는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(4.49)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오일러의 공식을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(4.73)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979027"/>
            <a:ext cx="6912768" cy="30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3696842"/>
            <a:ext cx="6686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9" y="4598183"/>
            <a:ext cx="5648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2185753"/>
            <a:ext cx="5777402" cy="33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9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323295"/>
            <a:ext cx="8660471" cy="20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4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복소수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9632" y="2153468"/>
            <a:ext cx="7272809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(a)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(b)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지수함수의 기본 특성을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63" y="2144419"/>
            <a:ext cx="2828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55" y="3356992"/>
            <a:ext cx="3419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4" name="직사각형 23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323850" y="1412777"/>
            <a:ext cx="8502650" cy="27363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73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선형방정식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역행렬을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이용한 선형방정식 풀이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단순하게 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2" indent="-1800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</a:t>
            </a:r>
            <a:r>
              <a:rPr lang="ko-KR" altLang="en-US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가로줄의 행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세로줄의 열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여러 개인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(4.2)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연립 일차방정식을 배열 형태로 단순화시켜 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열이고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행렬이라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처럼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열이 한 개만 있는 행렬을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열벡터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8" y="2564904"/>
            <a:ext cx="3981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2855</Words>
  <Application>Microsoft Office PowerPoint</Application>
  <PresentationFormat>화면 슬라이드 쇼(4:3)</PresentationFormat>
  <Paragraphs>753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2" baseType="lpstr">
      <vt:lpstr>HY견고딕</vt:lpstr>
      <vt:lpstr>맑은 고딕</vt:lpstr>
      <vt:lpstr>바탕</vt:lpstr>
      <vt:lpstr>Arial</vt:lpstr>
      <vt:lpstr>Cambria Math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선형방정식</vt:lpstr>
      <vt:lpstr>PowerPoint 프레젠테이션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미분방정식</vt:lpstr>
      <vt:lpstr>PowerPoint 프레젠테이션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복소수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744</cp:revision>
  <dcterms:created xsi:type="dcterms:W3CDTF">2014-02-12T15:02:23Z</dcterms:created>
  <dcterms:modified xsi:type="dcterms:W3CDTF">2021-09-08T06:11:01Z</dcterms:modified>
</cp:coreProperties>
</file>