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428" r:id="rId2"/>
    <p:sldId id="547" r:id="rId3"/>
    <p:sldId id="258" r:id="rId4"/>
    <p:sldId id="296" r:id="rId5"/>
    <p:sldId id="786" r:id="rId6"/>
    <p:sldId id="787" r:id="rId7"/>
    <p:sldId id="788" r:id="rId8"/>
    <p:sldId id="789" r:id="rId9"/>
    <p:sldId id="790" r:id="rId10"/>
    <p:sldId id="791" r:id="rId11"/>
    <p:sldId id="792" r:id="rId12"/>
    <p:sldId id="793" r:id="rId13"/>
    <p:sldId id="794" r:id="rId14"/>
    <p:sldId id="795" r:id="rId15"/>
    <p:sldId id="796" r:id="rId16"/>
    <p:sldId id="797" r:id="rId17"/>
    <p:sldId id="798" r:id="rId18"/>
    <p:sldId id="799" r:id="rId19"/>
    <p:sldId id="800" r:id="rId20"/>
    <p:sldId id="801" r:id="rId21"/>
    <p:sldId id="802" r:id="rId22"/>
    <p:sldId id="803" r:id="rId23"/>
    <p:sldId id="804" r:id="rId24"/>
    <p:sldId id="805" r:id="rId25"/>
    <p:sldId id="806" r:id="rId26"/>
    <p:sldId id="807" r:id="rId27"/>
    <p:sldId id="808" r:id="rId28"/>
    <p:sldId id="809" r:id="rId29"/>
    <p:sldId id="810" r:id="rId30"/>
    <p:sldId id="811" r:id="rId31"/>
    <p:sldId id="812" r:id="rId32"/>
    <p:sldId id="813" r:id="rId33"/>
    <p:sldId id="814" r:id="rId34"/>
    <p:sldId id="815" r:id="rId35"/>
    <p:sldId id="816" r:id="rId36"/>
    <p:sldId id="817" r:id="rId37"/>
    <p:sldId id="818" r:id="rId38"/>
    <p:sldId id="819" r:id="rId39"/>
    <p:sldId id="820" r:id="rId40"/>
    <p:sldId id="821" r:id="rId41"/>
    <p:sldId id="822" r:id="rId42"/>
    <p:sldId id="823" r:id="rId43"/>
    <p:sldId id="824" r:id="rId44"/>
    <p:sldId id="825" r:id="rId45"/>
    <p:sldId id="826" r:id="rId46"/>
    <p:sldId id="827" r:id="rId47"/>
    <p:sldId id="828" r:id="rId48"/>
    <p:sldId id="829" r:id="rId49"/>
    <p:sldId id="830" r:id="rId50"/>
    <p:sldId id="831" r:id="rId51"/>
    <p:sldId id="832" r:id="rId52"/>
    <p:sldId id="833" r:id="rId53"/>
    <p:sldId id="834" r:id="rId54"/>
    <p:sldId id="835" r:id="rId55"/>
    <p:sldId id="836" r:id="rId56"/>
    <p:sldId id="837" r:id="rId57"/>
    <p:sldId id="838" r:id="rId58"/>
    <p:sldId id="839" r:id="rId59"/>
    <p:sldId id="840" r:id="rId60"/>
    <p:sldId id="841" r:id="rId61"/>
    <p:sldId id="842" r:id="rId62"/>
    <p:sldId id="843" r:id="rId63"/>
    <p:sldId id="844" r:id="rId64"/>
    <p:sldId id="845" r:id="rId65"/>
    <p:sldId id="846" r:id="rId66"/>
    <p:sldId id="847" r:id="rId67"/>
    <p:sldId id="848" r:id="rId68"/>
    <p:sldId id="849" r:id="rId69"/>
    <p:sldId id="850" r:id="rId70"/>
    <p:sldId id="851" r:id="rId71"/>
    <p:sldId id="852" r:id="rId72"/>
    <p:sldId id="853" r:id="rId73"/>
    <p:sldId id="854" r:id="rId74"/>
    <p:sldId id="855" r:id="rId75"/>
    <p:sldId id="856" r:id="rId76"/>
    <p:sldId id="857" r:id="rId77"/>
    <p:sldId id="858" r:id="rId78"/>
    <p:sldId id="859" r:id="rId79"/>
    <p:sldId id="860" r:id="rId80"/>
    <p:sldId id="861" r:id="rId81"/>
    <p:sldId id="862" r:id="rId82"/>
    <p:sldId id="863" r:id="rId83"/>
    <p:sldId id="864" r:id="rId84"/>
    <p:sldId id="865" r:id="rId85"/>
    <p:sldId id="866" r:id="rId86"/>
    <p:sldId id="867" r:id="rId87"/>
    <p:sldId id="868" r:id="rId88"/>
    <p:sldId id="869" r:id="rId89"/>
    <p:sldId id="870" r:id="rId90"/>
    <p:sldId id="871" r:id="rId91"/>
    <p:sldId id="872" r:id="rId92"/>
    <p:sldId id="873" r:id="rId93"/>
    <p:sldId id="785" r:id="rId9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9">
          <p15:clr>
            <a:srgbClr val="A4A3A4"/>
          </p15:clr>
        </p15:guide>
        <p15:guide id="2" pos="3366">
          <p15:clr>
            <a:srgbClr val="A4A3A4"/>
          </p15:clr>
        </p15:guide>
        <p15:guide id="3" pos="918">
          <p15:clr>
            <a:srgbClr val="A4A3A4"/>
          </p15:clr>
        </p15:guide>
        <p15:guide id="4" pos="4241">
          <p15:clr>
            <a:srgbClr val="A4A3A4"/>
          </p15:clr>
        </p15:guide>
        <p15:guide id="5" orient="horz" pos="1389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pos="204">
          <p15:clr>
            <a:srgbClr val="A4A3A4"/>
          </p15:clr>
        </p15:guide>
        <p15:guide id="8" pos="5556">
          <p15:clr>
            <a:srgbClr val="A4A3A4"/>
          </p15:clr>
        </p15:guide>
        <p15:guide id="9" pos="340">
          <p15:clr>
            <a:srgbClr val="A4A3A4"/>
          </p15:clr>
        </p15:guide>
        <p15:guide id="10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0C84C2"/>
    <a:srgbClr val="05344B"/>
    <a:srgbClr val="0071CE"/>
    <a:srgbClr val="0099CC"/>
    <a:srgbClr val="00CCFF"/>
    <a:srgbClr val="94E4EC"/>
    <a:srgbClr val="E4004F"/>
    <a:srgbClr val="DFBEA9"/>
    <a:srgbClr val="9A5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606" autoAdjust="0"/>
  </p:normalViewPr>
  <p:slideViewPr>
    <p:cSldViewPr>
      <p:cViewPr varScale="1">
        <p:scale>
          <a:sx n="116" d="100"/>
          <a:sy n="116" d="100"/>
        </p:scale>
        <p:origin x="1740" y="108"/>
      </p:cViewPr>
      <p:guideLst>
        <p:guide orient="horz" pos="2899"/>
        <p:guide pos="3366"/>
        <p:guide pos="918"/>
        <p:guide pos="4241"/>
        <p:guide orient="horz" pos="1389"/>
        <p:guide orient="horz" pos="890"/>
        <p:guide pos="204"/>
        <p:guide pos="5556"/>
        <p:guide pos="340"/>
        <p:guide pos="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208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FB946-2E73-4082-BA1C-94439507CE41}" type="datetimeFigureOut">
              <a:rPr lang="ko-KR" altLang="en-US" smtClean="0"/>
              <a:pPr/>
              <a:t>2021-09-08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68737-52E5-454E-857E-7B53303541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5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spc="-100" baseline="0" dirty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만나는 </a:t>
            </a:r>
            <a:r>
              <a:rPr kumimoji="0" lang="ko-KR" altLang="en-US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회로이론</a:t>
            </a:r>
            <a:r>
              <a:rPr kumimoji="0" lang="en-US" altLang="ko-KR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ko-KR" altLang="en-US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</a:t>
            </a:r>
            <a:r>
              <a:rPr kumimoji="0" lang="en-US" altLang="ko-KR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de-DE" altLang="ko-KR" sz="2400" b="1" spc="-100" baseline="0" dirty="0">
              <a:solidFill>
                <a:srgbClr val="0071C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612453" y="1792326"/>
            <a:ext cx="7991475" cy="113261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dirty="0">
                <a:ea typeface="맑은 고딕" pitchFamily="50" charset="-127"/>
              </a:rPr>
              <a:t>방성완</a:t>
            </a:r>
            <a:r>
              <a:rPr kumimoji="0" lang="ko-KR" altLang="en-US" sz="1400" dirty="0">
                <a:ea typeface="맑은 고딕" pitchFamily="50" charset="-127"/>
              </a:rPr>
              <a:t>과 </a:t>
            </a:r>
            <a:r>
              <a:rPr kumimoji="0" lang="ko-KR" altLang="en-US" sz="1400" b="1" dirty="0">
                <a:ea typeface="맑은 고딕" pitchFamily="50" charset="-127"/>
              </a:rPr>
              <a:t>한빛아카데미㈜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, </a:t>
            </a: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학생들에게 배포되어서는 안됩니다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 </a:t>
            </a:r>
            <a:endParaRPr kumimoji="0" lang="ko-KR" altLang="en-US" sz="1000" u="none" dirty="0">
              <a:ea typeface="맑은 고딕" pitchFamily="50" charset="-127"/>
            </a:endParaRPr>
          </a:p>
        </p:txBody>
      </p:sp>
      <p:sp>
        <p:nvSpPr>
          <p:cNvPr id="12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3587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902" y="5965348"/>
            <a:ext cx="1574276" cy="27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86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6196" y="6301779"/>
            <a:ext cx="1574276" cy="27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 userDrawn="1"/>
        </p:nvSpPr>
        <p:spPr>
          <a:xfrm>
            <a:off x="280917" y="258384"/>
            <a:ext cx="8575976" cy="4336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2339752" y="4974267"/>
            <a:ext cx="65527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kern="1200" spc="-5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lang="ko-KR" altLang="en-US" sz="4400" b="1" kern="1200" spc="-5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차 회로와 </a:t>
            </a:r>
            <a:r>
              <a:rPr lang="en-US" altLang="ko-KR" sz="4400" b="1" kern="1200" spc="-5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lang="ko-KR" altLang="en-US" sz="4400" b="1" kern="1200" spc="-5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차 회로</a:t>
            </a:r>
            <a:endParaRPr lang="en-US" altLang="ko-KR" sz="4400" b="1" kern="1200" spc="-5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136371" y="258382"/>
            <a:ext cx="4858582" cy="4338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501134" y="4849996"/>
            <a:ext cx="1526379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altLang="ko-KR" sz="2800" b="1" kern="1200" spc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Chapter</a:t>
            </a:r>
            <a:endParaRPr lang="en-US" altLang="ko-KR" sz="2800" b="1" kern="1200" spc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4361" y="3075131"/>
            <a:ext cx="3081815" cy="136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596513" y="5201905"/>
            <a:ext cx="1335622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algn="ctr" defTabSz="914400" rtl="0" eaLnBrk="1" latinLnBrk="1" hangingPunct="1"/>
            <a:r>
              <a:rPr lang="en-US" altLang="ko-KR" sz="8000" b="1" kern="1200" spc="-15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05</a:t>
            </a:r>
            <a:endParaRPr lang="ko-KR" altLang="en-US" sz="8000" b="1" kern="1200" spc="-150" dirty="0">
              <a:solidFill>
                <a:srgbClr val="0071C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28091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170331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698932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841172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2270" y="332656"/>
            <a:ext cx="3063784" cy="28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40"/>
          <p:cNvSpPr>
            <a:spLocks noChangeArrowheads="1"/>
          </p:cNvSpPr>
          <p:nvPr userDrawn="1"/>
        </p:nvSpPr>
        <p:spPr bwMode="invGray">
          <a:xfrm>
            <a:off x="-3780" y="647700"/>
            <a:ext cx="9144000" cy="6210300"/>
          </a:xfrm>
          <a:prstGeom prst="rect">
            <a:avLst/>
          </a:prstGeom>
          <a:pattFill prst="narHorz">
            <a:fgClr>
              <a:schemeClr val="accent1">
                <a:lumMod val="20000"/>
                <a:lumOff val="8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4102701" y="44624"/>
            <a:ext cx="4933795" cy="523220"/>
            <a:chOff x="6685508" y="188640"/>
            <a:chExt cx="4933795" cy="523220"/>
          </a:xfrm>
        </p:grpSpPr>
        <p:sp>
          <p:nvSpPr>
            <p:cNvPr id="11" name="직사각형 10"/>
            <p:cNvSpPr/>
            <p:nvPr/>
          </p:nvSpPr>
          <p:spPr>
            <a:xfrm>
              <a:off x="8247867" y="188640"/>
              <a:ext cx="337143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indent="0" algn="l" defTabSz="914400" rtl="0" eaLnBrk="1" latinLnBrk="1" hangingPunct="1"/>
              <a:r>
                <a:rPr lang="en-US" altLang="ko-KR" sz="2800" b="1" kern="1200" spc="-150" dirty="0" smtClean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lang="ko-KR" altLang="en-US" sz="2800" b="1" kern="1200" spc="-150" dirty="0" smtClean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차 회로와 </a:t>
              </a:r>
              <a:r>
                <a:rPr lang="en-US" altLang="ko-KR" sz="2800" b="1" kern="1200" spc="-150" dirty="0" smtClean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r>
                <a:rPr lang="ko-KR" altLang="en-US" sz="2800" b="1" kern="1200" spc="-150" dirty="0" smtClean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차 회로 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685508" y="188640"/>
              <a:ext cx="164865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r>
                <a:rPr lang="en-US" altLang="ko-KR" sz="2000" b="1" kern="12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Chapter </a:t>
              </a:r>
              <a:r>
                <a:rPr lang="en-US" altLang="ko-KR" sz="2800" b="1" kern="12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05</a:t>
              </a:r>
              <a:endParaRPr lang="ko-KR" altLang="en-US" sz="2800" b="1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Rectangle 440"/>
          <p:cNvSpPr>
            <a:spLocks noChangeArrowheads="1"/>
          </p:cNvSpPr>
          <p:nvPr userDrawn="1"/>
        </p:nvSpPr>
        <p:spPr bwMode="invGray">
          <a:xfrm>
            <a:off x="0" y="587028"/>
            <a:ext cx="9144000" cy="108000"/>
          </a:xfrm>
          <a:prstGeom prst="rect">
            <a:avLst/>
          </a:prstGeom>
          <a:solidFill>
            <a:srgbClr val="05344B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1325" y="5372041"/>
            <a:ext cx="3311972" cy="13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2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 latinLnBrk="0"/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9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/93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023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2708920"/>
            <a:ext cx="4608512" cy="354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286865" y="262152"/>
            <a:ext cx="8575976" cy="633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2136371" y="258382"/>
            <a:ext cx="4858582" cy="64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0114" y="3501008"/>
            <a:ext cx="3474094" cy="267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023828" y="1149294"/>
            <a:ext cx="3096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ko-KR" altLang="en-US" sz="8000" b="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280917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717831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7030060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8466974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3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51" r:id="rId3"/>
    <p:sldLayoutId id="2147483652" r:id="rId4"/>
    <p:sldLayoutId id="2147483673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4.png"/><Relationship Id="rId4" Type="http://schemas.openxmlformats.org/officeDocument/2006/relationships/image" Target="../media/image19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7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0.png"/><Relationship Id="rId4" Type="http://schemas.openxmlformats.org/officeDocument/2006/relationships/image" Target="../media/image20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5.png"/><Relationship Id="rId5" Type="http://schemas.openxmlformats.org/officeDocument/2006/relationships/image" Target="../media/image214.png"/><Relationship Id="rId4" Type="http://schemas.openxmlformats.org/officeDocument/2006/relationships/image" Target="../media/image213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5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차 회로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43273"/>
            <a:ext cx="8648700" cy="439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8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차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1841830"/>
            <a:ext cx="6840760" cy="7786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시간 상수의 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=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RC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= 5  × 10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× 20  × 10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6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 0.1 [sec]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6" name="직사각형 15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323850" y="1412777"/>
            <a:ext cx="8502650" cy="158417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차 회로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" y="1304380"/>
            <a:ext cx="8672217" cy="442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54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차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2132856"/>
            <a:ext cx="6840760" cy="1923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커패시터를 개방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반대 방향부터 등가 저항 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시간 상수를 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=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eq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= 30  × 10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× 10  × 10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6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 0.3 [sec]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3" y="2567898"/>
            <a:ext cx="4069188" cy="565672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8" name="직사각형 17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323850" y="1412777"/>
            <a:ext cx="8502650" cy="302433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1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차 회로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5683"/>
            <a:ext cx="8547100" cy="4459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1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차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4281" y="2121230"/>
            <a:ext cx="6840760" cy="23052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등가 저항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eq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 + 6 = 10 [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 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시간 상수를 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=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eq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= 10  × 0.1 =  1 [sec]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(5.11)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을 이용하여 구한 커패시터에 흐르는 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(0)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i="1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/</a:t>
            </a:r>
            <a:r>
              <a:rPr lang="en-US" altLang="ko-KR" i="1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15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i="1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8" name="직사각형 17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323850" y="1412777"/>
            <a:ext cx="8502650" cy="331236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차 회로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343680"/>
            <a:ext cx="8558485" cy="451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2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차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5278" y="1594944"/>
            <a:ext cx="7297222" cy="471513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시간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&lt; 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때 커패시터는 개방 회로처럼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작동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커패시터에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흐르는 초기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0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10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시간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&gt; 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에서 커패시터에 흐르는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 = 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(0)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i="1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/</a:t>
            </a:r>
            <a:r>
              <a:rPr lang="en-US" altLang="ko-KR" i="1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=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6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i="1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[V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endParaRPr lang="ko-KR" altLang="en-US" sz="20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시간 상수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832" y="4268472"/>
            <a:ext cx="1848298" cy="43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983" y="2043106"/>
            <a:ext cx="3495016" cy="16443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832" y="5838187"/>
            <a:ext cx="2211884" cy="515846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2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차 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전압원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DC 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전압원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&lt; 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일 때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개폐기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단자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 닫혀 있고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개폐기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열림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b="0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0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되면 개폐기 </a:t>
            </a:r>
            <a:r>
              <a:rPr lang="en-US" altLang="ko-KR" b="0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b="0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단자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열리고</a:t>
            </a:r>
            <a:r>
              <a:rPr lang="en-US" altLang="ko-KR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개폐기 </a:t>
            </a:r>
            <a:r>
              <a:rPr lang="en-US" altLang="ko-KR" b="0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b="0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닫힘</a:t>
            </a: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시간의 흐름에 따라 인덕터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흐르는 전류는 어떻게 될까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1844825"/>
            <a:ext cx="4608512" cy="2484348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저항과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인덕터만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54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차 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1878" y="1402534"/>
            <a:ext cx="8147226" cy="485055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키르히호프의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법칙과 키르히호프의 전압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(5.15)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인덕터에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98449"/>
            <a:ext cx="3384376" cy="2014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65" y="4509120"/>
            <a:ext cx="4896544" cy="6777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765" y="5628963"/>
            <a:ext cx="4553731" cy="46433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저항과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인덕터만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22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1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차 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18883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저항에 흐르는 전압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전류가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(0)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일 때 인덕터에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에너지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(5.16)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(5.17)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(5.18)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(5.20)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선형 동차 미분방정식을 풀은 인덕터에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적분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67894"/>
            <a:ext cx="5095875" cy="49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19" y="4823167"/>
            <a:ext cx="5002558" cy="33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618" y="2171484"/>
            <a:ext cx="5129881" cy="3061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618" y="2937957"/>
            <a:ext cx="4931970" cy="49141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저항과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인덕터만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48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차 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8003210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전류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(0) =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          을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저항에 흐르는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저항에 흐르는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인덕터에 흐르는 전압은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(5.16)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(5.25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동일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45203"/>
            <a:ext cx="53625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78" y="2982595"/>
            <a:ext cx="53435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78" y="3772172"/>
            <a:ext cx="5572162" cy="22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79" y="4458154"/>
            <a:ext cx="5536462" cy="28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58" y="2464228"/>
            <a:ext cx="506268" cy="48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78" y="5303891"/>
            <a:ext cx="28956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저항과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인덕터만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97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차 회로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32475"/>
            <a:ext cx="8661400" cy="450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36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차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22381" y="2108530"/>
            <a:ext cx="6840760" cy="15419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시간 상수의 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혹은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=  1 [ms]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83" y="2534109"/>
            <a:ext cx="2288257" cy="54849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8" name="직사각형 17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323850" y="1412777"/>
            <a:ext cx="8502650" cy="252028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차 회로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2"/>
          <a:stretch/>
        </p:blipFill>
        <p:spPr bwMode="auto">
          <a:xfrm>
            <a:off x="279400" y="1279181"/>
            <a:ext cx="8712200" cy="515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5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차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6981" y="2108530"/>
            <a:ext cx="6840760" cy="268688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인덕터를 단락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위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방향부터 등가 저항 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시간 상수를 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혹은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=  2.5 [ms]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34" y="2554393"/>
            <a:ext cx="2644646" cy="5465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983" y="3687089"/>
            <a:ext cx="3399258" cy="658771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9" name="직사각형 18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23850" y="1412777"/>
            <a:ext cx="8502650" cy="374441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3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차 회로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1" y="1350245"/>
            <a:ext cx="8610600" cy="4482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3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차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0783" y="1915551"/>
            <a:ext cx="6840760" cy="38318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시간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&lt;  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일 때 개폐기는 닫혀 있고 인덕터는 단락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회로처럼 작동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인덕터에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흐르는 초기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35" y="5022800"/>
            <a:ext cx="2970001" cy="49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117" y="2350100"/>
            <a:ext cx="3490230" cy="2111871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5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차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4815" y="1859714"/>
            <a:ext cx="6840760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시간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&gt;  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 되면 개폐기는 열리고 전압원은 차단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상태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인덕터에 흐르는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 =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(0)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i="1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/</a:t>
            </a:r>
            <a:r>
              <a:rPr lang="en-US" altLang="ko-KR" i="1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=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i="1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[A]</a:t>
            </a: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시간 상수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276" y="5733256"/>
            <a:ext cx="162648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276" y="2347934"/>
            <a:ext cx="3535220" cy="1939461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529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1137518"/>
            <a:ext cx="3525324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5.</a:t>
            </a: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 </a:t>
            </a: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</a:t>
            </a:r>
            <a:r>
              <a:rPr lang="ko-KR" altLang="en-US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차 회로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348880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en-US" altLang="ko-KR" b="1" dirty="0">
                <a:latin typeface="+mn-ea"/>
              </a:rPr>
              <a:t>RLC </a:t>
            </a:r>
            <a:r>
              <a:rPr lang="ko-KR" altLang="en-US" b="1" dirty="0">
                <a:latin typeface="+mn-ea"/>
              </a:rPr>
              <a:t>회로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자연 응답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특성방정식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초기 </a:t>
            </a:r>
            <a:r>
              <a:rPr lang="ko-KR" altLang="en-US" b="1" dirty="0" smtClean="0">
                <a:latin typeface="+mn-ea"/>
              </a:rPr>
              <a:t>조건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| RC-</a:t>
            </a:r>
            <a:r>
              <a:rPr lang="en-US" altLang="ko-KR" b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회로 </a:t>
            </a:r>
            <a:r>
              <a:rPr lang="en-US" altLang="ko-KR" b="1" dirty="0">
                <a:latin typeface="+mn-ea"/>
              </a:rPr>
              <a:t>| 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RL-T </a:t>
            </a:r>
            <a:r>
              <a:rPr lang="ko-KR" altLang="en-US" b="1" dirty="0">
                <a:latin typeface="+mn-ea"/>
              </a:rPr>
              <a:t>회로</a:t>
            </a:r>
          </a:p>
        </p:txBody>
      </p:sp>
    </p:spTree>
    <p:extLst>
      <p:ext uri="{BB962C8B-B14F-4D97-AF65-F5344CB8AC3E}">
        <p14:creationId xmlns:p14="http://schemas.microsoft.com/office/powerpoint/2010/main" val="23667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48208" y="1268760"/>
            <a:ext cx="8056240" cy="720000"/>
            <a:chOff x="643260" y="980728"/>
            <a:chExt cx="8056240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14521" y="1101879"/>
              <a:ext cx="6206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8900" y="980728"/>
              <a:ext cx="7340600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48208" y="2407525"/>
            <a:ext cx="8056240" cy="720000"/>
            <a:chOff x="643260" y="2077057"/>
            <a:chExt cx="8056240" cy="720000"/>
          </a:xfrm>
        </p:grpSpPr>
        <p:sp>
          <p:nvSpPr>
            <p:cNvPr id="39" name="직사각형 32"/>
            <p:cNvSpPr/>
            <p:nvPr/>
          </p:nvSpPr>
          <p:spPr>
            <a:xfrm>
              <a:off x="643260" y="2147989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8900" y="2077057"/>
              <a:ext cx="7340600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620451" y="2531095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400" b="1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5.2</a:t>
            </a:r>
            <a:endParaRPr lang="en-US" altLang="ko-KR" sz="2400" b="1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2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8075218" cy="50706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5-15]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미분방정식을 구하기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그물망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①에 키르히호프의 전압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저항에 흐르는 전류에 대해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20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20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69" y="2104631"/>
            <a:ext cx="4390430" cy="2261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69" y="4829055"/>
            <a:ext cx="5675979" cy="2773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037" y="5594795"/>
            <a:ext cx="5183163" cy="52634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평행으로 만나는데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522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ko-KR" altLang="en-US" sz="20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접점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키르히호프의 전류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(5.26b)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                  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(5.27)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그물망 ②에 키르히호프의 전압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적용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              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를 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5.29)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적용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17415"/>
            <a:ext cx="52482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531740"/>
            <a:ext cx="1217595" cy="4392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978302"/>
            <a:ext cx="5976664" cy="5204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4054260"/>
            <a:ext cx="4964360" cy="3108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624" y="4414931"/>
            <a:ext cx="1296144" cy="4666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731" y="4934071"/>
            <a:ext cx="4964360" cy="492043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평행으로 만나는데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80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4258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(5.30)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(5.28)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(5.31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나누고 다시 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(5.30)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시간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미분을 적용하고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나눔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5"/>
            <a:ext cx="5688632" cy="5507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432206"/>
            <a:ext cx="7488832" cy="10949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519" y="5146488"/>
            <a:ext cx="5292689" cy="58909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평행으로 만나는데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052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17960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(5.31)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(5.33)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(5.32)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미분방정식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해를 구하면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 응답</a:t>
            </a:r>
            <a:r>
              <a:rPr lang="ko-KR" altLang="en-US" b="1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Natural response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강제 응답</a:t>
            </a:r>
            <a:r>
              <a:rPr lang="ko-KR" altLang="en-US" b="1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Forced response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모두 포함된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강제 응답이 존재하면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조건을 고려할 필요가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22" y="2204865"/>
            <a:ext cx="6145674" cy="5362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94" y="3357717"/>
            <a:ext cx="7152390" cy="1023953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평행으로 만나는데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08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333025"/>
            <a:ext cx="8658225" cy="200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1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7"/>
            <a:ext cx="8219234" cy="457048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5-16]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미분방정식을 구하기</a:t>
            </a: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9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그물망 ①에 키르히호프의 전압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접점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키르히호프의 전류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51" y="4838788"/>
            <a:ext cx="5132041" cy="24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121" y="5620218"/>
            <a:ext cx="5152071" cy="26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474" y="2183262"/>
            <a:ext cx="4161606" cy="204212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평행으로 만나는데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91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7"/>
            <a:ext cx="8003210" cy="420576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저항에 흐르는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강제 응답이 존재하지 않으므로 다음의 초기 조건이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필요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(5.39)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와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(5.40)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이용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158751"/>
            <a:ext cx="4536504" cy="523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3265331"/>
            <a:ext cx="4536504" cy="6396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7" y="4487783"/>
            <a:ext cx="5400599" cy="1125488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평행으로 만나는데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5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931202" cy="423192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(5.38)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(5.42)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(5.37)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커패시터에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전압에 대한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미적분방정식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미분방정식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606" y="1938797"/>
            <a:ext cx="1368152" cy="4999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72" y="2955474"/>
            <a:ext cx="6520572" cy="5785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42" y="4209318"/>
            <a:ext cx="7623658" cy="110889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평행으로 만나는데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234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9521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(5.37)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인덕터에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전류에 대한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미분방정식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전류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미분방정식은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(5.46)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풀기 위해서 필요한 초기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①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pc="-100" dirty="0" smtClean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(5.42)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②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pc="-100" dirty="0" smtClean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(5.36)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③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pc="-100" dirty="0" smtClean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(5.39)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pc="-100" dirty="0">
              <a:solidFill>
                <a:srgbClr val="0099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160071"/>
            <a:ext cx="4824536" cy="51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8" y="3102694"/>
            <a:ext cx="4824536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4126486"/>
            <a:ext cx="54864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평행으로 만나는데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41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0960" y="1412776"/>
            <a:ext cx="7674846" cy="48674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(5.46)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다음과 같은 특성방정식으로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이차방정식에 대한 근의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공식을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편리한 형태로 표현된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(5.49)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7" y="2204865"/>
            <a:ext cx="5149255" cy="4633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01" y="3142480"/>
            <a:ext cx="5543897" cy="1467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101" y="5104440"/>
            <a:ext cx="5404123" cy="95527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평행으로 만나는데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07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137518"/>
            <a:ext cx="3525324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5.1 </a:t>
            </a: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</a:t>
            </a:r>
            <a:r>
              <a:rPr lang="ko-KR" altLang="en-US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차 회로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34888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en-US" altLang="ko-KR" b="1" dirty="0">
                <a:latin typeface="+mn-ea"/>
              </a:rPr>
              <a:t>RC </a:t>
            </a:r>
            <a:r>
              <a:rPr lang="ko-KR" altLang="en-US" b="1" dirty="0">
                <a:latin typeface="+mn-ea"/>
              </a:rPr>
              <a:t>회로 </a:t>
            </a:r>
            <a:r>
              <a:rPr lang="en-US" altLang="ko-KR" b="1" dirty="0">
                <a:latin typeface="+mn-ea"/>
              </a:rPr>
              <a:t>| RL </a:t>
            </a:r>
            <a:r>
              <a:rPr lang="ko-KR" altLang="en-US" b="1" dirty="0">
                <a:latin typeface="+mn-ea"/>
              </a:rPr>
              <a:t>회로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시간 상수 </a:t>
            </a:r>
            <a:r>
              <a:rPr lang="en-US" altLang="ko-KR" b="1" dirty="0" smtClean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초기 </a:t>
            </a:r>
            <a:r>
              <a:rPr lang="ko-KR" altLang="en-US" b="1" dirty="0">
                <a:latin typeface="+mn-ea"/>
              </a:rPr>
              <a:t>전류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초기 전압</a:t>
            </a:r>
          </a:p>
        </p:txBody>
      </p:sp>
    </p:spTree>
    <p:extLst>
      <p:ext uri="{BB962C8B-B14F-4D97-AF65-F5344CB8AC3E}">
        <p14:creationId xmlns:p14="http://schemas.microsoft.com/office/powerpoint/2010/main" val="38606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8219234" cy="49459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감쇠</a:t>
            </a:r>
            <a:r>
              <a:rPr lang="ko-KR" altLang="en-US" sz="1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상수</a:t>
            </a:r>
            <a:r>
              <a:rPr lang="ko-KR" altLang="en-US" sz="1000" b="1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Damping factor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a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와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공진</a:t>
            </a:r>
            <a:r>
              <a:rPr lang="ko-KR" altLang="en-US" sz="1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주파수</a:t>
            </a:r>
            <a:r>
              <a:rPr lang="ko-KR" altLang="en-US" sz="1000" b="1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Resonant frequency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를 이용한 식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만일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(5.49)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                  이면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(5.46)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자연 응답은 다음과 같음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*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(5.52)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응답을 얻는 상태를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과감쇠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부름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P156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구하기 위해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(5.40)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92" y="4657233"/>
            <a:ext cx="4991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33179"/>
            <a:ext cx="1080120" cy="5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54" y="2276872"/>
            <a:ext cx="7626052" cy="1605056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13" y="5878070"/>
            <a:ext cx="5366103" cy="27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6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평행으로 만나는데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363761"/>
            <a:ext cx="8623300" cy="376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6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3483" y="1890151"/>
            <a:ext cx="6840760" cy="33239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(5.51)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이용하여 구한 감쇠 상수와 공진 주파수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(5.50)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이용한 특성 방정식의 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서로 다른 두 개의 실수근을 가지므로 과감쇠 응답 상태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00" y="2348880"/>
            <a:ext cx="4104455" cy="12573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231" y="4196729"/>
            <a:ext cx="5491878" cy="467394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7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8003210" cy="422269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(5.47)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(5.53)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(5.54)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두 일차방정식을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(5.52)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에서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의 자연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응답은 다음과 같음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132857"/>
            <a:ext cx="5472608" cy="53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312" y="3198652"/>
            <a:ext cx="4558816" cy="109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044" y="4909377"/>
            <a:ext cx="6721556" cy="66143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평행으로 만나는데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02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0441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자연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응답을 얻기 위해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(5.56)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미분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(5.36)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                             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(5.57)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(5.58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(5.49)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이용하면 다음과 같은 초기 조건을 얻을 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62258"/>
            <a:ext cx="6732984" cy="61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79618"/>
            <a:ext cx="1944216" cy="46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437436"/>
            <a:ext cx="6912768" cy="6503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4751737"/>
            <a:ext cx="5293271" cy="584147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평행으로 만나는데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771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7825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만일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5.50)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제곱근이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(5.46)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응답은 다음과 같음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*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이와 같은 응답을 얻는 상태를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임계감쇠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부름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교재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P156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참고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)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만일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(5.50)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제곱근이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작은 경우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(5.46)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자연 응답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*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이와 같은 응답을 얻는 상태를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부족감쇠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부름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교재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P158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참고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)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삼각함수로 변환한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(5.61a)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60341"/>
            <a:ext cx="5086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557" y="3458993"/>
            <a:ext cx="5909322" cy="3773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557" y="4869160"/>
            <a:ext cx="5779707" cy="321591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평행으로 만나는데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25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차 회로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737496"/>
            <a:ext cx="4464496" cy="2283792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385279"/>
            <a:ext cx="8547100" cy="1951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차 회로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63000"/>
            <a:ext cx="4176464" cy="2323003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373216"/>
            <a:ext cx="2592288" cy="54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33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차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0853" y="1772817"/>
            <a:ext cx="7106548" cy="47059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특성방정식에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대한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제곱근이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보다 큰 값을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가지므로 두 개의 실수근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와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15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(5.52)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</a:t>
            </a:r>
            <a:r>
              <a:rPr lang="en-US" altLang="ko-KR" i="1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+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15</a:t>
            </a:r>
            <a:r>
              <a:rPr lang="en-US" altLang="ko-KR" i="1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초기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조건을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적용하고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(5.55)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상숫값은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1.5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와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0.5 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인덕터에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흐르는 전류의 자연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응답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1.5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</a:t>
            </a:r>
            <a:r>
              <a:rPr lang="en-US" altLang="ko-KR" i="1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–  0.5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15</a:t>
            </a:r>
            <a:r>
              <a:rPr lang="en-US" altLang="ko-KR" i="1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314" y="2132856"/>
            <a:ext cx="6048672" cy="66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67" y="4525677"/>
            <a:ext cx="4932170" cy="603021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04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57048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5-19]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미분방정식을 구하기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키르히호프의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법칙과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법칙을 회로에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76872"/>
            <a:ext cx="4189834" cy="23233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5229200"/>
            <a:ext cx="5067335" cy="72009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차례대로 따라가니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06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차 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89980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전압원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DC 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전압원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 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되면 개폐기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열리고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개폐기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닫힘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개폐기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열리기 바로 직전까지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DC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 커패시터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충전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 모두 충전되면 차단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커패시터에 충전된 전하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CV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인해 전류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 발생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전압원으로부터 전압을 공급받지 못하게 되면 전하의 생성이 중단되고 전류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도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값에 서서히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근접</a:t>
            </a: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44823"/>
            <a:ext cx="4032448" cy="2082779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저항과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70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8003210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(5.62)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를 다시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쓰기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(5.63)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식                     을 이용하여 얻은 식을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(5.64)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전압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미분방정식은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2202749"/>
            <a:ext cx="6048672" cy="5667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7" y="2820707"/>
            <a:ext cx="1301634" cy="464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398077"/>
            <a:ext cx="6120680" cy="6409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72" y="4626045"/>
            <a:ext cx="7536855" cy="1114492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차례대로 따라가니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07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8003210" cy="36286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(5.64)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정리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(5.67)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미분하고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나눔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전류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미분방정식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6120680" cy="5456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78" y="3645024"/>
            <a:ext cx="7753350" cy="113001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차례대로 따라가니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0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51306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5-14]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자연 응답을 구하기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회로의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동차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미분방정식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54406"/>
            <a:ext cx="3811731" cy="23987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157192"/>
            <a:ext cx="5400600" cy="121613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차례대로 따라가니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9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80719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커패시터에 흐르는 전압에 대한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미분 함수의 초기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특성방정식으로 변환한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(5.69)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443749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3501008"/>
            <a:ext cx="5112568" cy="51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11985"/>
            <a:ext cx="4896544" cy="49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차례대로 따라가니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707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51552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이차방정식에 대한 근의 공식을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(5.75)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다시 쓰기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(5.75)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(5.76)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비교하여 얻은 감쇠 상수 및 공진 주파수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65590"/>
            <a:ext cx="5256583" cy="41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132856"/>
            <a:ext cx="4916670" cy="13757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58" y="4941168"/>
            <a:ext cx="7342783" cy="143407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차례대로 따라가니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33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308411"/>
            <a:ext cx="8648700" cy="456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6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6240" y="1890151"/>
            <a:ext cx="6840760" cy="33239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(5.57)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이용하여 구한 감쇠 상수와 공진 주파수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(5.76)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이용한 특성 방정식의 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복소 켤레 허수근을 가지므로 부족 감쇠 응답 상태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16" y="2341713"/>
            <a:ext cx="3630558" cy="12601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155" y="4192301"/>
            <a:ext cx="4967801" cy="46083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9" name="직사각형 18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23850" y="1412777"/>
            <a:ext cx="8502650" cy="403244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6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4427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만일 제곱근이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크면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과감쇠 상태가 되므로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(5.69)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자연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(5.71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(5.73)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초기 조건을 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(5.79)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(5.80)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두 일차방정식을 계산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29202"/>
            <a:ext cx="5112568" cy="26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958150"/>
            <a:ext cx="5112568" cy="2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47" y="3342073"/>
            <a:ext cx="5110337" cy="51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4328959"/>
            <a:ext cx="4824536" cy="12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차례대로 따라가니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09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8018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(5.81)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(5.78)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대입한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(5.82)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(5.63)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식                           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(5.83)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인덕터에 흐르는 전류에 대한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차 미분 함수의 초기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조건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204865"/>
            <a:ext cx="6337895" cy="56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3374251"/>
            <a:ext cx="6409903" cy="55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4437112"/>
            <a:ext cx="5905847" cy="53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0671" y="3970941"/>
            <a:ext cx="1673630" cy="466171"/>
          </a:xfrm>
          <a:prstGeom prst="rect">
            <a:avLst/>
          </a:prstGeom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5525257"/>
            <a:ext cx="5113759" cy="53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5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직렬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차례대로 따라가니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56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차 회로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" y="1359917"/>
            <a:ext cx="8648701" cy="467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차 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52629" y="1484784"/>
            <a:ext cx="7674846" cy="469820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RC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공급원의 영향을 받지 않는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5-2]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회로의 해석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키르히호프의 전류 법칙과 키르히호프의 전압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3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3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0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80928"/>
            <a:ext cx="3528392" cy="20713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51" y="5373216"/>
            <a:ext cx="4944617" cy="64954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저항과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99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차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2595" y="1847928"/>
            <a:ext cx="6983822" cy="36625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R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값을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(5.74)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대입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(5.74)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특성방정식에서 구한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제곱근은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보다 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값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서로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다른 두 개의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실수근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과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의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자연 응답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892" y="2324179"/>
            <a:ext cx="19621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85" y="3427256"/>
            <a:ext cx="3749912" cy="73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892" y="5166816"/>
            <a:ext cx="2016224" cy="351767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9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차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9014" y="1869654"/>
            <a:ext cx="7427993" cy="37302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초기 조건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(0)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과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(0)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5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(5.85)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대입하면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상수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구하기 위해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(5.72)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이용하면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(0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+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를 얻음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시간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에서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를 미분하고 두 개의 근을 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일차방정식을 풀면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3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        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자연 응답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i="1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+ 3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</a:t>
            </a:r>
            <a:r>
              <a:rPr lang="en-US" altLang="ko-KR" i="1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192" y="2348880"/>
            <a:ext cx="2376264" cy="54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491" y="3786293"/>
            <a:ext cx="3867134" cy="513815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966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차 회로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323592"/>
            <a:ext cx="8679730" cy="45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22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차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69095" y="1847928"/>
            <a:ext cx="6831298" cy="42565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5-23]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에서 인덕터는 단락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커패시터는 개방하여 회로 재구성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초기 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(0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+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(0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10 [V]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옴의 법칙을 적용하여 구한 초기 전류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55" y="2255126"/>
            <a:ext cx="3672408" cy="18723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38" y="5531145"/>
            <a:ext cx="2835774" cy="526134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2" name="그룹 21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모서리가 둥근 직사각형 22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4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RC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l-GR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저항과 두 개의 커패시터가 그리스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형태로 구성된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32857"/>
            <a:ext cx="4320480" cy="22983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RC-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Symbol" panose="05050102010706020507" pitchFamily="18" charset="2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RC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p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형태로 구성되니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차 회로가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73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RC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l-GR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5-26]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 응답을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접점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키르히호프의 전류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5301208"/>
            <a:ext cx="5309206" cy="533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261693"/>
            <a:ext cx="3456383" cy="236577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RC-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Symbol" panose="05050102010706020507" pitchFamily="18" charset="2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RC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p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형태로 구성되니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차 회로가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79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8318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RC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l-GR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(5.86)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정리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접점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키르히호프의 전류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(5.88)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정리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57" y="3395788"/>
            <a:ext cx="5325752" cy="555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86" y="4509120"/>
            <a:ext cx="5316423" cy="57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204864"/>
            <a:ext cx="5634626" cy="57606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RC-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Symbol" panose="05050102010706020507" pitchFamily="18" charset="2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RC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p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형태로 구성되니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차 회로가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58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8318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RC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l-GR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(5.89)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시간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미분하고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(5.89)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(5.90)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(5.87)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전압에 대한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동차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미분방정식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2196939"/>
            <a:ext cx="5389091" cy="653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3352343"/>
            <a:ext cx="5749131" cy="60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6" y="4545018"/>
            <a:ext cx="5511524" cy="69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RC-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Symbol" panose="05050102010706020507" pitchFamily="18" charset="2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RC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p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형태로 구성되니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차 회로가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77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Source-free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RC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l-GR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(5.92)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특성방정식으로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이차방정식에 대한 근의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공식을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4824536" cy="6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97" y="3358336"/>
            <a:ext cx="6400939" cy="130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RC-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Symbol" panose="05050102010706020507" pitchFamily="18" charset="2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RC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p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형태로 구성되니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차 회로가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11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Source-free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RC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l-GR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흐르는 전압에 대한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미분 함수의 초기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흐르는 전압의 초기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흐르는 전압의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미분 함수에 대한 초기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흐르는 전류의 초기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25562"/>
            <a:ext cx="5184576" cy="62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59254"/>
            <a:ext cx="4968552" cy="3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4092069"/>
            <a:ext cx="5688632" cy="57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5270525"/>
            <a:ext cx="5400599" cy="50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RC-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Symbol" panose="05050102010706020507" pitchFamily="18" charset="2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RC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p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형태로 구성되니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차 회로가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747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차 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6158" y="1484784"/>
            <a:ext cx="7674846" cy="251761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커패시터에 흐르는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44825"/>
            <a:ext cx="4738122" cy="5040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924944"/>
            <a:ext cx="4752528" cy="87568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저항과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91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9767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Source-free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RC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l-GR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(5.94)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로부터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자연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(5.96)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(5.99)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시간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대해 미분하고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(5.97)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(5.100)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(5.101)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5050"/>
            <a:ext cx="5472608" cy="306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979508"/>
            <a:ext cx="5184576" cy="30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52380"/>
            <a:ext cx="5112568" cy="61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973808"/>
            <a:ext cx="5616624" cy="1187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RC-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Symbol" panose="05050102010706020507" pitchFamily="18" charset="2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RC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p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형태로 구성되니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차 회로가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88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21359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Source-free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RC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l-GR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참고로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응답은 다음과 같이 표시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응답은 직접 구해보자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348881"/>
            <a:ext cx="295122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RC-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Symbol" panose="05050102010706020507" pitchFamily="18" charset="2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RC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p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형태로 구성되니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차 회로가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92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차 회로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305345"/>
            <a:ext cx="8648700" cy="512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59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차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1841838"/>
            <a:ext cx="7056784" cy="33732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5-27]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에서 자연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응답을 구하기 위해 전류원을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제거하여 회로를 재구성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31" y="2621859"/>
            <a:ext cx="3421853" cy="2442965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6" name="그룹 15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9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차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67727" y="1869196"/>
            <a:ext cx="7056784" cy="439197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접점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접점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b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키르히호프의 전류 법칙을 적용하고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시간에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대해 미분하고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특성방정식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+ 6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으로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변환하여 구한 근은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과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59" y="2270309"/>
            <a:ext cx="4867969" cy="11905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159" y="3955167"/>
            <a:ext cx="5025573" cy="6259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433" y="5150640"/>
            <a:ext cx="2126391" cy="65149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57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차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0840" y="1807218"/>
            <a:ext cx="7056784" cy="44258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커패시터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흐르는 전압에 대한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차 미분 함수의 초기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조건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커패시터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흐르는 전압의 초기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조건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커패시터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흐르는 전압에 대한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차 미분 함수의 초기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조건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커패시터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흐르는 전류의 초기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조건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617" y="2263565"/>
            <a:ext cx="4836592" cy="5893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047" y="3367742"/>
            <a:ext cx="5158409" cy="3339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659" y="4254959"/>
            <a:ext cx="4810426" cy="5286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569" y="5445224"/>
            <a:ext cx="4820162" cy="524704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88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차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7116" y="1899321"/>
            <a:ext cx="7452592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특성방정식은 두 개의 실수근을 가지므로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자연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응답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상수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와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B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찾기 위해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5)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이용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시간에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대해 미분하고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6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대입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9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(10)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두 일차방정식을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풀면            와           를 얻음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92" y="2272940"/>
            <a:ext cx="5472608" cy="350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93" y="3065515"/>
            <a:ext cx="4824536" cy="3067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892" y="3887355"/>
            <a:ext cx="4504861" cy="5148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332" y="4501170"/>
            <a:ext cx="610930" cy="4666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444" y="4481102"/>
            <a:ext cx="558862" cy="486751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9" name="그룹 18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109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차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7116" y="1821042"/>
            <a:ext cx="7056784" cy="268688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상숫값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B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대입하여 얻은 자연 응답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대입하여 구한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자연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응답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884" y="2201497"/>
            <a:ext cx="1985068" cy="72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892" y="3446302"/>
            <a:ext cx="42195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9" name="직사각형 18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23850" y="1412777"/>
            <a:ext cx="8502650" cy="316835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9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7786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저항과 두 개의 인덕터가 영문자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형태로 구성된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91451"/>
            <a:ext cx="4610625" cy="2677709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RL-T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RL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형태로 구성되니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3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5-30]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spc="-100" baseline="-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spc="-100" baseline="-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 응답을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그물망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각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분기 전류와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같은 관계를 보여줌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2204864"/>
            <a:ext cx="3456384" cy="21548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869160"/>
            <a:ext cx="4988506" cy="72008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RL-T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RL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형태로 구성되니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90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차 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7059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RC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전압은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(0) =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커패시터에 저장되는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에너지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0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0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≥  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(5.1)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(5.4)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*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 동차</a:t>
            </a:r>
            <a:r>
              <a:rPr lang="ko-KR" altLang="en-US" b="1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Homogeneous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미분방정식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 부름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풀은 커패시터에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157192"/>
            <a:ext cx="4929610" cy="25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2137030"/>
            <a:ext cx="4896543" cy="5267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7" y="3102695"/>
            <a:ext cx="6102014" cy="1152128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저항과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27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2565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인덕터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과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흐르는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그물망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①에 키르히호프의 전압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(5.105)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04864"/>
            <a:ext cx="4967139" cy="12225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5" y="3861162"/>
            <a:ext cx="5904656" cy="5601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888688"/>
            <a:ext cx="5616624" cy="620017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RL-T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RL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형태로 구성되니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404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268688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그물망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②에 키르히호프의 전압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적용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(5.107)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34" y="2204864"/>
            <a:ext cx="5688632" cy="5964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429000"/>
            <a:ext cx="5756758" cy="68683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RL-T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RL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형태로 구성되니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56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9767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5.106)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시간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대해 미분하고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5.108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시간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대해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미분하고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5.108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5.110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5.109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전류에 대한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동차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미분방정식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2204865"/>
            <a:ext cx="5832648" cy="6288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356993"/>
            <a:ext cx="5797137" cy="6480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527" y="4475681"/>
            <a:ext cx="6865101" cy="624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527" y="5611146"/>
            <a:ext cx="6427801" cy="641024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RL-T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RL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형태로 구성되니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8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5.112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미분방정식을 특성방정식으로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이차방정식에 대한 근의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공식을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2132856"/>
            <a:ext cx="5688632" cy="6728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74" y="3336380"/>
            <a:ext cx="6204629" cy="158553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RL-T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RL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형태로 구성되니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820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9767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전류와 전압의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                           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 흐르는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전류의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미분 함수에 대한 초기 조건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 흐르는 전류의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 흐르는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전류의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미분 함수에 대한 초기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7" y="1831505"/>
            <a:ext cx="19907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2574084"/>
            <a:ext cx="5439709" cy="6388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1" y="3680777"/>
            <a:ext cx="6262712" cy="6758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601" y="4926150"/>
            <a:ext cx="5686648" cy="1245808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RL-T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RL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형태로 구성되니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85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51475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(5.124)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제곱근이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크면 서로 다른 두 개의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실수근이 존재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미분방정식의 자연 응답은 다음과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같음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구하기 위해서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5.116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5.117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(5.119a)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(5.119b)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55281"/>
            <a:ext cx="5400600" cy="324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30" y="3284984"/>
            <a:ext cx="5931456" cy="12649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530" y="5157192"/>
            <a:ext cx="5827452" cy="119708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RL-T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RL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형태로 구성되니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796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1923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참고로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spc="-100" baseline="-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 응답은 다음과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같이 표시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spc="-100" baseline="-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 응답은 직접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구해보자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0124"/>
            <a:ext cx="6804992" cy="53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RL-T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RL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형태로 구성되니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 회로가 되네요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90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차 회로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" y="1271753"/>
            <a:ext cx="8597901" cy="525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3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차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62683" y="1782702"/>
            <a:ext cx="7056784" cy="33732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5-31]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에서 자연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응답을 구하기 위해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전압원을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제거하여 회로를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재구성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15" y="2564904"/>
            <a:ext cx="3830217" cy="2430715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6" name="그룹 15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552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차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4416" y="1835467"/>
            <a:ext cx="7056784" cy="40441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그물망 ①과 그물망 ②에 키르히호프의 전압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적용하고 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(1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시간에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대해 미분하고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시간에 대해 미분하고 정리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93" y="2222585"/>
            <a:ext cx="4752528" cy="12469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339" y="3962707"/>
            <a:ext cx="5004625" cy="6310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193" y="5086892"/>
            <a:ext cx="5184575" cy="632042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32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</a:t>
            </a:r>
            <a:r>
              <a:rPr lang="ko-KR" altLang="en-US" dirty="0"/>
              <a:t>차 회로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49353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무공급원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Source-free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RC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(0)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(5.9)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풀은 결과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상수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Time constant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t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RC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(5.11)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(5.3)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대입하여 얻은 커패시터에 흐르는 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전류와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81615"/>
            <a:ext cx="5256585" cy="290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55" y="2936874"/>
            <a:ext cx="5196800" cy="26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52944"/>
            <a:ext cx="5556839" cy="47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401" y="4777810"/>
            <a:ext cx="4980775" cy="78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RC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회로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저항과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커패시터만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있어요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22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차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9816" y="1835467"/>
            <a:ext cx="7452592" cy="45181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(4)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대입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인덕터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흐르는 전류에 대한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차 동차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미분방정식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특성방정식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+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+ 4 = 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+ 1)(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+ 4) = 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으로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변환하여 구한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과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인덕터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흐르는 전류에 대한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차 미분 함수의 초기 조건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이용하여 인덕터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흐르는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전류의 초기 조건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2564904"/>
            <a:ext cx="2592288" cy="5853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592" y="4497159"/>
            <a:ext cx="4608512" cy="59151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018" y="5555470"/>
            <a:ext cx="5184576" cy="512962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99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차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5278" y="1852020"/>
            <a:ext cx="7574538" cy="45273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대입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인덕터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흐르는 전류에 대한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차 미분 함수의 초기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조건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특성방정식에서 구한 근은 두 개의 실수근이므로 자연 응답은 다음과 같음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상수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B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를 찾기 위해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이용하여 얻은 일차방정식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시간에 대해 미분하고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대입하여 얻은 일차방정식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83" y="2564904"/>
            <a:ext cx="5240585" cy="5430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983" y="3669435"/>
            <a:ext cx="5456609" cy="3884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384" y="4743316"/>
            <a:ext cx="4650120" cy="2845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932" y="5678427"/>
            <a:ext cx="4998612" cy="576763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86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차 회로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4400" y="1772816"/>
            <a:ext cx="7056784" cy="460433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(9)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(10)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두 일차방정식을 풀면            과             를 얻음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상숫값을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대입하여 얻은 자연 응답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대입하고 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(12)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대입한 결과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024" y="1772816"/>
            <a:ext cx="648072" cy="4629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136" y="1728045"/>
            <a:ext cx="726508" cy="5076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592" y="2780929"/>
            <a:ext cx="5196359" cy="5040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593" y="3986130"/>
            <a:ext cx="4896544" cy="5491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592" y="5096558"/>
            <a:ext cx="3312368" cy="1098574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9" name="그룹 18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77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73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5518</TotalTime>
  <Words>3451</Words>
  <Application>Microsoft Office PowerPoint</Application>
  <PresentationFormat>화면 슬라이드 쇼(4:3)</PresentationFormat>
  <Paragraphs>837</Paragraphs>
  <Slides>93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93</vt:i4>
      </vt:variant>
    </vt:vector>
  </HeadingPairs>
  <TitlesOfParts>
    <vt:vector size="100" baseType="lpstr">
      <vt:lpstr>HY견고딕</vt:lpstr>
      <vt:lpstr>맑은 고딕</vt:lpstr>
      <vt:lpstr>바탕</vt:lpstr>
      <vt:lpstr>Arial</vt:lpstr>
      <vt:lpstr>Symbol</vt:lpstr>
      <vt:lpstr>Times New Roman</vt:lpstr>
      <vt:lpstr>Office 테마</vt:lpstr>
      <vt:lpstr>PowerPoint 프레젠테이션</vt:lpstr>
      <vt:lpstr>PowerPoint 프레젠테이션</vt:lpstr>
      <vt:lpstr>목 차</vt:lpstr>
      <vt:lpstr>PowerPoint 프레젠테이션</vt:lpstr>
      <vt:lpstr>1차 회로</vt:lpstr>
      <vt:lpstr>1차 회로</vt:lpstr>
      <vt:lpstr>1차 회로</vt:lpstr>
      <vt:lpstr>1차 회로</vt:lpstr>
      <vt:lpstr>1차 회로</vt:lpstr>
      <vt:lpstr>1차 회로</vt:lpstr>
      <vt:lpstr>1차 회로</vt:lpstr>
      <vt:lpstr>1차 회로</vt:lpstr>
      <vt:lpstr>1차 회로</vt:lpstr>
      <vt:lpstr>1차 회로</vt:lpstr>
      <vt:lpstr>1차 회로</vt:lpstr>
      <vt:lpstr>1차 회로</vt:lpstr>
      <vt:lpstr>1차 회로</vt:lpstr>
      <vt:lpstr>1차 회로</vt:lpstr>
      <vt:lpstr>1차 회로</vt:lpstr>
      <vt:lpstr>1차 회로</vt:lpstr>
      <vt:lpstr>1차 회로</vt:lpstr>
      <vt:lpstr>1차 회로</vt:lpstr>
      <vt:lpstr>1차 회로</vt:lpstr>
      <vt:lpstr>1차 회로</vt:lpstr>
      <vt:lpstr>1차 회로</vt:lpstr>
      <vt:lpstr>1차 회로</vt:lpstr>
      <vt:lpstr>1차 회로</vt:lpstr>
      <vt:lpstr>1차 회로</vt:lpstr>
      <vt:lpstr>PowerPoint 프레젠테이션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2차 회로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처음 만나는 회로이론_강의교안_1장</dc:title>
  <dc:creator>daaep@naver.com</dc:creator>
  <cp:lastModifiedBy>Microsoft 계정</cp:lastModifiedBy>
  <cp:revision>747</cp:revision>
  <dcterms:created xsi:type="dcterms:W3CDTF">2014-02-12T15:02:23Z</dcterms:created>
  <dcterms:modified xsi:type="dcterms:W3CDTF">2021-09-08T06:14:39Z</dcterms:modified>
</cp:coreProperties>
</file>