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428" r:id="rId2"/>
    <p:sldId id="547" r:id="rId3"/>
    <p:sldId id="258" r:id="rId4"/>
    <p:sldId id="296" r:id="rId5"/>
    <p:sldId id="874" r:id="rId6"/>
    <p:sldId id="875" r:id="rId7"/>
    <p:sldId id="876" r:id="rId8"/>
    <p:sldId id="877" r:id="rId9"/>
    <p:sldId id="878" r:id="rId10"/>
    <p:sldId id="879" r:id="rId11"/>
    <p:sldId id="880" r:id="rId12"/>
    <p:sldId id="881" r:id="rId13"/>
    <p:sldId id="882" r:id="rId14"/>
    <p:sldId id="883" r:id="rId15"/>
    <p:sldId id="884" r:id="rId16"/>
    <p:sldId id="885" r:id="rId17"/>
    <p:sldId id="886" r:id="rId18"/>
    <p:sldId id="887" r:id="rId19"/>
    <p:sldId id="888" r:id="rId20"/>
    <p:sldId id="889" r:id="rId21"/>
    <p:sldId id="890" r:id="rId22"/>
    <p:sldId id="891" r:id="rId23"/>
    <p:sldId id="892" r:id="rId24"/>
    <p:sldId id="893" r:id="rId25"/>
    <p:sldId id="894" r:id="rId26"/>
    <p:sldId id="895" r:id="rId27"/>
    <p:sldId id="896" r:id="rId28"/>
    <p:sldId id="897" r:id="rId29"/>
    <p:sldId id="898" r:id="rId30"/>
    <p:sldId id="899" r:id="rId31"/>
    <p:sldId id="900" r:id="rId32"/>
    <p:sldId id="901" r:id="rId33"/>
    <p:sldId id="902" r:id="rId34"/>
    <p:sldId id="903" r:id="rId35"/>
    <p:sldId id="904" r:id="rId36"/>
    <p:sldId id="905" r:id="rId37"/>
    <p:sldId id="906" r:id="rId38"/>
    <p:sldId id="907" r:id="rId39"/>
    <p:sldId id="908" r:id="rId40"/>
    <p:sldId id="909" r:id="rId41"/>
    <p:sldId id="910" r:id="rId42"/>
    <p:sldId id="911" r:id="rId43"/>
    <p:sldId id="912" r:id="rId44"/>
    <p:sldId id="913" r:id="rId45"/>
    <p:sldId id="914" r:id="rId46"/>
    <p:sldId id="915" r:id="rId47"/>
    <p:sldId id="916" r:id="rId48"/>
    <p:sldId id="917" r:id="rId49"/>
    <p:sldId id="918" r:id="rId50"/>
    <p:sldId id="919" r:id="rId51"/>
    <p:sldId id="920" r:id="rId52"/>
    <p:sldId id="921" r:id="rId53"/>
    <p:sldId id="922" r:id="rId54"/>
    <p:sldId id="923" r:id="rId55"/>
    <p:sldId id="924" r:id="rId56"/>
    <p:sldId id="925" r:id="rId57"/>
    <p:sldId id="926" r:id="rId58"/>
    <p:sldId id="927" r:id="rId59"/>
    <p:sldId id="928" r:id="rId60"/>
    <p:sldId id="929" r:id="rId61"/>
    <p:sldId id="930" r:id="rId62"/>
    <p:sldId id="931" r:id="rId63"/>
    <p:sldId id="932" r:id="rId64"/>
    <p:sldId id="933" r:id="rId65"/>
    <p:sldId id="934" r:id="rId66"/>
    <p:sldId id="935" r:id="rId67"/>
    <p:sldId id="936" r:id="rId68"/>
    <p:sldId id="937" r:id="rId69"/>
    <p:sldId id="938" r:id="rId70"/>
    <p:sldId id="939" r:id="rId71"/>
    <p:sldId id="940" r:id="rId72"/>
    <p:sldId id="941" r:id="rId73"/>
    <p:sldId id="942" r:id="rId74"/>
    <p:sldId id="943" r:id="rId75"/>
    <p:sldId id="944" r:id="rId76"/>
    <p:sldId id="945" r:id="rId77"/>
    <p:sldId id="946" r:id="rId78"/>
    <p:sldId id="947" r:id="rId79"/>
    <p:sldId id="948" r:id="rId80"/>
    <p:sldId id="949" r:id="rId81"/>
    <p:sldId id="950" r:id="rId82"/>
    <p:sldId id="951" r:id="rId83"/>
    <p:sldId id="952" r:id="rId8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340">
          <p15:clr>
            <a:srgbClr val="A4A3A4"/>
          </p15:clr>
        </p15:guide>
        <p15:guide id="11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1740" y="108"/>
      </p:cViewPr>
      <p:guideLst>
        <p:guide orient="horz" pos="2899"/>
        <p:guide pos="3366"/>
        <p:guide pos="918"/>
        <p:guide pos="4241"/>
        <p:guide orient="horz" pos="1389"/>
        <p:guide orient="horz" pos="890"/>
        <p:guide orient="horz" pos="4319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2339752" y="4974267"/>
            <a:ext cx="65527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kern="1200" spc="-5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교류회로</a:t>
            </a:r>
            <a:endParaRPr lang="en-US" altLang="ko-KR" sz="4400" b="1" kern="1200" spc="-5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algn="ctr" defTabSz="914400" rtl="0" eaLnBrk="1" latinLnBrk="1" hangingPunct="1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06</a:t>
            </a:r>
            <a:endParaRPr lang="ko-KR" altLang="en-US" sz="8000" b="1" kern="1200" spc="-15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678707" y="44624"/>
            <a:ext cx="3213773" cy="523220"/>
            <a:chOff x="6685508" y="188640"/>
            <a:chExt cx="3213773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1651414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교류 회로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06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1" r:id="rId3"/>
    <p:sldLayoutId id="214748365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26562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Sinusoidal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진폭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 함수가 진동하여 가질 수 있는 값의 범위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Phase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정현파 함수의 출발 위치를 결정하는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각주파수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Radian frequency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시간에 정현파 함수가 이동할 수 있는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라디안으로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[rad /s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06" y="3429000"/>
            <a:ext cx="7573094" cy="92649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신호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사인파와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코사인파를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5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0" y="1294948"/>
            <a:ext cx="8692445" cy="173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99972" y="1807218"/>
            <a:ext cx="6071673" cy="37302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비교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진폭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60°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혹은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p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/ 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라디안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각주파수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40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고유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주기는 고유 주파수의 역수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33" y="3706483"/>
            <a:ext cx="2512598" cy="5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33" y="4797152"/>
            <a:ext cx="2326125" cy="559669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9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코사인파와 사인파의 관계</a:t>
            </a: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코사인파는 사인파를 보완하는 신호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코사인파의 위상이 사인파의 위상보다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 2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라디안 앞서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(lead)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있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삼각함수의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항등식을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증명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636912"/>
            <a:ext cx="5184576" cy="51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733114"/>
            <a:ext cx="6606590" cy="67344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신호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사인파와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코사인파를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13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1332123"/>
            <a:ext cx="8591416" cy="209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7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1981" y="1807218"/>
            <a:ext cx="6090370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위상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가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보다 앞선 신호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참고로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보다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라디안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뒤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처진 신호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57" y="2276872"/>
            <a:ext cx="920106" cy="4774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27" y="3284984"/>
            <a:ext cx="398814" cy="43204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7363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1488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실효값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ffective value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신호의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실효값은 주기 신호의 제곱평균제곱근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mean square,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rms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정현파 함수에 대한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rms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값의 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제곱평균제곱근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(rms)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제곱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적분 구함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4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❷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제곱의 평균                 을 구함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3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제곱근을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81128"/>
            <a:ext cx="1080120" cy="51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2" y="2611026"/>
            <a:ext cx="7495025" cy="109702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제곱평균제곱근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rms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 신호의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2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제곱평균제곱근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(rms)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cos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rms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삼각함수 항등식을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rms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708920"/>
            <a:ext cx="1584176" cy="4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87" y="3747884"/>
            <a:ext cx="6641165" cy="65142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제곱평균제곱근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rms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 신호의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실효값을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0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46319"/>
            <a:ext cx="8582025" cy="1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45190"/>
            <a:ext cx="8582025" cy="194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631" y="1916832"/>
            <a:ext cx="3584401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주기는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6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(6.7)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이용하여 구한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rms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2789391"/>
            <a:ext cx="2807002" cy="1976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48" y="2060848"/>
            <a:ext cx="2838928" cy="265954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381642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837120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교류 해석</a:t>
            </a:r>
            <a:r>
              <a:rPr lang="ko-KR" altLang="en-US" sz="30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을 위한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푸리에 정리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푸리에 정리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기본 주파수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고조파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삼각 푸리에 급수 </a:t>
            </a:r>
            <a:r>
              <a:rPr lang="en-US" altLang="ko-KR" b="1" dirty="0" smtClean="0">
                <a:latin typeface="+mn-ea"/>
              </a:rPr>
              <a:t>|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푸리에 계수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2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6521"/>
            <a:ext cx="7859194" cy="366956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정리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Fourier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theorem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함수도 각기 다른 주파수를 갖는 정현파의 합으로 나타낼 수 있다는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급수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Fourier series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나타낸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Fundamental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 하고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rad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주파수의 정수배인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…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고조파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Harmonic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68" y="4089104"/>
            <a:ext cx="80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68" y="2853360"/>
            <a:ext cx="5168524" cy="320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684971"/>
            <a:ext cx="7272808" cy="34374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푸리에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정리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주기함수는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함수로 나타낼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10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 푸리에 급수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Trigonometric Fourier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series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cos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고조파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짝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Even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 고조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홀수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Odd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기수 고조파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34" y="1844824"/>
            <a:ext cx="7501086" cy="137253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푸리에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급수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직류와 교류 성분으로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8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직류 성분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6.11)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양변을 주기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삼각함수 적분 항등식을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(6.12)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다음과 같이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상수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함수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262783"/>
            <a:ext cx="6840759" cy="5416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488633"/>
            <a:ext cx="5400599" cy="486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445224"/>
            <a:ext cx="5040559" cy="514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7" y="3397284"/>
            <a:ext cx="3240359" cy="49851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푸리에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급수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직류와 교류 성분으로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859194" cy="5189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성분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≠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교류 성분에서 정현파의 진폭을 의미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6.11)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양변에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cos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곱한 후 주기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삼각함수 적분 항등식을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(6.15)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9" y="2996952"/>
            <a:ext cx="7298467" cy="11136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725144"/>
            <a:ext cx="4032448" cy="5259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35" y="5811684"/>
            <a:ext cx="6702118" cy="56689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푸리에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급수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직류와 교류 성분으로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8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성분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≠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(6.16)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삼각함수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항등식을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(6.16)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같이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(6.17)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정수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정수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바꾼 후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636912"/>
            <a:ext cx="1656184" cy="524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59" y="3782646"/>
            <a:ext cx="5519666" cy="5347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35" y="5219762"/>
            <a:ext cx="5245114" cy="51405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푸리에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급수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직류와 교류 성분으로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84784"/>
            <a:ext cx="79034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계수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성분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6.11)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양변에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곱한 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 함수 적분 항등식을 이용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(6.19)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다음과 같이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7533084" cy="12144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25" y="4221088"/>
            <a:ext cx="4075247" cy="451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25" y="5367721"/>
            <a:ext cx="6595527" cy="60712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푸리에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급수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직류와 교류 성분으로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2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36734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계수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구하기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성분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(6.20)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삼각함수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항등식을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(6.20)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같이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(6.21)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정수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정수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바꾼 후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푸리에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1584176" cy="504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507737"/>
            <a:ext cx="5609307" cy="5701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5067958"/>
            <a:ext cx="5383758" cy="52243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푸리에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급수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직류와 교류 성분으로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7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52127"/>
            <a:ext cx="8696325" cy="165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8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8208" y="1268760"/>
            <a:ext cx="8056240" cy="720000"/>
            <a:chOff x="643260" y="980728"/>
            <a:chExt cx="8056240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0" y="1101879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신호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8208" y="2301340"/>
            <a:ext cx="8056240" cy="720000"/>
            <a:chOff x="548208" y="2407525"/>
            <a:chExt cx="8056240" cy="720000"/>
          </a:xfrm>
        </p:grpSpPr>
        <p:grpSp>
          <p:nvGrpSpPr>
            <p:cNvPr id="11" name="그룹 10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9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4" name="직사각형 23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교류 해석을 위한 </a:t>
                </a:r>
                <a:r>
                  <a:rPr lang="ko-KR" altLang="en-US" sz="2000" b="1" spc="-10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푸리에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정리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8208" y="3333920"/>
            <a:ext cx="8056240" cy="720000"/>
            <a:chOff x="548208" y="2407525"/>
            <a:chExt cx="8056240" cy="720000"/>
          </a:xfrm>
        </p:grpSpPr>
        <p:grpSp>
          <p:nvGrpSpPr>
            <p:cNvPr id="28" name="그룹 27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0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2" name="직사각형 31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위상벡터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48208" y="4366500"/>
            <a:ext cx="8056240" cy="720000"/>
            <a:chOff x="548208" y="2407525"/>
            <a:chExt cx="8056240" cy="720000"/>
          </a:xfrm>
        </p:grpSpPr>
        <p:grpSp>
          <p:nvGrpSpPr>
            <p:cNvPr id="34" name="그룹 33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6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40" name="직사각형 39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수동 소자의 </a:t>
                </a:r>
                <a:r>
                  <a:rPr lang="ko-KR" altLang="en-US" sz="2000" b="1" spc="-10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임피던스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48208" y="5399081"/>
            <a:ext cx="8056240" cy="720000"/>
            <a:chOff x="548208" y="2407525"/>
            <a:chExt cx="8056240" cy="720000"/>
          </a:xfrm>
        </p:grpSpPr>
        <p:grpSp>
          <p:nvGrpSpPr>
            <p:cNvPr id="42" name="그룹 41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44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46" name="직사각형 45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교류 회로의 분석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0783" y="1885351"/>
            <a:ext cx="6042992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각주파수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6.14)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이용하여 구한  상수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31" y="2736491"/>
            <a:ext cx="1044024" cy="4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60" y="3934065"/>
            <a:ext cx="5512756" cy="577117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352839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0783" y="1852244"/>
            <a:ext cx="6840760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푸리에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구하기 위해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6.18)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부분적분법을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01" y="2276873"/>
            <a:ext cx="3605752" cy="2160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01" y="4935516"/>
            <a:ext cx="3530015" cy="129563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6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6430" y="1884415"/>
            <a:ext cx="6840760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푸리에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구하기 위해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6.22)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부분적분법을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17" y="2272952"/>
            <a:ext cx="3359279" cy="2058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90" y="4925318"/>
            <a:ext cx="3457915" cy="126605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해석을 위한 푸리에 정리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4368" y="1866040"/>
            <a:ext cx="6840760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삼각 푸리에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급수는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01" y="2387060"/>
            <a:ext cx="3456384" cy="116328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25922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358623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6.3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위상벡터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위상벡터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오일러 공식</a:t>
            </a:r>
          </a:p>
        </p:txBody>
      </p:sp>
    </p:spTree>
    <p:extLst>
      <p:ext uri="{BB962C8B-B14F-4D97-AF65-F5344CB8AC3E}">
        <p14:creationId xmlns:p14="http://schemas.microsoft.com/office/powerpoint/2010/main" val="23270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Phasor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정현파의 진폭과 위상을 복소수의 극 형식으로 표현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 공식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Euler’s formula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 공식을 이용한 삼각함수와 복소수의 상호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 공식은 복소평면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벡터 공간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4945896" cy="311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94" y="3802389"/>
            <a:ext cx="2622427" cy="250693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위상벡터의 표현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오일러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공식으로 표현해요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02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87796"/>
            <a:ext cx="7931202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Phasor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(6.23)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크기는 삼각함수 항등식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cos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+ sin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크기는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6-4]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원의 반지름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정현파는 다음과 같은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 형태로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6.25)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우변에 오일러 공식을 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정현파가 사인파인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6.25)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9814"/>
            <a:ext cx="5517232" cy="394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3325488"/>
            <a:ext cx="5661248" cy="3229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06" y="4018676"/>
            <a:ext cx="7306494" cy="3772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607" y="4830224"/>
            <a:ext cx="5834658" cy="3487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800" y="5613245"/>
            <a:ext cx="5322416" cy="38541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위상벡터의 표현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오일러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공식으로 표현해요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9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931202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Phasor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위상벡터 표기를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(6.28)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위상벡터 영역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주파수 영역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인자로서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지정한 이유는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위상벡터에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6.29)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6.28)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8" y="2585273"/>
            <a:ext cx="7651517" cy="895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467764"/>
            <a:ext cx="5408141" cy="37079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위상벡터의 표현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오일러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공식으로 표현해요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9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1348738"/>
            <a:ext cx="8674101" cy="21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43522"/>
            <a:ext cx="7205042" cy="41365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(6.29)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이용하여 구한 정현파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위상벡터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진폭의 값이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음수 정현파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같이 위상에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180°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더해서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정현파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위상벡터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변환된 정현파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정현파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위상벡터</a:t>
            </a: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49" y="2276872"/>
            <a:ext cx="1800200" cy="31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49" y="3284984"/>
            <a:ext cx="4427376" cy="2927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53" y="4080660"/>
            <a:ext cx="1620180" cy="3410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653" y="4802133"/>
            <a:ext cx="4287214" cy="326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650" y="5606825"/>
            <a:ext cx="1800200" cy="31613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137518"/>
            <a:ext cx="437972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정현파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신호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직류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교류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정현파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진폭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고유 주파수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각주파수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제곱평균제곱근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>
                <a:latin typeface="+mn-ea"/>
              </a:rPr>
              <a:t>rms)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5390" y="1843522"/>
            <a:ext cx="7205042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변환된 정현파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정현파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위상벡터</a:t>
            </a: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32" y="2224618"/>
            <a:ext cx="6889575" cy="3521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98" y="3023533"/>
            <a:ext cx="1462269" cy="30699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30425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37924"/>
            <a:ext cx="8661400" cy="27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843522"/>
            <a:ext cx="7205042" cy="37302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(a)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삼각함수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항등식을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lvl="2" indent="-3429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lphaLcParenBoth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두 개 정현파를 더함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동일한 주파수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코사인과 사인의 합을 구하기 위해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여기서                 과           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22" y="2228398"/>
            <a:ext cx="3714750" cy="314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22" y="2544448"/>
            <a:ext cx="6405940" cy="7663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22" y="3704207"/>
            <a:ext cx="6475055" cy="372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665" y="4601416"/>
            <a:ext cx="5472608" cy="2963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862" y="5138168"/>
            <a:ext cx="1022835" cy="3483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496" y="5120769"/>
            <a:ext cx="1008112" cy="48251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7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8090" y="1751546"/>
            <a:ext cx="7205042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덧셈을 도식적으로 나타내기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lvl="2" indent="-3429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lphaLcParenBoth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cos(50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sin(50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더하기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z="80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73" y="2187161"/>
            <a:ext cx="2306004" cy="20670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81" y="4841398"/>
            <a:ext cx="4546038" cy="5911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72" y="5941633"/>
            <a:ext cx="4812771" cy="3023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451" y="2187161"/>
            <a:ext cx="2203977" cy="206700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2" name="그룹 21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8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34610" y="1813516"/>
            <a:ext cx="7205042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(b)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개의 정현파 전압을 위상벡터로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바꾸기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극 형식에서 직교 형식으로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   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서로 더하기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전압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크기는                                  이고 위상은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(6.28)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위상벡터 전압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시간 영역으로 다시 전환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39" y="3910991"/>
            <a:ext cx="3230600" cy="3409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92" y="4292275"/>
            <a:ext cx="1993426" cy="3640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89" y="4154857"/>
            <a:ext cx="1562297" cy="5696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864" y="4796361"/>
            <a:ext cx="1574415" cy="3339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193" y="2269907"/>
            <a:ext cx="3446623" cy="3520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864" y="3164050"/>
            <a:ext cx="3711763" cy="35831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601" y="5689436"/>
            <a:ext cx="2827152" cy="35223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3" name="그룹 22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0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소자의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cos(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위상벡터 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영역으로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여기서 전압의 크기는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80417"/>
            <a:ext cx="49149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4" y="2957583"/>
            <a:ext cx="4991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88" y="3729430"/>
            <a:ext cx="5153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소자의 위상벡터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영역의 소자를 주파수 영역으로 바꿔요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0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7736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소자의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(6.34)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다음과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코사인파로 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(6.35)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6.37)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 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cos 90°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sin 90°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 전류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63780"/>
            <a:ext cx="5760640" cy="508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3087153"/>
            <a:ext cx="5904656" cy="359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95" y="3889732"/>
            <a:ext cx="6374026" cy="3359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387" y="4550020"/>
            <a:ext cx="5396829" cy="4288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237" y="5047526"/>
            <a:ext cx="1450790" cy="2637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917" y="5767709"/>
            <a:ext cx="5157275" cy="31468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소자의 위상벡터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영역의 소자를 주파수 영역으로 바꿔요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7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21790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소자의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전류는 전압보다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(6.38)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위상벡터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전류에 대한 위상벡터 전압으로 표시</a:t>
            </a: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위상은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 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cos90° –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sin90°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2564904"/>
            <a:ext cx="5915972" cy="6480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소자의 위상벡터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영역의 소자를 주파수 영역으로 바꿔요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1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7736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소자의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이용하면 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(6.40)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같이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(6.41)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(6.42)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인덕터에 흐르는 위상벡터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흐르는 전류는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전압보다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뒤처진 위상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122494"/>
            <a:ext cx="6048672" cy="5473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21" y="3141155"/>
            <a:ext cx="5895560" cy="2726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75" y="3851003"/>
            <a:ext cx="6273246" cy="3262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075" y="4614416"/>
            <a:ext cx="5481157" cy="3483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075" y="5399884"/>
            <a:ext cx="5337141" cy="29953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소자의 위상벡터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영역의 소자를 주파수 영역으로 바꿔요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9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1342698"/>
            <a:ext cx="8623300" cy="129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6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5138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 Current,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DC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직류와 직류 전압은 시간의 변화와 상관없이 항상 일정한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상숫값 유지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변해도 수직축에서 항상 양의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이동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값으로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Alternating Current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AC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교류와 교류 전압은 시간의 변화에 따라 값이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변함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따라 수직축에서 주기적으로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음의 방향으로 교대로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바뀜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크기도 양의 값과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48363"/>
            <a:ext cx="53816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6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신호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사인파와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코사인파를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8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1298321"/>
            <a:ext cx="8610600" cy="316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위상벡터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39366" y="1873984"/>
            <a:ext cx="7205042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(a)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주어진 전압의 위상벡터는                     이고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50 [rad/s]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(6.43)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위상벡터 전류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시간 영역에 대한 전류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cos (50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60°) [A]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(b)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주어진 전압의 위상벡터는                        이고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 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50 [rad/s]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(6.38)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위상벡터 전류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영역에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cos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(50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+ 120°)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[A]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89" y="1921406"/>
            <a:ext cx="1289047" cy="2251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77" y="2706906"/>
            <a:ext cx="4581448" cy="5497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408" y="4221088"/>
            <a:ext cx="1361055" cy="2213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907" y="4912867"/>
            <a:ext cx="6653181" cy="35988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7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696216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수동 소자의 임피던스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임피던스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리액턴스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어드미턴스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서셉턴스</a:t>
            </a:r>
          </a:p>
        </p:txBody>
      </p:sp>
    </p:spTree>
    <p:extLst>
      <p:ext uri="{BB962C8B-B14F-4D97-AF65-F5344CB8AC3E}">
        <p14:creationId xmlns:p14="http://schemas.microsoft.com/office/powerpoint/2010/main" val="70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7548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Impedance, Z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전류 비율의 크기와 위상을 복소수 형태로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크기는 전압이 진폭에 대한 전류의 진폭 비율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위상은 전류가 전압보다 지연되는 위상 이동을 나타냄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동일한 단위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ohm,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임피던스는 저항에 흐르는 위상벡터 전압에 대한 동일한 저항을 가로지르는 위상벡터 전류의 비율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7" y="4065005"/>
            <a:ext cx="7486799" cy="110264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실수부와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허수부로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9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Impedance, Z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저항은 허수 부분의 항이 없는 순수한 양의 실수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실수 부분만 존재하는 것을 저항성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(resistive)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임피던스라고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임피던스는 위상벡터가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아님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 저항이 정현파적으로 변형되지 않는 상수로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= 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 직류 공급원 상태일 때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커패시터는 개방 회로처럼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동작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∞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=  ∞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일 때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커패시터는 단락 회로처럼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동작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54" y="3341223"/>
            <a:ext cx="7667309" cy="111985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실수부와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허수부로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4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859194" cy="25853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Impedance, Z</a:t>
            </a:r>
            <a:endParaRPr lang="en-US" altLang="ko-KR" sz="8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=  0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인덕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단락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회로처럼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=  ∞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인덕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개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회로처럼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1" y="1810911"/>
            <a:ext cx="7696346" cy="115445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복소수의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실수부와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허수부로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6625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Impedance,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실수부에 해당하는 교류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허수부에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인덕터의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커패시터의 임피던스의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리액턴스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Reactance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 혹은 양의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&gt;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유도성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Inductive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리액턴스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Capacitive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리액턴스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06107"/>
            <a:ext cx="5688632" cy="33793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등가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등가 저항처럼 계산해요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Impedance, Z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(6.48)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극 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크기와 위상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= |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| cos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|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로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5990"/>
            <a:ext cx="5264944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2959618"/>
            <a:ext cx="4464496" cy="107998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등가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등가 저항처럼 계산해요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7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등가 임피던스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직렬 및 병렬 연결의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및 병렬 연결의 계산 과정과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6-7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회로에서 등가 임피던스를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4564856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등가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등가 저항처럼 계산해요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1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7736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등가 임피던스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❷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임피던스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수직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||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❺</a:t>
            </a:r>
            <a:r>
              <a:rPr lang="ko-KR" altLang="en-US" dirty="0" smtClean="0"/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||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98208"/>
            <a:ext cx="1656184" cy="56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55" y="3200335"/>
            <a:ext cx="1361614" cy="60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등가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등가 저항처럼 계산해요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65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00164"/>
            <a:ext cx="8629650" cy="19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1350695"/>
            <a:ext cx="8623300" cy="384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1998" y="1878697"/>
            <a:ext cx="7205042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mF]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저항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인덕터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[mH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3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×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×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3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저항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[mF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57" y="2291574"/>
            <a:ext cx="3014663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57" y="4217523"/>
            <a:ext cx="35004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8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483" y="1845284"/>
            <a:ext cx="7205042" cy="44858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❹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수직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z="150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켤레복소수를 이용한 분모의 유리화</a:t>
            </a: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❹에서 구한 임피던스와 수직 연결이므로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병렬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켤레복소수를 이용하여 구한 등가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64" y="2294566"/>
            <a:ext cx="3544391" cy="56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33" y="3330816"/>
            <a:ext cx="3616399" cy="5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95" y="4447064"/>
            <a:ext cx="3513830" cy="50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95" y="5589240"/>
            <a:ext cx="4231409" cy="5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8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Admittance,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역수 개념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전도도의 단위인 지멘스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siemens, [S])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임피던스에 대한 어드미턴스의 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어드미턴스는 교류 전도도를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서셉턴스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Suceptance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허수부로 하는 조합으로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(6.48)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(6.51)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38001"/>
            <a:ext cx="5544616" cy="585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3" y="4426158"/>
            <a:ext cx="5616624" cy="339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229200"/>
            <a:ext cx="5799900" cy="57999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역수 개념이에요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23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Admittance,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(6.53)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유리화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(6.54)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실수 부분과 허수 부분을 분리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리액턴스에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전도도와 서셉턴스를 구함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09" y="2183757"/>
            <a:ext cx="6728291" cy="6093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89" y="3751357"/>
            <a:ext cx="5433635" cy="129497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역수 개념이에요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7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Admittance,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=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경우에만 교류의 전도도는 저항의 역수 관계가 성립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≠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경우에는 역수 관계가 성립하지 않음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(6.45),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(6.46),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(6.47)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역수를 각각 선택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8" y="3087302"/>
            <a:ext cx="7542737" cy="230294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역수 개념이에요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1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7548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등가 어드미턴스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어드미턴스의 직렬 및 병렬 연결에 대한 계산은 임피던스의 병렬 및 직렬 연결의 계산 과정과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6-7]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회로에서 등가 어드미턴스를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4176464" cy="210924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등가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역수만 생각하세요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8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521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등가 어드미턴스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❷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en-US" altLang="ko-KR" spc="-100" baseline="-25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z="16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❹</a:t>
            </a:r>
            <a:r>
              <a:rPr lang="en-US" altLang="ko-KR" sz="1500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어드미턴스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수직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❺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))  ||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Y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[S]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16561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15" y="4129931"/>
            <a:ext cx="1630985" cy="57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회로의 등가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역수만 생각하세요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0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5616"/>
          <a:stretch/>
        </p:blipFill>
        <p:spPr>
          <a:xfrm>
            <a:off x="348179" y="2693992"/>
            <a:ext cx="8491022" cy="2282937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40768"/>
            <a:ext cx="8636000" cy="17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6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0432" y="2099906"/>
            <a:ext cx="7205042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커패시터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mF]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Y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× 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× 10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0.2 [S]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저항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인덕터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[mH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저항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커패시터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[mF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조합한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72" y="1783085"/>
            <a:ext cx="30146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70" y="3317817"/>
            <a:ext cx="3464719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6" y="4589469"/>
            <a:ext cx="3564731" cy="80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7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184665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Sinusoidal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신호의 가장 일반적인 형태로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변화에 따라 영향을 받음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진폭의 변화가 시간에 따라 사인함수와 같은 파형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변할 때 양의 최대 크기 혹은 음의 최대 크기에서 크기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값을 뺀 절댓값을 파형의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진폭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Amplitude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신호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사인파와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코사인파를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62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수동 소자의 임피던스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3414" y="1701141"/>
            <a:ext cx="7205042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어드미턴스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어드미턴스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수직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❹에서 구한 어드미턴스는 </a:t>
            </a:r>
            <a:r>
              <a:rPr lang="en-US" altLang="ko-KR" i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수직 연결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따라서 구하는 등가 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또한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어드미턴스는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임피던스의 역수이므로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구하는 등가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24" y="2160937"/>
            <a:ext cx="4550569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24" y="3279345"/>
            <a:ext cx="1643063" cy="60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69" y="4447759"/>
            <a:ext cx="4914900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662" y="5553298"/>
            <a:ext cx="5591175" cy="6096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6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576952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교류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회로의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분석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접점 전압 방법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그물망 전류 방법</a:t>
            </a:r>
          </a:p>
        </p:txBody>
      </p:sp>
    </p:spTree>
    <p:extLst>
      <p:ext uri="{BB962C8B-B14F-4D97-AF65-F5344CB8AC3E}">
        <p14:creationId xmlns:p14="http://schemas.microsoft.com/office/powerpoint/2010/main" val="10469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회로의 분석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회로는 다음 과정을 통해 쉽게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영역에서 정현파 신호 공급원을 위상벡터로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❷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회로 소자는 임피던스 형태로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회로 분석 방법을 이용하여 회로를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❹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위상벡터는 다시 시간 영역으로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교류 회로의 분석 과정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잠시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위상벡터를 사용합니다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2644"/>
            <a:ext cx="8667379" cy="463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1038" y="1920616"/>
            <a:ext cx="7205042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정현파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전압원을 위상벡터로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❷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각주파수 </a:t>
            </a:r>
            <a:r>
              <a:rPr lang="en-US" altLang="ko-KR" i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100 [rad/s]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회로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소자의 임피던스를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7" y="2307733"/>
            <a:ext cx="1434008" cy="27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73" y="3207113"/>
            <a:ext cx="2422715" cy="12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5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2578" y="1865214"/>
            <a:ext cx="7205042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6-9]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소자 값을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위상벡터로 변환시켜 회로를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39" y="2287594"/>
            <a:ext cx="4279126" cy="217421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8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4698" y="1836362"/>
            <a:ext cx="7205042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중심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접점에 키르히호프의 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이용하여 각각의 접점 전압을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유리화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14" y="2238051"/>
            <a:ext cx="5040560" cy="346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62" y="2995416"/>
            <a:ext cx="5230240" cy="604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23" y="4100772"/>
            <a:ext cx="4320480" cy="5840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062" y="5309533"/>
            <a:ext cx="5184576" cy="630317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2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8201" y="1851169"/>
            <a:ext cx="7205042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극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다시 시간 영역으로 바꾸고 구한 정현파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24" y="2252858"/>
            <a:ext cx="5788988" cy="600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55" y="3454382"/>
            <a:ext cx="5197450" cy="32039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4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8506"/>
            <a:ext cx="8724900" cy="484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0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483" y="1817418"/>
            <a:ext cx="7205042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정현파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전압원을 위상벡터로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바꾸기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❷</a:t>
            </a:r>
            <a:r>
              <a:rPr lang="ko-KR" altLang="en-US" dirty="0" smtClean="0"/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각주파수 </a:t>
            </a:r>
            <a:r>
              <a:rPr lang="en-US" altLang="ko-KR" i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[rad/s]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회로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소자의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임피던스를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33" y="2202304"/>
            <a:ext cx="1744191" cy="6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33" y="3396375"/>
            <a:ext cx="1816199" cy="12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8003210" cy="39426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Periodic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signal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[s/cycles]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정현파가 시간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출발하여 양의 최댓값과 음의 최댓값을 한 번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지남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위치에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돌아오는 것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 주파수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Natural frequency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[cycles/s]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[Hz]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5112568" cy="287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17032"/>
            <a:ext cx="7578427" cy="106392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신호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사인파와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코사인파를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278" y="1836362"/>
            <a:ext cx="7205042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6-11]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소자 값을 위상벡터로 변환시켜 회로를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84" y="2331450"/>
            <a:ext cx="4528616" cy="210566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0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378" y="1827432"/>
            <a:ext cx="7205042" cy="41796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임피던스를 구하기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z="150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z="1600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–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0.5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①에 키르히호프의 전압 법칙과 옴의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전류로 구성된 첫 번째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일차방정식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②에 키르히호프의 전압 법칙과 옴의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전류로 구성된 두 번째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일차방정식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11" y="3334798"/>
            <a:ext cx="5040560" cy="297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32" y="4126131"/>
            <a:ext cx="5301816" cy="2919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857" y="4845099"/>
            <a:ext cx="4785795" cy="3300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183" y="5621882"/>
            <a:ext cx="5706278" cy="3129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9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483" y="1855869"/>
            <a:ext cx="7205042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행렬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표시법을 이용해서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풀어서 구한 두 그물망 전류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다시 시간 영역으로 바꾼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후 얻은 정현파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48" y="2227367"/>
            <a:ext cx="592455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348" y="3409701"/>
            <a:ext cx="5429784" cy="728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33" y="4636067"/>
            <a:ext cx="5272583" cy="75968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0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1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정현파 신호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1623" y="1412776"/>
            <a:ext cx="7674846" cy="413805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정현파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Sinusoidal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코사인파를 이용한 정현파 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5"/>
            <a:ext cx="3888432" cy="2683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229200"/>
            <a:ext cx="5514975" cy="304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정현파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신호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사인파와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코사인파를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말해요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8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3000</Words>
  <Application>Microsoft Office PowerPoint</Application>
  <PresentationFormat>화면 슬라이드 쇼(4:3)</PresentationFormat>
  <Paragraphs>684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0" baseType="lpstr">
      <vt:lpstr>HY견고딕</vt:lpstr>
      <vt:lpstr>맑은 고딕</vt:lpstr>
      <vt:lpstr>바탕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정현파 신호</vt:lpstr>
      <vt:lpstr>PowerPoint 프레젠테이션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교류 해석을 위한 푸리에 정리</vt:lpstr>
      <vt:lpstr>PowerPoint 프레젠테이션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위상벡터</vt:lpstr>
      <vt:lpstr>PowerPoint 프레젠테이션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수동 소자의 임피던스</vt:lpstr>
      <vt:lpstr>PowerPoint 프레젠테이션</vt:lpstr>
      <vt:lpstr>교류 회로 분석</vt:lpstr>
      <vt:lpstr>교류 회로 분석</vt:lpstr>
      <vt:lpstr>교류 회로 분석</vt:lpstr>
      <vt:lpstr>교류 회로 분석</vt:lpstr>
      <vt:lpstr>교류 회로 분석</vt:lpstr>
      <vt:lpstr>교류 회로 분석</vt:lpstr>
      <vt:lpstr>교류 회로 분석</vt:lpstr>
      <vt:lpstr>교류 회로 분석</vt:lpstr>
      <vt:lpstr>교류 회로 분석</vt:lpstr>
      <vt:lpstr>교류 회로 분석</vt:lpstr>
      <vt:lpstr>교류 회로 분석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752</cp:revision>
  <dcterms:created xsi:type="dcterms:W3CDTF">2014-02-12T15:02:23Z</dcterms:created>
  <dcterms:modified xsi:type="dcterms:W3CDTF">2021-09-08T06:18:03Z</dcterms:modified>
</cp:coreProperties>
</file>