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428" r:id="rId2"/>
    <p:sldId id="547" r:id="rId3"/>
    <p:sldId id="258" r:id="rId4"/>
    <p:sldId id="296" r:id="rId5"/>
    <p:sldId id="954" r:id="rId6"/>
    <p:sldId id="955" r:id="rId7"/>
    <p:sldId id="956" r:id="rId8"/>
    <p:sldId id="957" r:id="rId9"/>
    <p:sldId id="958" r:id="rId10"/>
    <p:sldId id="959" r:id="rId11"/>
    <p:sldId id="960" r:id="rId12"/>
    <p:sldId id="961" r:id="rId13"/>
    <p:sldId id="962" r:id="rId14"/>
    <p:sldId id="963" r:id="rId15"/>
    <p:sldId id="964" r:id="rId16"/>
    <p:sldId id="965" r:id="rId17"/>
    <p:sldId id="966" r:id="rId18"/>
    <p:sldId id="967" r:id="rId19"/>
    <p:sldId id="968" r:id="rId20"/>
    <p:sldId id="969" r:id="rId21"/>
    <p:sldId id="970" r:id="rId22"/>
    <p:sldId id="971" r:id="rId23"/>
    <p:sldId id="972" r:id="rId24"/>
    <p:sldId id="973" r:id="rId25"/>
    <p:sldId id="974" r:id="rId26"/>
    <p:sldId id="975" r:id="rId27"/>
    <p:sldId id="976" r:id="rId28"/>
    <p:sldId id="977" r:id="rId29"/>
    <p:sldId id="978" r:id="rId30"/>
    <p:sldId id="979" r:id="rId31"/>
    <p:sldId id="980" r:id="rId32"/>
    <p:sldId id="981" r:id="rId33"/>
    <p:sldId id="982" r:id="rId34"/>
    <p:sldId id="983" r:id="rId35"/>
    <p:sldId id="984" r:id="rId36"/>
    <p:sldId id="985" r:id="rId37"/>
    <p:sldId id="986" r:id="rId38"/>
    <p:sldId id="987" r:id="rId39"/>
    <p:sldId id="988" r:id="rId40"/>
    <p:sldId id="989" r:id="rId41"/>
    <p:sldId id="990" r:id="rId42"/>
    <p:sldId id="991" r:id="rId43"/>
    <p:sldId id="992" r:id="rId44"/>
    <p:sldId id="993" r:id="rId45"/>
    <p:sldId id="994" r:id="rId46"/>
    <p:sldId id="995" r:id="rId47"/>
    <p:sldId id="996" r:id="rId48"/>
    <p:sldId id="997" r:id="rId49"/>
    <p:sldId id="998" r:id="rId50"/>
    <p:sldId id="999" r:id="rId51"/>
    <p:sldId id="1000" r:id="rId52"/>
    <p:sldId id="1001" r:id="rId53"/>
    <p:sldId id="1002" r:id="rId54"/>
    <p:sldId id="1003" r:id="rId55"/>
    <p:sldId id="1004" r:id="rId56"/>
    <p:sldId id="1005" r:id="rId57"/>
    <p:sldId id="1006" r:id="rId58"/>
    <p:sldId id="1007" r:id="rId59"/>
    <p:sldId id="1008" r:id="rId60"/>
    <p:sldId id="1009" r:id="rId61"/>
    <p:sldId id="1010" r:id="rId62"/>
    <p:sldId id="1011" r:id="rId63"/>
    <p:sldId id="1012" r:id="rId64"/>
    <p:sldId id="1013" r:id="rId65"/>
    <p:sldId id="1014" r:id="rId66"/>
    <p:sldId id="1015" r:id="rId67"/>
    <p:sldId id="1016" r:id="rId68"/>
    <p:sldId id="1017" r:id="rId69"/>
    <p:sldId id="1018" r:id="rId70"/>
    <p:sldId id="1019" r:id="rId71"/>
    <p:sldId id="1020" r:id="rId72"/>
    <p:sldId id="1021" r:id="rId73"/>
    <p:sldId id="1022" r:id="rId74"/>
    <p:sldId id="1023" r:id="rId75"/>
    <p:sldId id="1024" r:id="rId76"/>
    <p:sldId id="1025" r:id="rId77"/>
    <p:sldId id="1026" r:id="rId78"/>
    <p:sldId id="1027" r:id="rId79"/>
    <p:sldId id="1028" r:id="rId80"/>
    <p:sldId id="1029" r:id="rId81"/>
    <p:sldId id="1030" r:id="rId82"/>
    <p:sldId id="1031" r:id="rId83"/>
    <p:sldId id="1032" r:id="rId84"/>
    <p:sldId id="1033" r:id="rId85"/>
    <p:sldId id="1034" r:id="rId86"/>
    <p:sldId id="1035" r:id="rId87"/>
    <p:sldId id="1036" r:id="rId88"/>
    <p:sldId id="1037" r:id="rId89"/>
    <p:sldId id="1038" r:id="rId90"/>
    <p:sldId id="1039" r:id="rId91"/>
    <p:sldId id="1040" r:id="rId92"/>
    <p:sldId id="1041" r:id="rId93"/>
    <p:sldId id="1042" r:id="rId94"/>
    <p:sldId id="1043" r:id="rId95"/>
    <p:sldId id="1044" r:id="rId96"/>
    <p:sldId id="1045" r:id="rId97"/>
    <p:sldId id="1046" r:id="rId98"/>
    <p:sldId id="1047" r:id="rId99"/>
    <p:sldId id="1048" r:id="rId100"/>
    <p:sldId id="1049" r:id="rId101"/>
    <p:sldId id="1050" r:id="rId102"/>
    <p:sldId id="952" r:id="rId1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340">
          <p15:clr>
            <a:srgbClr val="A4A3A4"/>
          </p15:clr>
        </p15:guide>
        <p15:guide id="11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orient="horz" pos="4319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339752" y="4974267"/>
            <a:ext cx="6552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kern="1200" spc="-15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교류 회로의 전력</a:t>
            </a:r>
            <a:endParaRPr lang="en-US" altLang="ko-KR" sz="4800" b="1" kern="1200" spc="-15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algn="ctr" defTabSz="914400" rtl="0" eaLnBrk="1" latinLnBrk="1" hangingPunct="1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07</a:t>
            </a:r>
            <a:endParaRPr lang="ko-KR" altLang="en-US" sz="8000" b="1" kern="1200" spc="-15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4644008" y="44624"/>
            <a:ext cx="4340684" cy="523220"/>
            <a:chOff x="6685508" y="188640"/>
            <a:chExt cx="4340684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277832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교류 회로의 전력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07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/102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9.png"/><Relationship Id="rId5" Type="http://schemas.openxmlformats.org/officeDocument/2006/relationships/image" Target="../media/image165.png"/><Relationship Id="rId4" Type="http://schemas.openxmlformats.org/officeDocument/2006/relationships/image" Target="../media/image16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6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9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75278" y="1868447"/>
            <a:ext cx="6696744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각주파수를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기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p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p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∙ 60 = 377 [rad/s]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삼각항등식을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 식을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6" y="3084112"/>
            <a:ext cx="3564151" cy="24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6" y="3810200"/>
            <a:ext cx="3357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6" y="4580778"/>
            <a:ext cx="3178969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2" name="직사각형 21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3850" y="1412777"/>
            <a:ext cx="8502650" cy="374441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6"/>
          <a:stretch/>
        </p:blipFill>
        <p:spPr bwMode="auto">
          <a:xfrm>
            <a:off x="266700" y="1347308"/>
            <a:ext cx="8601075" cy="506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1684658"/>
            <a:ext cx="7404762" cy="46966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예제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7-13]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            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등가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 임피던스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하나의 위상에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선전류의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7.97)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 얻은 전체 복소 전력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부하이므로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구하는 유효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전력과 무효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20" y="2453599"/>
            <a:ext cx="2808312" cy="44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21" y="3446466"/>
            <a:ext cx="3353342" cy="5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20" y="4499561"/>
            <a:ext cx="4577478" cy="31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39" y="5645098"/>
            <a:ext cx="1289704" cy="63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818" y="1611826"/>
            <a:ext cx="1918001" cy="46216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5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1295331"/>
            <a:ext cx="8661400" cy="16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9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8147226" cy="45704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동안 순간 전력의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7.8)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7.7)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전력은 시간 영역뿐만 아니라 주파수 영역에서도 구할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841060"/>
            <a:ext cx="6192688" cy="53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797152"/>
            <a:ext cx="5040559" cy="53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78" y="2195454"/>
            <a:ext cx="7852022" cy="10703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전력보다 천천히 계산하세요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64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2904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(6.29)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순간 전압과 순간 전류를 위상벡터로 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71" y="2204864"/>
            <a:ext cx="3384376" cy="5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90" y="2944688"/>
            <a:ext cx="3414573" cy="24179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전력보다 천천히 계산하세요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7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366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평균 전력은 전압과 전류의 곱에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평균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(7.11a)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(7.11b)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곱하고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(7.10)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위상차는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복소수의 켤레를 곱함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다음과 같이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(7.11b)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켤레는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실수 부분만 선택하면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수식을 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852937"/>
            <a:ext cx="5544616" cy="5396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3861048"/>
            <a:ext cx="5544616" cy="5170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435679"/>
            <a:ext cx="1423208" cy="293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12" y="5229200"/>
            <a:ext cx="5400600" cy="49878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전력보다 천천히 계산하세요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5189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 경우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항상 전력이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흡수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다음과 같이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±90°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인 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평균 전력이 없는 상태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커패시터와 인덕터가 존재하지 않음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이용한 주파수 영역에서 임피던스의 평균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임피던스는 다음과 같이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5328592" cy="497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0" y="4221088"/>
            <a:ext cx="7482036" cy="10871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69" y="5733256"/>
            <a:ext cx="5095124" cy="52936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전력보다 천천히 계산하세요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6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9560"/>
            <a:ext cx="8623300" cy="167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0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8283" y="1847138"/>
            <a:ext cx="6696744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(7.14)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이용하여 구하는 평균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8" y="2339511"/>
            <a:ext cx="3580882" cy="5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5" y="3430926"/>
            <a:ext cx="3335852" cy="46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95232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04924"/>
            <a:ext cx="8676561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7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6051" y="1853110"/>
            <a:ext cx="6840760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00" y="2390611"/>
            <a:ext cx="4787607" cy="219051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5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4067" y="1840252"/>
            <a:ext cx="6840760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접점에서 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접점 전압 방법을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같이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좌변 세 번째 항 분모의 유리화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92" y="2276872"/>
            <a:ext cx="99298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92" y="3121435"/>
            <a:ext cx="2350294" cy="5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92" y="5331009"/>
            <a:ext cx="3150394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297" y="4196080"/>
            <a:ext cx="5033755" cy="63031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3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1796670"/>
            <a:ext cx="6840760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여기서                                                          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분모를 유리화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이용하여 계산된 전류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15" y="1861995"/>
            <a:ext cx="3600450" cy="27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48" y="2229168"/>
            <a:ext cx="1656184" cy="5954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49" y="3324296"/>
            <a:ext cx="2016224" cy="2983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511" y="4108218"/>
            <a:ext cx="1790700" cy="295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949" y="4878522"/>
            <a:ext cx="3744416" cy="933962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4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4948" y="1916832"/>
            <a:ext cx="7552132" cy="16773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여기서  분모의 복소수는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사분면에 존재하므로 위상각은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36.9°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                         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(7.1)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이용하여 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8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소모되는 평균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여기서                     를 표시                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95" y="2636912"/>
            <a:ext cx="4210225" cy="492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37" y="3197747"/>
            <a:ext cx="1187050" cy="303261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52028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7305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평균 전력 전달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(2.38)                       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전력 전달은 부하 저항과 테브난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저항이 일치하는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발생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7-5]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최대 평균 전력을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380761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22" y="1643520"/>
            <a:ext cx="1151726" cy="5845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평균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저항을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4935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평균 전력 전달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여기서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테브난 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테브난 등가 임피던스의 직교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여기서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테브난 등가 저항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테브난 등가 리액턴스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임피던스의 복소수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직교 형태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여기서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부하 저항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부하 리액턴스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1401"/>
            <a:ext cx="5207794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27" y="3546869"/>
            <a:ext cx="52792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5" y="4708002"/>
            <a:ext cx="52435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평균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저항을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5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평균 전력 전달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다음과 같이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부하로 전달되는 평균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42024"/>
            <a:ext cx="5743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54" y="3269482"/>
            <a:ext cx="5700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94" y="4509120"/>
            <a:ext cx="6622256" cy="5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평균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저항을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57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6982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평균 전력 전달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전력의 최댓값을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위해 평균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전력을 부하 리액턴스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각각의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편미분을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계산한 후에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3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(7.23a)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편미분을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4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9" y="4545039"/>
            <a:ext cx="6028916" cy="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9" y="2492896"/>
            <a:ext cx="4682698" cy="119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79" y="5653102"/>
            <a:ext cx="5004584" cy="30640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평균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저항을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86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평균 전력 전달</a:t>
            </a:r>
            <a:endParaRPr lang="en-US" altLang="ko-KR" sz="14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(7.23b)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편미분을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부하로 전달되는 최대 평균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=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조건을 동시에 만족할 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성립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(7.25)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(7.27)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(7.20)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88" y="2274980"/>
            <a:ext cx="6842504" cy="59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88" y="3535840"/>
            <a:ext cx="5600735" cy="38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229200"/>
            <a:ext cx="5400675" cy="3333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평균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저항을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1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3" y="1340768"/>
            <a:ext cx="8003211" cy="17793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평균 전력 전달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임피던스는 테브난 등가 임피던스의 켤레복소수와 동일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(7.27)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7.22)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46576"/>
            <a:ext cx="5019675" cy="361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9" y="3289354"/>
            <a:ext cx="8006586" cy="125476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평균 전력 전달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테브난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등가 저항을 이용해요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1352836"/>
            <a:ext cx="8562343" cy="45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8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0" y="1101879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교류 회로의 전력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8208" y="2301340"/>
            <a:ext cx="8056240" cy="720000"/>
            <a:chOff x="548208" y="2407525"/>
            <a:chExt cx="8056240" cy="72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9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en-US" altLang="ko-KR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 전력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8208" y="3333920"/>
            <a:ext cx="8056240" cy="720000"/>
            <a:chOff x="548208" y="2407525"/>
            <a:chExt cx="8056240" cy="720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0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2" name="직사각형 31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평형 </a:t>
                </a:r>
                <a:r>
                  <a:rPr lang="en-US" altLang="ko-KR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 시스템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0019" y="1824330"/>
            <a:ext cx="6840760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전압원을 제거하여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69" y="2358741"/>
            <a:ext cx="4107656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0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278" y="1824330"/>
            <a:ext cx="7264142" cy="29915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제거한 전압원 방향부터 등가 임피던스를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여기에 커패시터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–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직렬 연결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테브난 등가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(7.29)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의해서 최대 평균 전력을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부하 임피던스에서 흡수하려면 테브난 등가 임피던스의 켤레복소수와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30" y="2345788"/>
            <a:ext cx="3464719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30" y="3388919"/>
            <a:ext cx="20788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30" y="4437112"/>
            <a:ext cx="1928813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3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1262" y="1872721"/>
            <a:ext cx="6840760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부하 임피던스를 제거한 부분에 테브난 등가 전압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지정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1" y="2708920"/>
            <a:ext cx="4252707" cy="230425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1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8076" y="1799603"/>
            <a:ext cx="726414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같이 테브난 등가 전압을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최대 평균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전력은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2276872"/>
            <a:ext cx="5024874" cy="5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61" y="3407357"/>
            <a:ext cx="4861291" cy="5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4563279"/>
            <a:ext cx="3293269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827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저항만을 포함한 기본 교류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흡수되는 평균 전력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대입하여 옴의 법칙을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78" y="1700782"/>
            <a:ext cx="3438525" cy="2600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78" y="5405470"/>
            <a:ext cx="5978402" cy="56676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전력을 측정할 때 사용해요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4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6792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실효값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Effective value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제곱평균제곱근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(rms)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root-mean-square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개념으로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 혹은 전류원에 의해 저항성 부하에 전달되는 전력을 유효하게 측정하기 위해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실효값으로 표현한 기본 직류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95" y="3212977"/>
            <a:ext cx="3241632" cy="252028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전력을 측정할 때 사용해요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95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7305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실효값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Effective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value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7-10]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저항에 흡수되는 전력의 정의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혹은 주기적 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실효값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혹은 직류 전류에 의해서 저항에 전달되는 평균 전력과 동일한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전압의 실효값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060849"/>
            <a:ext cx="4896543" cy="5917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4149080"/>
            <a:ext cx="5461099" cy="6159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5301208"/>
            <a:ext cx="5256583" cy="59713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전력을 측정할 때 사용해요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05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실효값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Effective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value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실효값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정현파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대한 전압의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실효값의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2126093"/>
            <a:ext cx="5336704" cy="549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76" y="3117750"/>
            <a:ext cx="4915392" cy="60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776" y="4293096"/>
            <a:ext cx="5779488" cy="136905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전력을 측정할 때 사용해요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0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45254" y="1340768"/>
                <a:ext cx="7674846" cy="421346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실효값</a:t>
                </a:r>
                <a:r>
                  <a:rPr lang="ko-KR" altLang="en-US" spc="-100" baseline="300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pc="-100" baseline="300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Effective </a:t>
                </a:r>
                <a:r>
                  <a:rPr lang="en-US" altLang="ko-KR" spc="-100" baseline="30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value</a:t>
                </a: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동일한 방법으로 정현파 전류 </a:t>
                </a:r>
                <a14:m>
                  <m:oMath xmlns:m="http://schemas.openxmlformats.org/officeDocument/2006/math">
                    <m:r>
                      <a:rPr lang="en-US" altLang="ko-KR" b="0" i="1" spc="-100" dirty="0" smtClean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</m:oMath>
                </a14:m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cs typeface="Times New Roman" panose="02020603050405020304" pitchFamily="18" charset="0"/>
                  </a:rPr>
                  <a:t>w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대한 전류의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실효값의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실효값 위상벡터 전압과 실효값 위상벡터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전류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" y="1340768"/>
                <a:ext cx="7674846" cy="4213461"/>
              </a:xfrm>
              <a:prstGeom prst="rect">
                <a:avLst/>
              </a:prstGeom>
              <a:blipFill rotWithShape="1">
                <a:blip r:embed="rId2"/>
                <a:stretch>
                  <a:fillRect l="-794" t="-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4056815"/>
            <a:ext cx="5607844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2139603"/>
            <a:ext cx="5832648" cy="13507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전력을 측정할 때 사용해요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340768"/>
            <a:ext cx="784887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실효값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Effective value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인수를                  로 조정 후 다시 쓰기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평균 전력은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r>
              <a:rPr lang="ko-KR" altLang="en-US" b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power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실전력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Real power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571220"/>
            <a:ext cx="1080119" cy="526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06286"/>
            <a:ext cx="6206625" cy="5760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51" y="3356992"/>
            <a:ext cx="7674846" cy="8947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전력을 측정할 때 사용해요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0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37518"/>
            <a:ext cx="576952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교류 회로의 전력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순간 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평균 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피상 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실효값 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역률 </a:t>
            </a:r>
            <a:r>
              <a:rPr lang="en-US" altLang="ko-KR" b="1" dirty="0" smtClean="0">
                <a:latin typeface="+mn-ea"/>
              </a:rPr>
              <a:t>|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복소 </a:t>
            </a:r>
            <a:r>
              <a:rPr lang="ko-KR" altLang="en-US" b="1" dirty="0">
                <a:latin typeface="+mn-ea"/>
              </a:rPr>
              <a:t>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실전력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무효 전력</a:t>
            </a: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299922"/>
            <a:ext cx="8667750" cy="143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319142" y="1876534"/>
                <a:ext cx="7128792" cy="30509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상수와 정현파 형태가 조합된 전류의 실효값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각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성분의 실효값을 제곱하여 서로 더한 값에 대한 제곱근을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계산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이때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상수로 나타내는 전류는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pc="-100" dirty="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b="0" i="1" spc="-100" dirty="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2</m:t>
                        </m:r>
                      </m:e>
                    </m:rad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로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나눠 줄 필요가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없음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정현파를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나타내는 사인파 혹은 코사인파는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pc="-100" dirty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i="1" spc="-100" dirty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2</m:t>
                        </m:r>
                      </m:e>
                    </m:rad>
                    <m:r>
                      <a:rPr lang="en-US" altLang="ko-KR" i="1" spc="-100" dirty="0">
                        <a:gradFill flip="none" rotWithShape="1">
                          <a:gsLst>
                            <a:gs pos="0">
                              <a:schemeClr val="tx1">
                                <a:lumMod val="75000"/>
                                <a:lumOff val="2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  <a:shade val="100000"/>
                                <a:satMod val="1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atin typeface="Cambria Math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로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나눠야 실효값을 얻을 수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있음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따라서 실효값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전류는 다음과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같이 계산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42" y="1876534"/>
                <a:ext cx="7128792" cy="3050963"/>
              </a:xfrm>
              <a:prstGeom prst="rect">
                <a:avLst/>
              </a:prstGeom>
              <a:blipFill rotWithShape="1">
                <a:blip r:embed="rId2"/>
                <a:stretch>
                  <a:fillRect l="-684" t="-1400" r="-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00" y="4221088"/>
            <a:ext cx="2726568" cy="60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0" name="직사각형 19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3850" y="1412777"/>
            <a:ext cx="8502650" cy="381642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859194" cy="26831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피상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Apparent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실효값 전압과 실효값 전류만을 곱한 전력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전력의 손실 없이 완벽하게 모든 전력을 공급받는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볼트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암페어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([VA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9" y="2489151"/>
            <a:ext cx="7678222" cy="9013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피상 전력과 역률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고려해요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12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3" y="1340768"/>
            <a:ext cx="7920233" cy="38567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factor,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pf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위상각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차이를 나타내는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cos(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 전력에 대한 피상 전력의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전압의 위상이 전류의 위상보다 앞서는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역률각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Leading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역률각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뒤처진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Lagging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</a:t>
            </a:r>
            <a:endParaRPr lang="ko-KR" altLang="en-US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8" y="2589885"/>
            <a:ext cx="7923609" cy="117418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피상 전력과 역률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고려해요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4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638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피상 전력과 역률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저항성 부하인 경우</a:t>
            </a: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역률각은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되고 역률은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되어 평균 전력과 피상 전력은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공급원은 가장 작은 전류를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값이면 공급원에서 부하로 전달되는 전력의 효율이 감소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공급원으로부터 추가적인 전류가 부하로 흐름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피상 전력과 역률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무효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Reactive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인덕턴스 부하 및 순수 커패시턴스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부하를 의미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역률각은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±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되고 역률은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되어 평균 전력은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전력을 흡수하지 못하기 때문에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전력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Reactive power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피상 전력과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 밖의 경우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 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pf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피상 전력과 역률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고려해요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3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피상 전력과 역률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역률이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접근할수록 부하에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전력이 전달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접근할수록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비효율적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전력의 사용</a:t>
            </a: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피상 전력과 역률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실효값만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고려해요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1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301354"/>
            <a:ext cx="8620125" cy="409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83428"/>
            <a:ext cx="6840760" cy="38749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커패시터에 흐르는 위상벡터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여기서                 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                            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(7.41)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57" y="2347285"/>
            <a:ext cx="4836568" cy="615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61" y="3058930"/>
            <a:ext cx="3081239" cy="3114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41" y="4134023"/>
            <a:ext cx="5029200" cy="26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422" y="4955741"/>
            <a:ext cx="6096931" cy="6276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1940" y="1896988"/>
            <a:ext cx="6840760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저항에서 흡수하는 평균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참고로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전압원에서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공급되는 평균 전력이 유효 전력과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25" y="2348031"/>
            <a:ext cx="4629150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42" y="3480965"/>
            <a:ext cx="579358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309634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31411"/>
            <a:ext cx="8646319" cy="42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8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직류 회로에서 전력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일정하면 저항에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일정하면 저항에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반비례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회로에서 전력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따라 계속 변화하는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전류와 순간 전압이라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이들의 전력을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전력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Instantaneous power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 동안 순간 전력의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1700808"/>
            <a:ext cx="4896544" cy="290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2492896"/>
            <a:ext cx="5040559" cy="56512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교류 회로에서 전력의 개념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다양하게 표현해요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1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6051" y="1881464"/>
            <a:ext cx="6840760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등가 임피던스를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법칙을 이용하여 역률각의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역률각은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45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(7.44)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87" y="4054494"/>
            <a:ext cx="31861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87" y="2348503"/>
            <a:ext cx="4822849" cy="111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78" y="5517232"/>
            <a:ext cx="2266950" cy="314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442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전력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 power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부하에 의해서 흡수되는 전력과 관련된 모든 정보를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분석에 중요하게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다음과 같이 정의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인수를               로 조정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6" y="2848748"/>
            <a:ext cx="7142490" cy="10344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291" y="3930247"/>
            <a:ext cx="921629" cy="446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6" y="4869160"/>
            <a:ext cx="7142490" cy="82910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해석의 집대성이죠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3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443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전력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 power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전력의 크기는 피상 전력과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전력의 단위도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볼트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암페어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([VA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(7.47)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복소수의 기본형으로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쓰기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   여기서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–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7.39)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(7.40)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이용하여 나타내는 위상벡터 부하 임피던스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  </a:t>
            </a:r>
            <a:endParaRPr lang="en-US" altLang="ko-KR" i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47771"/>
            <a:ext cx="5112568" cy="24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9" y="2847755"/>
            <a:ext cx="4713988" cy="28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887" y="3951099"/>
            <a:ext cx="5813377" cy="321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5" y="5133550"/>
            <a:ext cx="5184575" cy="54306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해석의 집대성이죠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6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전력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다음과 같이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(7.52)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부분은 부하 저항에 의존하는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평균 전력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(7.52)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허수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부분은 유도저항 리액턴스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Reactance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의존하는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무효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전력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전력의 단위는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[VAR](Volt-Amperes Reactive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2467"/>
            <a:ext cx="4968552" cy="52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3" y="3086978"/>
            <a:ext cx="5514190" cy="28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51" y="3794664"/>
            <a:ext cx="5326157" cy="3824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596458"/>
            <a:ext cx="5184576" cy="34203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해석의 집대성이죠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전력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Complex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실전력 나타내기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전력 나타내기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0220"/>
            <a:ext cx="4968552" cy="28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93510"/>
            <a:ext cx="7604548" cy="841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75" y="4250229"/>
            <a:ext cx="7569457" cy="84913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해석의 집대성이죠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1" y="1305428"/>
            <a:ext cx="8721640" cy="39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9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0355" y="1827457"/>
            <a:ext cx="6840760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 전류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복소수 형태로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마찬가지 방법으로 위상벡터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류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00" y="2241077"/>
            <a:ext cx="3600400" cy="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82" y="3429001"/>
            <a:ext cx="5351820" cy="288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82" y="4379618"/>
            <a:ext cx="4775246" cy="143078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1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054" y="1846878"/>
            <a:ext cx="6840760" cy="45458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저항에 흡수되는 복소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전력은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전압원에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의해서 흡수되는 복소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전력의 계산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7" y="2317058"/>
            <a:ext cx="3836740" cy="6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7" y="4438284"/>
            <a:ext cx="3875175" cy="10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77" y="3369684"/>
            <a:ext cx="4772843" cy="594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57" y="6064185"/>
            <a:ext cx="3730451" cy="26580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1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4951" y="1785526"/>
            <a:ext cx="6840760" cy="3280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(7.47)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다른 방법으로 복소 전력을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복소수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형태는 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8" y="2293184"/>
            <a:ext cx="2672228" cy="1126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17" y="3920171"/>
            <a:ext cx="3426251" cy="103221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7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20886"/>
            <a:ext cx="8686801" cy="418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3" y="1328410"/>
            <a:ext cx="7883637" cy="52060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Instantaneous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power, p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변화하는 순간 전압과 순간 전류의 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편의상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교류 전력의 영문 심벌은 소문자를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단위는 와트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(watt, [W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61375"/>
            <a:ext cx="7704856" cy="846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23" y="3894593"/>
            <a:ext cx="3045138" cy="245853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빠른 측정이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6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0000" y="1833988"/>
            <a:ext cx="6840760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(7.51)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이용하기 위해 전체 저항을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먼저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 값을 대입하면 다음과 같은 복소 전력을 구할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5" y="5123604"/>
            <a:ext cx="4104456" cy="54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15" y="2263675"/>
            <a:ext cx="4104456" cy="240606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1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1962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7-9]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응용하기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실전력과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전력을 구하는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이용하면 쉽게 구할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무효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&lt;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커패시턴스 부하를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23" y="3222485"/>
            <a:ext cx="4414838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32071"/>
            <a:ext cx="4896544" cy="24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25721"/>
            <a:ext cx="4824536" cy="26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전력 해석의 집대성이죠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0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7151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삼각형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triangle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실수축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전력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허수축에 표기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사잇각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 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전압과 전류의 위상차를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피타고라스의 정리를 이용한  복소 전력의 크기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3168352" cy="25365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5661248"/>
            <a:ext cx="4824536" cy="37245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역률 개선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삼각함수의 기본만 알면 끝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6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삼각형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triangle</a:t>
            </a: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인덕턴스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부하이고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평면의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사분면을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값이 커질수록 전압과 전류의 위상차인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+90°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역률의 값도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가깝게 됨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커패시턴스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부하이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평면의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사분면을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전압의 위상과 전류의 위상이 동위상이 되는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상태에서 역률은 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 유효 전력은 최댓값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이론상 가장 이상적인 전력 공급은 역률이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실제로는 불가능</a:t>
            </a: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역률 개선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삼각함수의 기본만 알면 끝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787186" cy="51121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factor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혹은 전류의 공급은 변경하지 않고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역률을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가깝게 증가시키는 과정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7-15]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무효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 전력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비율이 증가하여 전체적으로 역률이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첨자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동일한 인덕턴스 부하에 대한 전력 삼각형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첨자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역률 개선을 위해 병렬로 연결된 커패시터의 커패시턴스 부하에 대한 전력 삼각형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16526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역률 개선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삼각함수의 기본만 알면 끝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1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3486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factor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인덕턴스 부하의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01567"/>
            <a:ext cx="5256584" cy="56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67" y="3057092"/>
            <a:ext cx="489346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67" y="3832914"/>
            <a:ext cx="5426158" cy="54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역률 개선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삼각함수의 기본만 알면 끝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01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개선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factor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커패시턴스 부하의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실전력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용량에 의한 평균 전력은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실전력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역률 개선이 되어도 아무런 영향을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받지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93223"/>
            <a:ext cx="5760639" cy="57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934544"/>
            <a:ext cx="5040560" cy="23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725144"/>
            <a:ext cx="54903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역률 개선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삼각함수의 기본만 알면 끝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1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7982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개선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 factor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실전력의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변동 없이 역률을 개선하려면 무효 전력을 나타내는 삼각형의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높이를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감소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전압과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전류의 위상차를 감소시키면 역률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역률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로 증가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커패시터에 의해 감소되는 무효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역률 개선을 위해 필요한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커패시턴스는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커패시턴스를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적절하게 선택하면 역률 개선에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77" y="3180319"/>
            <a:ext cx="576500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4" y="3890380"/>
            <a:ext cx="5046240" cy="5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86" y="5019063"/>
            <a:ext cx="5334272" cy="55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역률 개선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삼각함수의 기본만 알면 끝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4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799" y="3657600"/>
            <a:ext cx="8467725" cy="286702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49"/>
          <a:stretch/>
        </p:blipFill>
        <p:spPr bwMode="auto">
          <a:xfrm>
            <a:off x="228600" y="1329908"/>
            <a:ext cx="8686800" cy="24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" t="47972" r="42686"/>
          <a:stretch/>
        </p:blipFill>
        <p:spPr bwMode="auto">
          <a:xfrm>
            <a:off x="838200" y="3888253"/>
            <a:ext cx="3914776" cy="236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8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6678" y="1840686"/>
            <a:ext cx="6840760" cy="37302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(a)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인덕턴스 부하의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부하에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(7.47)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복소수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형태로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  여기서 실전력은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24 [W]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무효 전력은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32 [VAR]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  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07" y="2263809"/>
            <a:ext cx="3440602" cy="26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63" y="3020782"/>
            <a:ext cx="3616869" cy="55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63" y="4077506"/>
            <a:ext cx="4114800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40" y="4829400"/>
            <a:ext cx="4550569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8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3" y="1328410"/>
            <a:ext cx="7883637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Instantaneous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power, p</a:t>
            </a: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전압과 순간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정현파 전압과 전류의 첨두 진폭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b="0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0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b="0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정현파 전압과 정현파 전류의 위상각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교류 회로 소자에서 소모되는 순간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삼각항등식을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99320"/>
            <a:ext cx="5184576" cy="6900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05065"/>
            <a:ext cx="5760640" cy="296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46" y="4749250"/>
            <a:ext cx="5960234" cy="59081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빠른 측정이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1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21278" y="1834294"/>
            <a:ext cx="6840760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(b)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리액턴스의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-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커패시턴스는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91" y="2253662"/>
            <a:ext cx="30146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07" y="3429001"/>
            <a:ext cx="391586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528" y="1458659"/>
            <a:ext cx="8502650" cy="305046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352532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</a:t>
            </a:r>
            <a:r>
              <a:rPr lang="en-US" altLang="ko-KR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 전력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 smtClean="0">
                <a:latin typeface="+mn-ea"/>
              </a:rPr>
              <a:t>단상</a:t>
            </a: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선 </a:t>
            </a:r>
            <a:r>
              <a:rPr lang="en-US" altLang="ko-KR" b="1" dirty="0">
                <a:latin typeface="+mn-ea"/>
              </a:rPr>
              <a:t>| 3</a:t>
            </a:r>
            <a:r>
              <a:rPr lang="ko-KR" altLang="en-US" b="1" dirty="0" smtClean="0">
                <a:latin typeface="+mn-ea"/>
              </a:rPr>
              <a:t>상</a:t>
            </a:r>
            <a:r>
              <a:rPr lang="en-US" altLang="ko-KR" b="1" dirty="0" smtClean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선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양의 위상 순서</a:t>
            </a:r>
          </a:p>
        </p:txBody>
      </p:sp>
    </p:spTree>
    <p:extLst>
      <p:ext uri="{BB962C8B-B14F-4D97-AF65-F5344CB8AC3E}">
        <p14:creationId xmlns:p14="http://schemas.microsoft.com/office/powerpoint/2010/main" val="6232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상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51214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단상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Single-phase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three-wire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Three-phase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단상 시스템과 비교하여 시동과 가동의 특성이 훨씬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전력량을 부하에 전달할 때 단상 시스템보다 공급량이 더 적게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전력에 대해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공급원으로부터 항상 균일한 전력을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설비에 필요한 전력선의 개수를 단상 시스템보다 적게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전력의 양이 훨씬 많기에 상대적으로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경제적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4362545" cy="22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공급원이 세 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3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상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Three-phase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(three-phase four-wire)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세 개의 위상을 갖는 전압원에서 전력이 생산되어 부하로 나눔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시스템은 세 개의 단상 회로를 합친 형태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3816423" cy="278998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공급원이 세 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7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상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931202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Three-phase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진폭이 동일한 세 개의 전압원에 대한 위상 전압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여기서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위상 전압의 실효값을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허수축을 중심으로 반시계 방향으로 각도가 양으로 증가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방향으로는 각도가 음으로 증가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7.68)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 전압의 순서를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위상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phase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부름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04" y="2204865"/>
            <a:ext cx="314690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공급원이 세 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상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7305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Three-phase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복소수의 직교 형식으로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진폭과 주파수는 동일하지만 각각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120°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위상차를 갖는 전압을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평형 상태 위상 전압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이때 위상 전압의 위상은 반드시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120°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위상차를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유지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79" y="2232536"/>
            <a:ext cx="6116817" cy="157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4479631"/>
            <a:ext cx="5307558" cy="71723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공급원이 세 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5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상 전력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10067"/>
            <a:ext cx="8601076" cy="17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8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상 전력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72472" y="1916832"/>
            <a:ext cx="6696744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음의 위상 순서에서 처음 시작하는 위상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전압은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an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번째 위상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전압은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cn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마지막 순서의 위상 전압이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bn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구하는 위상 전압은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92" y="3573016"/>
            <a:ext cx="5120829" cy="76229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0" name="직사각형 19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3850" y="1412777"/>
            <a:ext cx="8502650" cy="338437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551144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7.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평형 </a:t>
            </a:r>
            <a:r>
              <a:rPr lang="en-US" altLang="ko-KR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시스템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en-US" altLang="ko-KR" b="1" dirty="0" smtClean="0">
                <a:latin typeface="+mn-ea"/>
              </a:rPr>
              <a:t>Y</a:t>
            </a:r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b="1" dirty="0" smtClean="0">
                <a:latin typeface="+mn-ea"/>
              </a:rPr>
              <a:t>Y </a:t>
            </a:r>
            <a:r>
              <a:rPr lang="ko-KR" altLang="en-US" b="1" dirty="0">
                <a:latin typeface="+mn-ea"/>
              </a:rPr>
              <a:t>시스템 </a:t>
            </a:r>
            <a:r>
              <a:rPr lang="en-US" altLang="ko-KR" b="1" dirty="0">
                <a:latin typeface="+mn-ea"/>
              </a:rPr>
              <a:t>| </a:t>
            </a:r>
            <a:r>
              <a:rPr lang="en-US" altLang="ko-KR" b="1" dirty="0" smtClean="0">
                <a:latin typeface="+mn-ea"/>
              </a:rPr>
              <a:t>Y</a:t>
            </a:r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 D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중립 접점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선전압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선전류</a:t>
            </a:r>
          </a:p>
        </p:txBody>
      </p:sp>
    </p:spTree>
    <p:extLst>
      <p:ext uri="{BB962C8B-B14F-4D97-AF65-F5344CB8AC3E}">
        <p14:creationId xmlns:p14="http://schemas.microsoft.com/office/powerpoint/2010/main" val="25701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Balanced three-phase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공급원에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부하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 D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(Y-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공급원에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부하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공급원에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부하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❹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공급원에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부하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시스템의 유형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번갈아 조합하세요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4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280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전력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Instantaneous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power, p</a:t>
            </a:r>
            <a:endParaRPr lang="en-US" altLang="ko-KR" sz="15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전력이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갖는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전력을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순간 전력이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갖는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전력을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5949661" cy="50405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순간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빠른 측정이 필요해요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9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중립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Neutral node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중심으로 영문자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거꾸로 쓴 형태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평형 전압원이 서로 연결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중립 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중심으로 동일한 값을 갖는 세 개의 평형 부하가 서로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4464495" cy="28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Y-Y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개의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6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      와  선        사이의 선전압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Line voltage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(7.72)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위상벡터형으로 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32856"/>
            <a:ext cx="5256584" cy="24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31" y="2900078"/>
            <a:ext cx="5688632" cy="58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26563"/>
            <a:ext cx="6192688" cy="7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1781957"/>
            <a:ext cx="371475" cy="285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541" y="1781957"/>
            <a:ext cx="361950" cy="28575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Y-Y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개의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8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회로 시스템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       와  선       사이의 선전압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bc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(7.69)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7.75)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위상벡터형으로 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91" y="2135361"/>
            <a:ext cx="5083770" cy="25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886281"/>
            <a:ext cx="648072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35" y="4022127"/>
            <a:ext cx="5774873" cy="59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656" y="1774770"/>
            <a:ext cx="361950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008" y="1774770"/>
            <a:ext cx="333375" cy="2762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Y-Y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개의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85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45254" y="1340768"/>
                <a:ext cx="7674846" cy="428527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평형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-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</a:t>
                </a:r>
                <a:endParaRPr lang="en-US" altLang="ko-KR" sz="1600" spc="-100" baseline="300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       와 선        사이의 선전압</a:t>
                </a:r>
                <a:r>
                  <a:rPr lang="en-US" altLang="ko-KR" spc="-100" baseline="30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</a:t>
                </a:r>
                <a:r>
                  <a:rPr lang="en-US" altLang="ko-KR" i="1" spc="-100" baseline="-25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(7.69)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7.78)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대입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위상벡터형으로 바꾸기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z="80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z="800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앞서 구한 선전압 결과와 위상 전압을 각각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비교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선전압의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크기는 위상 전압 크기에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3</m:t>
                        </m:r>
                      </m:e>
                    </m:rad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곱하고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120°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위상차를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나타냄</a:t>
                </a:r>
                <a:endParaRPr lang="ko-KR" altLang="en-US" b="0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" y="1340768"/>
                <a:ext cx="7674846" cy="4285276"/>
              </a:xfrm>
              <a:prstGeom prst="rect">
                <a:avLst/>
              </a:prstGeom>
              <a:blipFill rotWithShape="1">
                <a:blip r:embed="rId2"/>
                <a:stretch>
                  <a:fillRect l="-794" t="-996" b="-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183192"/>
            <a:ext cx="5292080" cy="22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9" y="2892073"/>
            <a:ext cx="5940151" cy="55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28" y="3969947"/>
            <a:ext cx="6136055" cy="68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380" y="1772816"/>
            <a:ext cx="333375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596" y="1763291"/>
            <a:ext cx="371475" cy="2857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Y-Y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개의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7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28992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전류 법칙을 이용한 선전류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(7.70)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(7.81)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(7.82)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결과를 이용하여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7-19]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중립 연결선을 제거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7-20]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7-19]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회로로 사용 가능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4" y="2132856"/>
            <a:ext cx="5184576" cy="25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12" y="2876174"/>
            <a:ext cx="5379504" cy="50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Y-Y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개의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 보이네요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8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8"/>
          <a:stretch/>
        </p:blipFill>
        <p:spPr bwMode="auto">
          <a:xfrm>
            <a:off x="228599" y="1336425"/>
            <a:ext cx="8696325" cy="499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8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0310" y="1747274"/>
            <a:ext cx="6840760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Y-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이용하여 구한 선전류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알고 있는 위상 전압                     을 제외한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나머지 위상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4" y="2181981"/>
            <a:ext cx="3469110" cy="25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4" y="2951184"/>
            <a:ext cx="3543309" cy="54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21" y="3760737"/>
            <a:ext cx="1119631" cy="23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08" y="4132501"/>
            <a:ext cx="3533775" cy="7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5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77718" y="1835944"/>
            <a:ext cx="6840760" cy="28992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동일한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방법으로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구한 선전류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이때 위상 전압을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직접 이용하여 구한 선전류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00" y="2276872"/>
            <a:ext cx="3816424" cy="116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76" y="3981153"/>
            <a:ext cx="5075651" cy="71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4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6361" y="1808154"/>
            <a:ext cx="6840760" cy="425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(7.72)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이용하여 구한 선전압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ab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위상벡터형으로 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크기가 동일하고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120°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위상차를 갖는 나머지 선전압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01" y="2204864"/>
            <a:ext cx="2592288" cy="10924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22" y="3777010"/>
            <a:ext cx="4751716" cy="6363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51" y="4940248"/>
            <a:ext cx="3524425" cy="71392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5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 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평형 전압원은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평형 부하는 그리스 문자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85452"/>
            <a:ext cx="4158877" cy="264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-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 D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전압원은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부하는 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보이죠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6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교류 회로의 전력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81651"/>
            <a:ext cx="8610600" cy="216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3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 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 (7.74),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(7.77),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(7.80)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을 이용하여 구한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D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(7.83)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얻은 위상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32856"/>
            <a:ext cx="507372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23817"/>
            <a:ext cx="4478524" cy="15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-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 D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전압원은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부하는 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보이죠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45254" y="1340768"/>
                <a:ext cx="7674846" cy="50054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평형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-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cs typeface="Times New Roman" panose="02020603050405020304" pitchFamily="18" charset="0"/>
                  </a:rPr>
                  <a:t> D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</a:t>
                </a:r>
                <a:endParaRPr lang="en-US" altLang="ko-KR" sz="160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키르히호프의 전류 법칙을 이용하여 접점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’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,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,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구한 선전류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b="0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z="800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선전류의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크기는 위상 전류의 크기에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3</m:t>
                        </m:r>
                      </m:e>
                    </m:rad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곱한 결과와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동일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b="0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" y="1340768"/>
                <a:ext cx="7674846" cy="5005473"/>
              </a:xfrm>
              <a:prstGeom prst="rect">
                <a:avLst/>
              </a:prstGeom>
              <a:blipFill rotWithShape="1">
                <a:blip r:embed="rId2"/>
                <a:stretch>
                  <a:fillRect l="-794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5697412" cy="344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-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 D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전압원은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거꾸로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부하는 </a:t>
              </a:r>
              <a:r>
                <a:rPr lang="en-US" altLang="ko-KR" sz="2000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보이죠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6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"/>
          <a:stretch/>
        </p:blipFill>
        <p:spPr bwMode="auto">
          <a:xfrm>
            <a:off x="314326" y="1333182"/>
            <a:ext cx="8534400" cy="505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3964" y="1918244"/>
            <a:ext cx="7660524" cy="29915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회로를 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쉽게 풀기 위해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D 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부하를 등가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부하로 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변환</a:t>
            </a: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키르히호프의 법칙을 이용하여 나타내는 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부하 임피던스 </a:t>
            </a:r>
            <a:r>
              <a:rPr lang="en-US" altLang="ko-KR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5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</a:rPr>
              <a:t>△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 임피던스 </a:t>
            </a:r>
            <a:r>
              <a:rPr lang="en-US" altLang="ko-KR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Z</a:t>
            </a:r>
            <a:r>
              <a:rPr lang="en-US" altLang="ko-KR" spc="-15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이용하여 구한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연결 부하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32395"/>
            <a:ext cx="4680520" cy="525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75274"/>
            <a:ext cx="2160240" cy="51186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1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49878" y="1869412"/>
            <a:ext cx="7140824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7-24]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는 평형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회로의 단상 등가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92" y="2420888"/>
            <a:ext cx="3672408" cy="188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0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4825" y="1860082"/>
            <a:ext cx="7140824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선전류를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120°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위상차와 같은 크기를 이용하여 얻은 나머지 선전류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27" y="2341740"/>
            <a:ext cx="2856678" cy="52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27" y="3421206"/>
            <a:ext cx="2712661" cy="7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5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시스템에서 부하에 흡수되는 순간 전력을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부하에 다음과 같은 세 개의 순간 위상 전압이 있음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위상 전압의 실효값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(7.88)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상응하는 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순간 위상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위상 전류의 실효값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5616624" cy="10548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65104"/>
            <a:ext cx="5760640" cy="106406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시스템의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단상 시스템의 전력과 비슷해요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4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674846" cy="49428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부하에서 흡수되는 전체 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(7.88)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(7.89)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삼각함수 항등식                                                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다르게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의하면 평형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시스템에서 부하에 흡수되는 순간 전력은 시간에 의존하지 않음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직류 전력의 결과처럼 상숫값을 나타냄</a:t>
            </a: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132857"/>
            <a:ext cx="6336704" cy="679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79" y="3356993"/>
            <a:ext cx="7224937" cy="6192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9" y="4726318"/>
            <a:ext cx="5247861" cy="3054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149080"/>
            <a:ext cx="3096344" cy="44933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시스템의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단상 시스템의 전력과 비슷해요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6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859194" cy="46535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시스템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부하에 흡수되는 전체 유효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평형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시스템에서 하나의 위상에 대한 유효 전력과 동일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정의된 전체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7.95)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으로 나누면 평형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상 시스템에서 하나의 위상에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전력과 동일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29111"/>
            <a:ext cx="7592516" cy="827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744844"/>
            <a:ext cx="5256584" cy="287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189" y="4510730"/>
            <a:ext cx="5230012" cy="319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89" y="5585495"/>
            <a:ext cx="4941979" cy="26569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시스템의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단상 시스템의 전력과 비슷해요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평형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40768"/>
            <a:ext cx="7859194" cy="3280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평형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 시스템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(7.55)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(7.93)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(7.95)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대입하여 정의된 전체 복소 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7.97)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실효값 선전압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실효값 선전류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다음과 같이 표시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여기서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</a:rPr>
              <a:t>q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부하 임피던스의 각도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7" y="2273127"/>
            <a:ext cx="7632848" cy="897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3924"/>
            <a:ext cx="4971256" cy="36396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 시스템의 전력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단상 시스템의 전력과 비슷해요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3666</Words>
  <Application>Microsoft Office PowerPoint</Application>
  <PresentationFormat>화면 슬라이드 쇼(4:3)</PresentationFormat>
  <Paragraphs>916</Paragraphs>
  <Slides>102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10" baseType="lpstr">
      <vt:lpstr>HY견고딕</vt:lpstr>
      <vt:lpstr>맑은 고딕</vt:lpstr>
      <vt:lpstr>바탕</vt:lpstr>
      <vt:lpstr>Arial</vt:lpstr>
      <vt:lpstr>Cambria Math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교류 회로의 전력</vt:lpstr>
      <vt:lpstr>PowerPoint 프레젠테이션</vt:lpstr>
      <vt:lpstr>3상 전력</vt:lpstr>
      <vt:lpstr>3상 전력</vt:lpstr>
      <vt:lpstr>3상 전력</vt:lpstr>
      <vt:lpstr>3상 전력</vt:lpstr>
      <vt:lpstr>3상 전력</vt:lpstr>
      <vt:lpstr>3상 전력</vt:lpstr>
      <vt:lpstr>PowerPoint 프레젠테이션</vt:lpstr>
      <vt:lpstr>평형 3상 시스템</vt:lpstr>
      <vt:lpstr>평형 3상 시스템</vt:lpstr>
      <vt:lpstr>평형 3상 시스템</vt:lpstr>
      <vt:lpstr>평형 3상 회로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평형 3상 시스템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754</cp:revision>
  <dcterms:created xsi:type="dcterms:W3CDTF">2014-02-12T15:02:23Z</dcterms:created>
  <dcterms:modified xsi:type="dcterms:W3CDTF">2021-09-08T06:21:56Z</dcterms:modified>
</cp:coreProperties>
</file>