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428" r:id="rId2"/>
    <p:sldId id="547" r:id="rId3"/>
    <p:sldId id="258" r:id="rId4"/>
    <p:sldId id="296" r:id="rId5"/>
    <p:sldId id="1052" r:id="rId6"/>
    <p:sldId id="1053" r:id="rId7"/>
    <p:sldId id="1054" r:id="rId8"/>
    <p:sldId id="1055" r:id="rId9"/>
    <p:sldId id="1056" r:id="rId10"/>
    <p:sldId id="1057" r:id="rId11"/>
    <p:sldId id="1058" r:id="rId12"/>
    <p:sldId id="1059" r:id="rId13"/>
    <p:sldId id="1060" r:id="rId14"/>
    <p:sldId id="1061" r:id="rId15"/>
    <p:sldId id="1062" r:id="rId16"/>
    <p:sldId id="1063" r:id="rId17"/>
    <p:sldId id="1064" r:id="rId18"/>
    <p:sldId id="1065" r:id="rId19"/>
    <p:sldId id="1066" r:id="rId20"/>
    <p:sldId id="1067" r:id="rId21"/>
    <p:sldId id="1068" r:id="rId22"/>
    <p:sldId id="1069" r:id="rId23"/>
    <p:sldId id="1070" r:id="rId24"/>
    <p:sldId id="1071" r:id="rId25"/>
    <p:sldId id="1072" r:id="rId26"/>
    <p:sldId id="1073" r:id="rId27"/>
    <p:sldId id="1074" r:id="rId28"/>
    <p:sldId id="1075" r:id="rId29"/>
    <p:sldId id="1076" r:id="rId30"/>
    <p:sldId id="1077" r:id="rId31"/>
    <p:sldId id="1078" r:id="rId32"/>
    <p:sldId id="1079" r:id="rId33"/>
    <p:sldId id="1080" r:id="rId34"/>
    <p:sldId id="1081" r:id="rId35"/>
    <p:sldId id="1082" r:id="rId36"/>
    <p:sldId id="1083" r:id="rId37"/>
    <p:sldId id="1084" r:id="rId38"/>
    <p:sldId id="1085" r:id="rId39"/>
    <p:sldId id="1086" r:id="rId40"/>
    <p:sldId id="1087" r:id="rId41"/>
    <p:sldId id="1088" r:id="rId42"/>
    <p:sldId id="1089" r:id="rId43"/>
    <p:sldId id="1090" r:id="rId44"/>
    <p:sldId id="1091" r:id="rId45"/>
    <p:sldId id="1092" r:id="rId46"/>
    <p:sldId id="1093" r:id="rId47"/>
    <p:sldId id="1094" r:id="rId48"/>
    <p:sldId id="1095" r:id="rId49"/>
    <p:sldId id="1096" r:id="rId50"/>
    <p:sldId id="1097" r:id="rId51"/>
    <p:sldId id="1098" r:id="rId52"/>
    <p:sldId id="1099" r:id="rId53"/>
    <p:sldId id="1100" r:id="rId54"/>
    <p:sldId id="1101" r:id="rId55"/>
    <p:sldId id="1102" r:id="rId56"/>
    <p:sldId id="1103" r:id="rId57"/>
    <p:sldId id="1104" r:id="rId58"/>
    <p:sldId id="1105" r:id="rId59"/>
    <p:sldId id="1106" r:id="rId60"/>
    <p:sldId id="1107" r:id="rId61"/>
    <p:sldId id="1108" r:id="rId62"/>
    <p:sldId id="1109" r:id="rId63"/>
    <p:sldId id="1110" r:id="rId64"/>
    <p:sldId id="1111" r:id="rId65"/>
    <p:sldId id="1112" r:id="rId66"/>
    <p:sldId id="1113" r:id="rId67"/>
    <p:sldId id="1114" r:id="rId68"/>
    <p:sldId id="1115" r:id="rId69"/>
    <p:sldId id="1116" r:id="rId70"/>
    <p:sldId id="1117" r:id="rId71"/>
    <p:sldId id="1118" r:id="rId72"/>
    <p:sldId id="1119" r:id="rId73"/>
    <p:sldId id="1120" r:id="rId74"/>
    <p:sldId id="1121" r:id="rId75"/>
    <p:sldId id="1122" r:id="rId76"/>
    <p:sldId id="1123" r:id="rId77"/>
    <p:sldId id="1124" r:id="rId78"/>
    <p:sldId id="1125" r:id="rId79"/>
    <p:sldId id="1126" r:id="rId80"/>
    <p:sldId id="1127" r:id="rId81"/>
    <p:sldId id="1128" r:id="rId82"/>
    <p:sldId id="1129" r:id="rId83"/>
    <p:sldId id="1130" r:id="rId84"/>
    <p:sldId id="1131" r:id="rId85"/>
    <p:sldId id="1132" r:id="rId86"/>
    <p:sldId id="1133" r:id="rId87"/>
    <p:sldId id="1134" r:id="rId88"/>
    <p:sldId id="1135" r:id="rId89"/>
    <p:sldId id="1136" r:id="rId90"/>
    <p:sldId id="1137" r:id="rId91"/>
    <p:sldId id="1138" r:id="rId92"/>
    <p:sldId id="1139" r:id="rId93"/>
    <p:sldId id="1140" r:id="rId94"/>
    <p:sldId id="1141" r:id="rId95"/>
    <p:sldId id="1142" r:id="rId96"/>
    <p:sldId id="1143" r:id="rId97"/>
    <p:sldId id="1144" r:id="rId98"/>
    <p:sldId id="1145" r:id="rId99"/>
    <p:sldId id="1146" r:id="rId100"/>
    <p:sldId id="1147" r:id="rId101"/>
    <p:sldId id="1148" r:id="rId102"/>
    <p:sldId id="1149" r:id="rId103"/>
    <p:sldId id="1150" r:id="rId104"/>
    <p:sldId id="1151" r:id="rId105"/>
    <p:sldId id="952" r:id="rId10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3366">
          <p15:clr>
            <a:srgbClr val="A4A3A4"/>
          </p15:clr>
        </p15:guide>
        <p15:guide id="3" pos="918">
          <p15:clr>
            <a:srgbClr val="A4A3A4"/>
          </p15:clr>
        </p15:guide>
        <p15:guide id="4" pos="4241">
          <p15:clr>
            <a:srgbClr val="A4A3A4"/>
          </p15:clr>
        </p15:guide>
        <p15:guide id="5" orient="horz" pos="138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340">
          <p15:clr>
            <a:srgbClr val="A4A3A4"/>
          </p15:clr>
        </p15:guide>
        <p15:guide id="11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C84C2"/>
    <a:srgbClr val="05344B"/>
    <a:srgbClr val="0071CE"/>
    <a:srgbClr val="0099CC"/>
    <a:srgbClr val="00CCFF"/>
    <a:srgbClr val="94E4EC"/>
    <a:srgbClr val="E4004F"/>
    <a:srgbClr val="DFBEA9"/>
    <a:srgbClr val="9A5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606" autoAdjust="0"/>
  </p:normalViewPr>
  <p:slideViewPr>
    <p:cSldViewPr>
      <p:cViewPr varScale="1">
        <p:scale>
          <a:sx n="116" d="100"/>
          <a:sy n="116" d="100"/>
        </p:scale>
        <p:origin x="1740" y="108"/>
      </p:cViewPr>
      <p:guideLst>
        <p:guide orient="horz" pos="2899"/>
        <p:guide pos="3366"/>
        <p:guide pos="918"/>
        <p:guide pos="4241"/>
        <p:guide orient="horz" pos="1389"/>
        <p:guide orient="horz" pos="890"/>
        <p:guide orient="horz" pos="4319"/>
        <p:guide pos="204"/>
        <p:guide pos="5556"/>
        <p:guide pos="340"/>
        <p:guide pos="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8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FB946-2E73-4082-BA1C-94439507CE4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8737-52E5-454E-857E-7B53303541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spc="-100" baseline="0" dirty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만나는 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회로이론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0" lang="ko-KR" altLang="en-US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kumimoji="0" lang="en-US" altLang="ko-KR" sz="2400" b="1" spc="-100" baseline="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de-DE" altLang="ko-KR" sz="2400" b="1" spc="-100" baseline="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612453" y="1792326"/>
            <a:ext cx="7991475" cy="113261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dirty="0">
                <a:ea typeface="맑은 고딕" pitchFamily="50" charset="-127"/>
              </a:rPr>
              <a:t>방성완</a:t>
            </a:r>
            <a:r>
              <a:rPr kumimoji="0" lang="ko-KR" altLang="en-US" sz="1400" dirty="0">
                <a:ea typeface="맑은 고딕" pitchFamily="50" charset="-127"/>
              </a:rPr>
              <a:t>과 </a:t>
            </a:r>
            <a:r>
              <a:rPr kumimoji="0" lang="ko-KR" altLang="en-US" sz="1400" b="1" dirty="0">
                <a:ea typeface="맑은 고딕" pitchFamily="50" charset="-127"/>
              </a:rPr>
              <a:t>한빛아카데미㈜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, 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학생들에게 배포되어서는 안됩니다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 </a:t>
            </a:r>
            <a:endParaRPr kumimoji="0" lang="ko-KR" altLang="en-US" sz="1000" u="none" dirty="0">
              <a:ea typeface="맑은 고딕" pitchFamily="50" charset="-127"/>
            </a:endParaRPr>
          </a:p>
        </p:txBody>
      </p:sp>
      <p:sp>
        <p:nvSpPr>
          <p:cNvPr id="12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3587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902" y="5965348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6196" y="6301779"/>
            <a:ext cx="1574276" cy="2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 userDrawn="1"/>
        </p:nvSpPr>
        <p:spPr>
          <a:xfrm>
            <a:off x="280917" y="258384"/>
            <a:ext cx="8575976" cy="433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2339752" y="4974267"/>
            <a:ext cx="6552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kern="1200" spc="-15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주파수 응답</a:t>
            </a:r>
            <a:endParaRPr lang="en-US" altLang="ko-KR" sz="4800" b="1" kern="1200" spc="-15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136371" y="258382"/>
            <a:ext cx="4858582" cy="433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501134" y="4849996"/>
            <a:ext cx="1526379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altLang="ko-KR" sz="2800" b="1" kern="1200" spc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Chapter</a:t>
            </a:r>
            <a:endParaRPr lang="en-US" altLang="ko-KR" sz="2800" b="1" kern="1200" spc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361" y="3075131"/>
            <a:ext cx="3081815" cy="13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596512" y="5201905"/>
            <a:ext cx="133562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algn="ctr" defTabSz="914400" rtl="0" eaLnBrk="1" latinLnBrk="1" hangingPunct="1"/>
            <a:r>
              <a:rPr lang="en-US" altLang="ko-KR" sz="8000" b="1" kern="1200" spc="-150" dirty="0" smtClean="0">
                <a:solidFill>
                  <a:srgbClr val="0071C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08</a:t>
            </a:r>
            <a:endParaRPr lang="ko-KR" altLang="en-US" sz="8000" b="1" kern="1200" spc="-150" dirty="0">
              <a:solidFill>
                <a:srgbClr val="0071C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809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70331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69893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8411727" y="258384"/>
            <a:ext cx="415769" cy="4336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2270" y="332656"/>
            <a:ext cx="3063784" cy="2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40"/>
          <p:cNvSpPr>
            <a:spLocks noChangeArrowheads="1"/>
          </p:cNvSpPr>
          <p:nvPr userDrawn="1"/>
        </p:nvSpPr>
        <p:spPr bwMode="invGray">
          <a:xfrm>
            <a:off x="-3780" y="647700"/>
            <a:ext cx="9144000" cy="6210300"/>
          </a:xfrm>
          <a:prstGeom prst="rect">
            <a:avLst/>
          </a:prstGeom>
          <a:pattFill prst="narHorz">
            <a:fgClr>
              <a:schemeClr val="accent1">
                <a:lumMod val="20000"/>
                <a:lumOff val="8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338870" y="44624"/>
            <a:ext cx="3553610" cy="523220"/>
            <a:chOff x="6685508" y="188640"/>
            <a:chExt cx="3553610" cy="523220"/>
          </a:xfrm>
        </p:grpSpPr>
        <p:sp>
          <p:nvSpPr>
            <p:cNvPr id="11" name="직사각형 10"/>
            <p:cNvSpPr/>
            <p:nvPr/>
          </p:nvSpPr>
          <p:spPr>
            <a:xfrm>
              <a:off x="8247867" y="188640"/>
              <a:ext cx="199125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indent="0" algn="l" defTabSz="914400" rtl="0" eaLnBrk="1" latinLnBrk="1" hangingPunct="1"/>
              <a:r>
                <a:rPr lang="ko-KR" altLang="en-US" sz="2800" b="1" kern="1200" spc="-150" dirty="0" smtClean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주파수 응답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5508" y="188640"/>
              <a:ext cx="1648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r>
                <a:rPr lang="en-US" altLang="ko-KR" sz="2000" b="1" kern="12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Chapter </a:t>
              </a:r>
              <a:r>
                <a:rPr lang="en-US" altLang="ko-KR" sz="2800" b="1" kern="12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08</a:t>
              </a:r>
              <a:endParaRPr lang="ko-KR" altLang="en-US" sz="2800" b="1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Rectangle 440"/>
          <p:cNvSpPr>
            <a:spLocks noChangeArrowheads="1"/>
          </p:cNvSpPr>
          <p:nvPr userDrawn="1"/>
        </p:nvSpPr>
        <p:spPr bwMode="invGray">
          <a:xfrm>
            <a:off x="0" y="587028"/>
            <a:ext cx="9144000" cy="108000"/>
          </a:xfrm>
          <a:prstGeom prst="rect">
            <a:avLst/>
          </a:prstGeom>
          <a:solidFill>
            <a:srgbClr val="05344B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325" y="5372041"/>
            <a:ext cx="3311972" cy="13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 latinLnBrk="0"/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/105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608512" cy="354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86865" y="262152"/>
            <a:ext cx="8575976" cy="633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2136371" y="258382"/>
            <a:ext cx="4858582" cy="64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114" y="3501008"/>
            <a:ext cx="3474094" cy="267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023828" y="1149294"/>
            <a:ext cx="3096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8000" b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80917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717831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7030060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8466974" y="258384"/>
            <a:ext cx="415769" cy="633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3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51" r:id="rId3"/>
    <p:sldLayoutId id="2147483652" r:id="rId4"/>
    <p:sldLayoutId id="214748367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5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2332" y="1778008"/>
            <a:ext cx="6840760" cy="2517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주어진 전압원에 의해서 각주파수는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4 [rad/s]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주파수 영역으로 변환된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1" y="2664824"/>
            <a:ext cx="2778571" cy="173660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345638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1326226"/>
            <a:ext cx="8699500" cy="436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2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8144" y="1916831"/>
            <a:ext cx="7152288" cy="36225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같은 과정을 통해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전달함수를 구한다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 절점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점근선이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만나는 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5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10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100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시작하는 기울기가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 [dB]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 직선은 첫 번째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절점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5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만나고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이때 이득 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K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 계산은 다음과 같음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17500" lvl="2" indent="-31750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첫 번째 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시작하는 직선은 두 번째 절점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만날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때까지 상승 기울기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dB/decade]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가지므로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이는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단순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영점의 위치를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단순 영점은 다음과 같이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01" y="3445940"/>
            <a:ext cx="2260279" cy="2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2" y="5267944"/>
            <a:ext cx="1042192" cy="27379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2" name="그룹 21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9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0432" y="1916832"/>
            <a:ext cx="7484865" cy="26807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세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번째 직선이 두 번째 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시작하여 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번째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까지 연결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두 번째 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은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번째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직선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기울기가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40 [dB/decade]  </a:t>
            </a: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 하강의 원인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여전히 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번째 직선의 기울기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dB/decade]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걸쳐 있는 단순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이때 원점에서 영점은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상쇄되어 절점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단순 극점은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다음과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24" y="4375316"/>
            <a:ext cx="1409700" cy="32385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1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3932" y="1916831"/>
            <a:ext cx="7032668" cy="39880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네 번째 직선은 마지막 절점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시작하는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기울기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  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40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dB/decade]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인 하강하는 직선이므로 극점의 위치를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04800" lvl="2" indent="-304800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(8.70)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여 정확하게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표시하면 다음과 같이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극점의 위치를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절점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100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극점은 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4" y="3501008"/>
            <a:ext cx="1728192" cy="3303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25" y="4332081"/>
            <a:ext cx="1440160" cy="32105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5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5032" y="1844824"/>
            <a:ext cx="7659105" cy="26868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이제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구한 각각의 인수들을 사용하여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같이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표준형을 나타낼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혹은 다음과 같이 나타낼 수 있음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06" y="2636913"/>
            <a:ext cx="3240360" cy="646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98" y="3822626"/>
            <a:ext cx="6344369" cy="64187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4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25561"/>
            <a:ext cx="8699500" cy="465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371" y="1824330"/>
            <a:ext cx="6840760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 [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F]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대한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저항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 [k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임시로 제거한 후 구한 테브난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분할 법칙을 이용하여 구한 테브난 전압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51" y="2276872"/>
            <a:ext cx="2169241" cy="576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54" y="3383667"/>
            <a:ext cx="2488118" cy="60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93" y="4512313"/>
            <a:ext cx="2808312" cy="6077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20" name="직사각형 19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3850" y="1412776"/>
            <a:ext cx="8502650" cy="509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3499" y="1843834"/>
            <a:ext cx="6840760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정리된 주파수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각각의 임피던스 값을 대입하여 얻은 결과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230951"/>
            <a:ext cx="5724925" cy="8380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52" y="3613111"/>
            <a:ext cx="3190992" cy="676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52" y="4731344"/>
            <a:ext cx="5567256" cy="1346917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10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199" y="1843834"/>
            <a:ext cx="6840760" cy="251761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다시 위상벡터로 바꾸기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40" y="2348881"/>
            <a:ext cx="5512860" cy="8554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230425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00290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위상벡터 입력으로 사용하는 전압원 및 전류원에 대한 위상벡터 출력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전류에 대한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69" y="2620407"/>
            <a:ext cx="394335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52701"/>
            <a:ext cx="5250656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333551"/>
            <a:ext cx="7592516" cy="111702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전달함수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도와줘요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42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9991"/>
            <a:ext cx="8661400" cy="16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0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6521"/>
            <a:ext cx="8003210" cy="46175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전달함수를 다음과 같이 위상벡터로 나타낼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단위가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복소량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단위가 없는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복소량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3122"/>
            <a:ext cx="5544616" cy="28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9" y="2656647"/>
            <a:ext cx="7639953" cy="1100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41" y="4356596"/>
            <a:ext cx="7700372" cy="113746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전달함수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도와줘요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8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51552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Transfer function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법칙과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(8.10)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다음과 같이 다시 쓸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 다음과 같이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48" y="5805264"/>
            <a:ext cx="5992694" cy="5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5" y="1844824"/>
            <a:ext cx="7390286" cy="11175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48" y="3493315"/>
            <a:ext cx="6420888" cy="640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55" y="4133548"/>
            <a:ext cx="7393652" cy="1084298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전달함수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도와줘요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7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6143"/>
            <a:ext cx="8648700" cy="470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7840" y="1824330"/>
            <a:ext cx="6840760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구하는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93" y="2220004"/>
            <a:ext cx="3816424" cy="99814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16024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7711"/>
            <a:ext cx="8712200" cy="446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378" y="1816079"/>
            <a:ext cx="6840760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병렬 연결된 저항과 커패시터에 대한 부하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분할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부하 임피던스를 대입하여 구한 전압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이득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3" y="2264624"/>
            <a:ext cx="2664296" cy="53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3" y="3429000"/>
            <a:ext cx="2703867" cy="58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3" y="4527330"/>
            <a:ext cx="4752527" cy="107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6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4281" y="1807218"/>
            <a:ext cx="6840760" cy="11233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주어진 저항과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커패시터의 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대입한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93" y="2204250"/>
            <a:ext cx="4752528" cy="67765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187220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4379725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8.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공진 주파수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용량성 리액턴스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유도성 </a:t>
            </a:r>
            <a:r>
              <a:rPr lang="ko-KR" altLang="en-US" b="1" dirty="0" smtClean="0">
                <a:latin typeface="+mn-ea"/>
              </a:rPr>
              <a:t>리액턴스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공진 주파수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품질 계수 </a:t>
            </a:r>
            <a:r>
              <a:rPr lang="en-US" altLang="ko-KR" b="1" dirty="0" smtClean="0">
                <a:latin typeface="+mn-ea"/>
              </a:rPr>
              <a:t>|</a:t>
            </a:r>
          </a:p>
          <a:p>
            <a:r>
              <a:rPr lang="ko-KR" altLang="en-US" b="1" dirty="0" smtClean="0">
                <a:latin typeface="+mn-ea"/>
              </a:rPr>
              <a:t>대역폭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9826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Resonance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RLC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부하 임피던스에서 가장 큰 유효 전력을 얻을 수 있게 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부분에 해당하는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저항성</a:t>
            </a:r>
            <a:r>
              <a:rPr lang="en-US" altLang="ko-KR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Resistive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부분에 해당하는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Capacitive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유도성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Inductive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임피던스의 결합으로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 부분이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무효 전력의 값도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되므로 가장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큰 유효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전력을 얻을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상태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회로에서는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임피던스가 공진 주파수로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회로에서는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임피던스가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주파수로 정해짐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공진 주파수의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인덕터와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커패시터의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상호 관계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1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8-8]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주파수 영역에 대한 직렬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RLC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살펴보기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304543"/>
            <a:ext cx="4320480" cy="222623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0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517466"/>
            <a:ext cx="8003210" cy="422269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옴의 법칙을 이용하여 구한 입력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상태는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허수 부분이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 발생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4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주파수라 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82" y="2338477"/>
            <a:ext cx="5616624" cy="57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5" y="3370658"/>
            <a:ext cx="4701607" cy="4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282" y="4413391"/>
            <a:ext cx="7124126" cy="103941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3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517466"/>
            <a:ext cx="8003210" cy="46289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주파수</a:t>
            </a:r>
            <a:endParaRPr lang="en-US" altLang="ko-KR" sz="14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공진 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갖는 공진에서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(8.18)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전류의 크기는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다음과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같은 최대전력 소모가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발생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공진 주파수로부터 임의의 두 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최대 전력의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1/2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전력을 갖는 경우의 주파수를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반전력 주파수</a:t>
            </a:r>
            <a:r>
              <a:rPr lang="ko-KR" altLang="en-US" b="1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Half-power frequency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라고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반전력 주파수와 공진 주파수의 크기는 다음과 같은 관계로 나타낼 수 있음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278147"/>
            <a:ext cx="5112567" cy="8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92" y="3973141"/>
            <a:ext cx="4987330" cy="535979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661248"/>
            <a:ext cx="5093494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0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주파수</a:t>
            </a: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반전력 주파수에서 소모되는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공진에서 구한 전류를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(8.21)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(8.22)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전류와 식 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(8.18)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전류를 동일하게 놓고 얻은 식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후 얻은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이차방정식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74407"/>
            <a:ext cx="5400599" cy="59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1" y="3243970"/>
            <a:ext cx="5584979" cy="688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4402882"/>
            <a:ext cx="5296947" cy="6960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44" y="5570420"/>
            <a:ext cx="5478489" cy="34356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7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48208" y="1268760"/>
            <a:ext cx="8056240" cy="720000"/>
            <a:chOff x="643260" y="980728"/>
            <a:chExt cx="8056240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14520" y="1101879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7340600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응답과 전달함수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48208" y="2344732"/>
            <a:ext cx="8056240" cy="720000"/>
            <a:chOff x="548208" y="2407525"/>
            <a:chExt cx="8056240" cy="72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9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공진 주파수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48208" y="3420704"/>
            <a:ext cx="8056240" cy="720000"/>
            <a:chOff x="548208" y="2407525"/>
            <a:chExt cx="8056240" cy="720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30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2" name="직사각형 31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주파수 범위에 따른 필터 종류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8208" y="4496676"/>
            <a:ext cx="8056240" cy="720000"/>
            <a:chOff x="548208" y="2407525"/>
            <a:chExt cx="8056240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548208" y="2407525"/>
              <a:ext cx="8056240" cy="720000"/>
              <a:chOff x="643260" y="2077057"/>
              <a:chExt cx="8056240" cy="720000"/>
            </a:xfrm>
          </p:grpSpPr>
          <p:sp>
            <p:nvSpPr>
              <p:cNvPr id="25" name="직사각형 32"/>
              <p:cNvSpPr/>
              <p:nvPr/>
            </p:nvSpPr>
            <p:spPr>
              <a:xfrm>
                <a:off x="643260" y="2147989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3200" b="1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32"/>
              <p:cNvSpPr/>
              <p:nvPr/>
            </p:nvSpPr>
            <p:spPr>
              <a:xfrm>
                <a:off x="1358900" y="2077057"/>
                <a:ext cx="7340600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시각적인 주파수 응답 해석 방법</a:t>
                </a:r>
                <a:endParaRPr lang="en-US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20450" y="2531095"/>
              <a:ext cx="6206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</a:t>
              </a: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공진 회로의 공진 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근의 공식을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풀고 얻은 두 개의 반전력 주파수의 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주파수 값은 모순되므로 사용하지 않음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제곱근의 값은      보다 큼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8317"/>
            <a:ext cx="4968552" cy="13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042728"/>
            <a:ext cx="339279" cy="43858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9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렬 공진 회로의 대역폭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Bandwidth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반전력 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차이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대입하여 표현한 대역폭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23927"/>
            <a:ext cx="5072063" cy="23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27935"/>
            <a:ext cx="4751611" cy="47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35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412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회로에서 공진이 발생할 때 공진 주파수에 대한 대역폭의 비율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공진의 날카로움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Sharpness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표시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대역폭이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좁으면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곡선의 중앙 부분은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뾰쪽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 형태가 되고 진폭 높이가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높아짐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 대역폭이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넓으면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곡선의 중앙 부분은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완만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한 형태가 되고 진폭 높이가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낮아짐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계수와 대역폭의 관계는 다음과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정리할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933056"/>
            <a:ext cx="4979269" cy="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152465"/>
            <a:ext cx="4517892" cy="4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임피던스의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93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29645"/>
            <a:ext cx="8636000" cy="193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4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" y="1319505"/>
            <a:ext cx="8601565" cy="414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76051" y="1822025"/>
            <a:ext cx="6840760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(8.17)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공진 주파수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(8.28)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품질 계수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(8.29)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의해 구한 대역폭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1" y="2304414"/>
            <a:ext cx="4464496" cy="51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1" y="3501008"/>
            <a:ext cx="3096343" cy="48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4" y="4541160"/>
            <a:ext cx="2659360" cy="52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2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7786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8-10]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주파수 영역에 대한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RLC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살펴보기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04543"/>
            <a:ext cx="4295274" cy="198855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2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87795"/>
            <a:ext cx="7859194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 회로와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쌍대성</a:t>
            </a:r>
            <a:r>
              <a:rPr lang="ko-KR" altLang="en-US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Duality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갖고 있는 병렬 공진 회로의 입력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어드미턴스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(8.30)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허수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 공진 상태가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주파수라고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457748"/>
            <a:ext cx="5616624" cy="55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501953"/>
            <a:ext cx="5040560" cy="48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" y="4588332"/>
            <a:ext cx="7416824" cy="107536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387795"/>
            <a:ext cx="7643170" cy="42147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z="13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크기의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공진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갖는 공진에서 다음과 같은 최대 전력 소모가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발생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반전력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과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소모되는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반전력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5"/>
            <a:ext cx="526967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2"/>
            <a:ext cx="4824536" cy="5593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15" y="4836693"/>
            <a:ext cx="6063073" cy="730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6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공진에서 구한 전압을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(8.35)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대입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(8.36)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전압과 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(8.33)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의 전압을 동일하게 놓고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풀기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(8.37)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을 정리하여 얻은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에 대한 이차방정식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04865"/>
            <a:ext cx="5760639" cy="6616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3295546"/>
            <a:ext cx="5112567" cy="7280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4509120"/>
            <a:ext cx="5355753" cy="52918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0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1137518"/>
            <a:ext cx="7558479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8.</a:t>
            </a:r>
            <a:r>
              <a:rPr lang="en-US" altLang="ko-KR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</a:t>
            </a:r>
            <a:r>
              <a:rPr lang="ko-KR" altLang="en-US" sz="4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주파수 응답과 전달함수</a:t>
            </a:r>
            <a:endParaRPr lang="en-US" altLang="en-US" sz="4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2348880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주파수 </a:t>
            </a:r>
            <a:r>
              <a:rPr lang="ko-KR" altLang="en-US" b="1" dirty="0" smtClean="0">
                <a:latin typeface="+mn-ea"/>
              </a:rPr>
              <a:t>응답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전달함수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전압 이득 전달함수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전류 이득 전달함수 </a:t>
            </a:r>
            <a:r>
              <a:rPr lang="en-US" altLang="ko-KR" b="1" dirty="0" smtClean="0">
                <a:latin typeface="+mn-ea"/>
              </a:rPr>
              <a:t>|</a:t>
            </a:r>
            <a:r>
              <a:rPr lang="ko-KR" altLang="en-US" b="1" dirty="0" smtClean="0">
                <a:latin typeface="+mn-ea"/>
              </a:rPr>
              <a:t>   전달 임피던스 </a:t>
            </a:r>
            <a:r>
              <a:rPr lang="en-US" altLang="ko-KR" b="1" dirty="0" smtClean="0">
                <a:latin typeface="+mn-ea"/>
              </a:rPr>
              <a:t>| </a:t>
            </a:r>
            <a:r>
              <a:rPr lang="ko-KR" altLang="en-US" b="1" dirty="0" smtClean="0">
                <a:latin typeface="+mn-ea"/>
              </a:rPr>
              <a:t>전달 어드미턴스</a:t>
            </a: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0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3916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회로의 공진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근의 공식을 이용하여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(8.38)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풀어서 구한 반전력 주파수의 해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음의 주파수 값은 모순되므로 사용하지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않음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양의 제곱근의 값은   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  보다 큼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5"/>
            <a:ext cx="5400600" cy="1458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293096"/>
            <a:ext cx="494722" cy="50405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7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6625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 공진 회로에서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대역폭과 품질 계수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BW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Q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계수와 대역폭의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188077"/>
            <a:ext cx="5040560" cy="52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05" y="4341225"/>
            <a:ext cx="4609931" cy="43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6" y="3207737"/>
            <a:ext cx="5040560" cy="59983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병렬 공진 회로의 공진 주파수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어드미턴스의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허수가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7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공진 주파수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0913"/>
            <a:ext cx="8661400" cy="375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공진주파수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678" y="1857507"/>
            <a:ext cx="6840760" cy="40441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(8.32)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를 이용하여 구한 공진 주파수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병렬 연결된 저항의 전체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(8.41)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이용하여 구한 품질 계수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(8.42)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 의해서 구한 대역폭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51" y="2302722"/>
            <a:ext cx="3812457" cy="55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51" y="3412517"/>
            <a:ext cx="1580209" cy="48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51" y="4365731"/>
            <a:ext cx="3596433" cy="29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51" y="5187043"/>
            <a:ext cx="2444305" cy="5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7197804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8.</a:t>
            </a:r>
            <a:r>
              <a:rPr lang="en-US" altLang="ko-KR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 </a:t>
            </a:r>
            <a:r>
              <a:rPr lang="ko-KR" altLang="en-US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주파수 범위에 따른 필터 종류</a:t>
            </a:r>
            <a:endParaRPr lang="en-US" altLang="en-US" sz="3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차단 주파수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저역통과 필터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고역통과 필터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대역통과 </a:t>
            </a:r>
            <a:r>
              <a:rPr lang="ko-KR" altLang="en-US" b="1" dirty="0" smtClean="0">
                <a:latin typeface="+mn-ea"/>
              </a:rPr>
              <a:t>필터 </a:t>
            </a:r>
            <a:r>
              <a:rPr lang="en-US" altLang="ko-KR" b="1" dirty="0" smtClean="0">
                <a:latin typeface="+mn-ea"/>
              </a:rPr>
              <a:t>|</a:t>
            </a:r>
          </a:p>
          <a:p>
            <a:r>
              <a:rPr lang="ko-KR" altLang="en-US" b="1" dirty="0" smtClean="0">
                <a:latin typeface="+mn-ea"/>
              </a:rPr>
              <a:t>대역저지 </a:t>
            </a:r>
            <a:r>
              <a:rPr lang="ko-KR" altLang="en-US" b="1" dirty="0">
                <a:latin typeface="+mn-ea"/>
              </a:rPr>
              <a:t>필터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중심 주파수</a:t>
            </a:r>
          </a:p>
        </p:txBody>
      </p:sp>
    </p:spTree>
    <p:extLst>
      <p:ext uri="{BB962C8B-B14F-4D97-AF65-F5344CB8AC3E}">
        <p14:creationId xmlns:p14="http://schemas.microsoft.com/office/powerpoint/2010/main" val="13480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Filter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필터의 역할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원하는 주파수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❷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잡음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회로의 동작을 방해하는 특정 주파수를 감쇠 혹은 제거</a:t>
            </a: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❸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신호의 스펙트럼을 주파수 응답으로 변형하여 출력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 생성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필터는 수동 필터와 능동 필터로 구분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저항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인덕터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커패시터와 같은 수동 소자의 결합으로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필터가 대표적인 수동 필터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8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필터의 개념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 없는 것은 제거해요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 주파수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Cutoff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통과대역 및 저지대역을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 짓는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경계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Low-Pass Filter, LPF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주파수는 통과시키고 높은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 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주파수만 통과할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설계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기본형으로 사용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저항과 커패시터로 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977921"/>
            <a:ext cx="3984242" cy="208823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저역통과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19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6286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Low-Pass 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필터에 대한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얻은 전달함수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38765"/>
            <a:ext cx="4680520" cy="52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292755"/>
            <a:ext cx="5256584" cy="52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293736"/>
            <a:ext cx="4896544" cy="52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저역통과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0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Low-Pass 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(8.45)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커패시터의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임피던스는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무한대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개방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회로처럼 동작하고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1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커패시터의 임피던스는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단락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회로처럼 동작하고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0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8-12]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계산된 차단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차단 주파수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시간 상수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역수를 의미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74499"/>
            <a:ext cx="5328592" cy="58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69160"/>
            <a:ext cx="4680520" cy="43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저역통과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2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366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Low-Pass 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LPF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저주파수              에서는 원하는 신호를 통과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2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고주파수              에서는 신호가 통과시키지 않음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8-13]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필터의 이상적인 주파수 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686801"/>
            <a:ext cx="864096" cy="529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2254365"/>
            <a:ext cx="864096" cy="4721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14555"/>
            <a:ext cx="3483844" cy="246271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저역통과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높은 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9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</a:t>
            </a:r>
            <a:r>
              <a:rPr lang="ko-KR" altLang="en-US" dirty="0" smtClean="0"/>
              <a:t>응답과 전달함수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Frequency response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전압원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의해 변화하는 출력 부하 전압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주파수 응답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회로에서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 등가 회로를 이용하여 주파수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90" y="2708920"/>
            <a:ext cx="5750719" cy="270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입력하면 출력으로 보여줘요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8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49067"/>
            <a:ext cx="8645525" cy="43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5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084" y="1862459"/>
            <a:ext cx="706881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전압 분할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전달함수에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 = 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을 대입하면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이면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저역통과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필터로 동작함을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확인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93" y="2301900"/>
            <a:ext cx="5040559" cy="10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93" y="3754683"/>
            <a:ext cx="3312367" cy="5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7" name="그룹 16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high-Pass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H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주파수는 통과시키고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위의 모든 주파수가 통과할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저역통과 필터와 다르게 저항과 커패시터의 위치를 바꾸어 구성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전압은 저항을 가로질러 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68205"/>
            <a:ext cx="3816424" cy="224444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30887"/>
            <a:chOff x="597694" y="897523"/>
            <a:chExt cx="8556034" cy="430887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낮은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22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9353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high-Pass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H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 법칙을 이용한 출력 전압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얻은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=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 필터의 차단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198761"/>
            <a:ext cx="5184576" cy="53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284984"/>
            <a:ext cx="4720382" cy="54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143028"/>
            <a:ext cx="5616623" cy="66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30887"/>
            <a:chOff x="597694" y="897523"/>
            <a:chExt cx="8556034" cy="430887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낮은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9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high-Pass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H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차단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8-16]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고역통과 필터의 이상적인 주파수 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204864"/>
            <a:ext cx="4824536" cy="5269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83" y="3284985"/>
            <a:ext cx="3263707" cy="230425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30887"/>
            <a:chOff x="597694" y="897523"/>
            <a:chExt cx="8556034" cy="430887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낮은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주파수는 사절합니다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2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60928"/>
            <a:ext cx="8610600" cy="43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6051" y="1828386"/>
            <a:ext cx="7068816" cy="4518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차단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저항과 인덕터의 값을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대입하여 구한 차단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대입하면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1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고역통과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필터로 동작함을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확인 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00" y="3595051"/>
            <a:ext cx="25574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99" y="4686523"/>
            <a:ext cx="2462673" cy="64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100" y="2253260"/>
            <a:ext cx="2844082" cy="79349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1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8074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Center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frequency</a:t>
            </a:r>
            <a:endParaRPr lang="en-US" altLang="ko-KR" sz="1600" spc="-100" baseline="300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대역폭의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높은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중앙에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Band-Pass Filter, BPF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주파수 대역 내부에 있는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 외부에 있는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RLC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회로의 구조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전압은 저항을 가로질러 흐름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05064"/>
            <a:ext cx="3888432" cy="22466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442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(8.43)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대입하여 얻은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커패시터의 임피던스는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무한대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개방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회로처럼 동작하고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경우도 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신호를 다양하게 감쇠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신호의 주파수에만 의존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760640" cy="79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573017"/>
            <a:ext cx="5616624" cy="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540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8-19]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필터의 이상적인 주파수 응답을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305391"/>
            <a:ext cx="4011050" cy="241975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6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182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Frequency response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임피던스를 임시로 제거하여 회로를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 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5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ko-KR" altLang="en-US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테브난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4" y="2420888"/>
            <a:ext cx="3694978" cy="191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912412"/>
            <a:ext cx="4464495" cy="46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794497"/>
            <a:ext cx="5481735" cy="53654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3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입력하면 출력으로 보여줘요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4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7"/>
            <a:ext cx="7643170" cy="3967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Band-Pass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BPF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주파수는 다음과 같이 계산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낮은 주파수와 높은 주파수의 중앙에 위치하므로 전달함수의 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(8.54)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정리한 중심 주파수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대역통과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대역폭 내부의 모든 주파수를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통과하도록 설계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9818"/>
            <a:ext cx="5904656" cy="686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33056"/>
            <a:ext cx="5005795" cy="5760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대역통과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" y="1278138"/>
            <a:ext cx="8635999" cy="266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4" y="1300163"/>
            <a:ext cx="8644216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43607" y="1830904"/>
            <a:ext cx="7068816" cy="4425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입력 전압원에서 들여다본 전체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입력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z="8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입력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분할 법칙을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07" y="4368678"/>
            <a:ext cx="1469145" cy="5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3" y="5456697"/>
            <a:ext cx="2410634" cy="61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423" y="2250475"/>
            <a:ext cx="2880320" cy="162838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4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772816"/>
            <a:ext cx="7068816" cy="459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입력 임피던스와 입력 전류를 이용한 출력 전류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옴의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정리된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을 대입하면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바탕" panose="02030600000101010101" pitchFamily="18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= 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이면 </a:t>
            </a:r>
            <a:r>
              <a:rPr lang="en-US" altLang="ko-KR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H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(∞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) = 0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대역통과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필터로 동작함을 확인할 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있음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35" y="4815518"/>
            <a:ext cx="3665714" cy="66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33" y="2218725"/>
            <a:ext cx="3226859" cy="6142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40" y="3356925"/>
            <a:ext cx="4543715" cy="984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1916831"/>
            <a:ext cx="7528768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전달함수를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쓰기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중심 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주파수에서 전달함수의 크기는 </a:t>
            </a:r>
            <a:r>
              <a:rPr lang="en-US" altLang="ko-KR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이므로 중심 주파수는 다음과 같이 계산 </a:t>
            </a:r>
            <a:endParaRPr lang="en-US" altLang="ko-KR" spc="-15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따라서 구하고자 하는 중심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27" y="2281413"/>
            <a:ext cx="2951747" cy="6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20" y="3429000"/>
            <a:ext cx="3614382" cy="720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05" y="4656041"/>
            <a:ext cx="3020369" cy="53351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23" name="그룹 22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Band-Stop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BSF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주파수 대역 외부에 있는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통과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 내부에 있는 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저지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대역통과 필터와 동일한  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RLC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 구조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전압은 직렬로 연결된 커패시터와 인덕터를 가로질러 흐름</a:t>
            </a: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39003"/>
            <a:ext cx="3911879" cy="215023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6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대역저지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6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Band-Stop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BSF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 분할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얻은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∞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경우도 전달함수는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9039"/>
            <a:ext cx="5400600" cy="10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57" y="3717033"/>
            <a:ext cx="532338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대역저지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Band-Stop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BSF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8-22]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대역저지 필터의 이상적인 주파수 응답을 보여줌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전달함수의 크기가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최저점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 주파수의 계산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589240"/>
            <a:ext cx="5760640" cy="6789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68599"/>
            <a:ext cx="4257084" cy="241044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대역저지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7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8223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Band-Stop </a:t>
            </a:r>
            <a:r>
              <a:rPr lang="en-US" altLang="ko-KR" sz="1600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Filter, 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BSF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(8.58)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정리한 중심 주파수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대역저지 필터는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&lt;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주파수 대역폭 내부의 모든 주파수를  저지하거나 제거하도록 설계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 주파수를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 주파수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부르기도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대역폭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BW =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 대역폭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 부름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5040560" cy="52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대역저지 필터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외부만 취급해요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6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6381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Frequency response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임피던스를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연결시켜 회로를 재구성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16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(8.2)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및 전압 분할 방법을 이용하여 구한 부하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3381448" cy="209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7" y="4941168"/>
            <a:ext cx="6454426" cy="7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입력하면 출력으로 보여줘요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8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12219"/>
            <a:ext cx="8674099" cy="45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0678" y="1821982"/>
            <a:ext cx="7068816" cy="42134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출력 전압원에서 들여다본 전체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출력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임피던스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전압 분할 법칙을 이용한 출력 전압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출력 임피던스를 대입한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92" y="2216278"/>
            <a:ext cx="4392488" cy="1396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58" y="4135350"/>
            <a:ext cx="2737013" cy="589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97" y="5247442"/>
            <a:ext cx="4116626" cy="74682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8" name="그룹 17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8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범위에 따른 필터 종류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6908" y="1878557"/>
            <a:ext cx="7068816" cy="23052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중심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구하는 중심 주파수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43" y="2283321"/>
            <a:ext cx="2441873" cy="3035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81" y="3047813"/>
            <a:ext cx="4100489" cy="67900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6"/>
            <a:ext cx="8502650" cy="277102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67544" y="1137518"/>
            <a:ext cx="7665881" cy="7355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altLang="ko-KR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8.</a:t>
            </a:r>
            <a:r>
              <a:rPr lang="en-US" altLang="ko-KR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 </a:t>
            </a:r>
            <a:r>
              <a:rPr lang="ko-KR" altLang="en-US" sz="3800" b="1" spc="-15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시각적인 주파수 </a:t>
            </a:r>
            <a:r>
              <a:rPr lang="ko-KR" altLang="en-US" sz="3800" b="1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응답 해석 방법</a:t>
            </a:r>
            <a:endParaRPr lang="en-US" altLang="en-US" sz="3800" b="1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:: Keywords </a:t>
            </a:r>
          </a:p>
          <a:p>
            <a:r>
              <a:rPr lang="ko-KR" altLang="en-US" b="1" dirty="0">
                <a:latin typeface="+mn-ea"/>
              </a:rPr>
              <a:t>영점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극점 </a:t>
            </a:r>
            <a:r>
              <a:rPr lang="en-US" altLang="ko-KR" b="1" dirty="0">
                <a:latin typeface="+mn-ea"/>
              </a:rPr>
              <a:t>| </a:t>
            </a:r>
            <a:r>
              <a:rPr lang="ko-KR" altLang="en-US" b="1" dirty="0">
                <a:latin typeface="+mn-ea"/>
              </a:rPr>
              <a:t>보드 선도</a:t>
            </a:r>
          </a:p>
        </p:txBody>
      </p:sp>
    </p:spTree>
    <p:extLst>
      <p:ext uri="{BB962C8B-B14F-4D97-AF65-F5344CB8AC3E}">
        <p14:creationId xmlns:p14="http://schemas.microsoft.com/office/powerpoint/2010/main" val="21365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시각적인 주파수 </a:t>
            </a:r>
            <a:r>
              <a:rPr lang="ko-KR" altLang="en-US" dirty="0"/>
              <a:t>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28992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Zero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극점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Pole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  <a:cs typeface="Times New Roman" panose="02020603050405020304" pitchFamily="18" charset="0"/>
              </a:rPr>
              <a:t>(8.7)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분자 다항식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분모 다항식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항으로 나타낼 수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0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 = 0</a:t>
            </a:r>
            <a:r>
              <a:rPr lang="ko-KR" altLang="en-US" b="0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근은 전달함수의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근은 전달함수의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</a:t>
            </a:r>
            <a:endParaRPr lang="ko-KR" altLang="en-US" b="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0" y="2276872"/>
            <a:ext cx="7477274" cy="109560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전달함수의 영점과 극점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분자와 분모의 근이지요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7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5725"/>
            <a:ext cx="8534400" cy="194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2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8584" y="1807218"/>
            <a:ext cx="7068816" cy="1541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전달함수의 분자의 다항식을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으로 만드는 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5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전달함수의 분모의 다항식을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으로 만드는 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7"/>
            <a:ext cx="8502650" cy="223224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1" y="1312713"/>
            <a:ext cx="8572500" cy="41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5278" y="1822025"/>
            <a:ext cx="7068816" cy="32808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분할 법칙을 이용한 출력 전류의 계산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전류 이득 전달함수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영점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1.5</a:t>
            </a: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극점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: 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중근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28" y="2227578"/>
            <a:ext cx="3158908" cy="8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69" y="3601387"/>
            <a:ext cx="4509819" cy="62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9" name="직사각형 18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323850" y="1412777"/>
            <a:ext cx="8502650" cy="403244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518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선도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Bode plot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응답의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도면에서 수평축은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밑수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상용로그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(common logarithm)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주파수를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수직축은 데시벨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(decibel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[dB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응답의 크기를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일상생활에서 데시벨은 소음의 크기를 나타내는 기준처럼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응답에서 데시벨은 전압 이득의 크기로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 임피던스가 동일한 경우에 데시벨의 정의 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데시벨은 단위가 없고 전류 이득 및 전력 이득에도 사용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47" y="4502040"/>
            <a:ext cx="7449000" cy="115149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1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96724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Frequency response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(8.3)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정리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부하 전압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 출력 전압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전압원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 입력 전압을 표시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 전압은 위상 천이와 진폭 크기가 조정된 형태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전압원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전압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함수로서 출력 전압의 변화에 대한 회로의 주파수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응답은 다음과 같이 나타냄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전압의 주파수 응답은 분자에 출력 전압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분모에 입력 전압을 보여줌</a:t>
            </a:r>
            <a:endParaRPr lang="en-US" altLang="ko-KR" b="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89" y="4221088"/>
            <a:ext cx="5371232" cy="59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6120680" cy="568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입력하면 출력으로 보여줘요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330002"/>
            <a:ext cx="8610600" cy="163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5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선도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Bode plot</a:t>
            </a:r>
            <a:endParaRPr lang="en-US" altLang="ko-KR" sz="1600" spc="-100" baseline="300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전달함수의 위상과 크기를 주파수 변화에 따라 그리는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세미로그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Semilog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도면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(8.8)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자연로그를 적용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데시벨로 표시되는 전달함수의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허수부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각도로 표시되는 전달함수의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크기 선도에서 이득은 다음과 같이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5215"/>
            <a:ext cx="5904656" cy="2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06921"/>
            <a:ext cx="5293519" cy="2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2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4501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선도</a:t>
            </a:r>
            <a:r>
              <a:rPr lang="en-US" altLang="ko-KR" sz="1600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Bode plot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전달함수는 다음과 같이 표준형으로 다시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전달함수의 분자는 영점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극점으로 나누어져 있음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이득항 상수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영점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영점과 극점의 감쇠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계수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영점에서 절점 주파수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Corner frequency </a:t>
            </a:r>
            <a:r>
              <a:rPr lang="ko-KR" altLang="en-US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Break frequency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는 극점에서 절점 주파수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7109438" cy="736729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6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상수항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양수이면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20log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음수이면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상수의 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20log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|K|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이고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±180°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선도에서 수평축 상의 두 주파수 사이의 간격은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배수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이것을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1[decade]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 [Hz]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 [Hz]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 혹은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500 [Hz]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5000 [Hz]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2636913"/>
            <a:ext cx="4179750" cy="244827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5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78718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원점에서 영점과 극점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원점에서 영점을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20log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pc="-100" baseline="30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baseline="30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은 원점에서 극점을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20log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위상은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90°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영점에서 기울기는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dB/decade]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증가하는 직선을 표시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기울기는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20 [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dB/decade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감소하는 직선을 표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선도를 분석할 때는 가장 낮은 주파수부터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3489535" cy="24321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1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1878" y="1422481"/>
                <a:ext cx="7674846" cy="439331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영점과 극점</a:t>
                </a: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(8.64)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𝑗</m:t>
                            </m:r>
                            <m:r>
                              <a:rPr lang="ko-KR" altLang="en-US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영점을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표시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영점의 크기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기울기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 [dB/decade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직선 형태를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나타냄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점근선이 만나는 주파수 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z</a:t>
                </a:r>
                <a:r>
                  <a:rPr lang="en-US" altLang="ko-KR" spc="-100" baseline="-25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경우를 </a:t>
                </a:r>
                <a:r>
                  <a:rPr lang="ko-KR" altLang="en-US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절점 주파수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라고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부름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영점에 대한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위상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" y="1422481"/>
                <a:ext cx="7674846" cy="4393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708920"/>
            <a:ext cx="5173067" cy="661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52" y="4659676"/>
            <a:ext cx="5034244" cy="64153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5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878" y="1422481"/>
            <a:ext cx="7674846" cy="38318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영점과 극점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8.66)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접근하는 매우 큰 값을 가지면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영점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값을 가지면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3044499"/>
            <a:ext cx="3600400" cy="205231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6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27584" y="1412776"/>
                <a:ext cx="7674846" cy="407117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영점과 극점</a:t>
                </a: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(8.64)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𝑗</m:t>
                                </m:r>
                                <m:r>
                                  <a:rPr lang="ko-KR" altLang="en-US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극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표시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극점의 크기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기울기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-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20 [dB/decade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직선 형태를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나타냄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개의 점근선이 만나는 주파수 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</a:rPr>
                  <a:t>=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ko-KR" spc="-100" baseline="-25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경우를 </a:t>
                </a:r>
                <a:r>
                  <a:rPr lang="ko-KR" altLang="en-US" b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절점 주파수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라고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부름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단일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영점에 대한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위상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674846" cy="407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852936"/>
            <a:ext cx="5616624" cy="651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4678173"/>
            <a:ext cx="5329149" cy="80578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71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878" y="1422481"/>
            <a:ext cx="7674846" cy="48998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영점과 극점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8.68)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접근하는 매우 큰 값을 가지면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극점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값을 가지면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z="800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주파수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접점으로 연결된 두 일차 직선에 의해 단일 영점의 보드 크기 응답에 접근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068960"/>
            <a:ext cx="3600400" cy="213773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영점과 극점</a:t>
            </a:r>
            <a:endParaRPr lang="en-US" altLang="ko-KR" sz="1500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영점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응답과 극점 응답은 서로 반대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17846"/>
            <a:ext cx="7442295" cy="224552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4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주파수 응답과 전달함수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1865"/>
            <a:ext cx="8636000" cy="201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0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5254" y="1412776"/>
                <a:ext cx="7674846" cy="370479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영점과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극점</a:t>
                </a: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(8.64)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𝑗</m:t>
                            </m:r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𝑗</m:t>
                                    </m:r>
                                    <m:r>
                                      <a:rPr lang="ko-KR" altLang="en-US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/>
                                            <a:ea typeface="맑은 고딕" panose="020B0503020000020004" pitchFamily="50" charset="-127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/>
                                            <a:ea typeface="맑은 고딕" panose="020B0503020000020004" pitchFamily="50" charset="-127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영점을 표시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영점의 크기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기울기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40 [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dB/decade]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직선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형태를 나타냄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영점에 대한 위상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2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" y="1412776"/>
                <a:ext cx="7674846" cy="370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9"/>
            <a:ext cx="5760640" cy="73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65104"/>
            <a:ext cx="5256584" cy="60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10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64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878" y="1422481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영점과 극점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8.70)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∞에 접근하는 매우 큰 값을 가지면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+180°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8-29]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는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감쇠 계수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로 지정하여 근사시킨 보드 크기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선도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두 개의 점근선이 만나는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 경우를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절점 주파수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라고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89040"/>
            <a:ext cx="4176464" cy="246173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0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45254" y="1412776"/>
                <a:ext cx="7674846" cy="362996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itchFamily="34" charset="0"/>
                  <a:buChar char="•"/>
                  <a:defRPr/>
                </a:pP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영점과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극점</a:t>
                </a: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(8.64)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b="0" i="0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1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𝑗</m:t>
                                </m:r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ko-KR" altLang="en-US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𝜔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/>
                                        <a:ea typeface="맑은 고딕" panose="020B0503020000020004" pitchFamily="50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pc="-100" smtClean="0">
                                        <a:gradFill flip="none" rotWithShape="1">
                                          <a:gsLst>
                                            <a:gs pos="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30000"/>
                                                <a:satMod val="115000"/>
                                              </a:schemeClr>
                                            </a:gs>
                                            <a:gs pos="5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67500"/>
                                                <a:satMod val="11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  <a:shade val="100000"/>
                                                <a:satMod val="115000"/>
                                              </a:schemeClr>
                                            </a:gs>
                                          </a:gsLst>
                                          <a:lin ang="16200000" scaled="1"/>
                                          <a:tileRect/>
                                        </a:gradFill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/>
                                            <a:ea typeface="맑은 고딕" panose="020B0503020000020004" pitchFamily="50" charset="-127"/>
                                          </a:rPr>
                                          <m:t>𝑗</m:t>
                                        </m:r>
                                        <m:r>
                                          <a:rPr lang="ko-KR" altLang="en-US" b="0" i="1" spc="-100" smtClean="0">
                                            <a:gradFill flip="none" rotWithShape="1">
                                              <a:gsLst>
                                                <a:gs pos="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30000"/>
                                                    <a:satMod val="115000"/>
                                                  </a:schemeClr>
                                                </a:gs>
                                                <a:gs pos="5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67500"/>
                                                    <a:satMod val="115000"/>
                                                  </a:schemeClr>
                                                </a:gs>
                                                <a:gs pos="100000">
                                                  <a:schemeClr val="tx1">
                                                    <a:lumMod val="75000"/>
                                                    <a:lumOff val="25000"/>
                                                    <a:shade val="100000"/>
                                                    <a:satMod val="115000"/>
                                                  </a:schemeClr>
                                                </a:gs>
                                              </a:gsLst>
                                              <a:lin ang="16200000" scaled="1"/>
                                              <a:tileRect/>
                                            </a:gradFill>
                                            <a:latin typeface="Cambria Math"/>
                                            <a:ea typeface="맑은 고딕" panose="020B0503020000020004" pitchFamily="50" charset="-127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b="0" i="1" spc="-100" smtClean="0">
                                                <a:gradFill flip="none" rotWithShape="1">
                                                  <a:gsLst>
                                                    <a:gs pos="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30000"/>
                                                        <a:satMod val="115000"/>
                                                      </a:schemeClr>
                                                    </a:gs>
                                                    <a:gs pos="5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67500"/>
                                                        <a:satMod val="115000"/>
                                                      </a:schemeClr>
                                                    </a:gs>
                                                    <a:gs pos="10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100000"/>
                                                        <a:satMod val="115000"/>
                                                      </a:schemeClr>
                                                    </a:gs>
                                                  </a:gsLst>
                                                  <a:lin ang="16200000" scaled="1"/>
                                                  <a:tileRect/>
                                                </a:gra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b="0" i="1" spc="-100" smtClean="0">
                                                <a:gradFill flip="none" rotWithShape="1">
                                                  <a:gsLst>
                                                    <a:gs pos="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30000"/>
                                                        <a:satMod val="115000"/>
                                                      </a:schemeClr>
                                                    </a:gs>
                                                    <a:gs pos="5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67500"/>
                                                        <a:satMod val="115000"/>
                                                      </a:schemeClr>
                                                    </a:gs>
                                                    <a:gs pos="10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100000"/>
                                                        <a:satMod val="115000"/>
                                                      </a:schemeClr>
                                                    </a:gs>
                                                  </a:gsLst>
                                                  <a:lin ang="16200000" scaled="1"/>
                                                  <a:tileRect/>
                                                </a:gradFill>
                                                <a:latin typeface="Cambria Math"/>
                                                <a:ea typeface="맑은 고딕" panose="020B0503020000020004" pitchFamily="50" charset="-127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pc="-100" smtClean="0">
                                                <a:gradFill flip="none" rotWithShape="1">
                                                  <a:gsLst>
                                                    <a:gs pos="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30000"/>
                                                        <a:satMod val="115000"/>
                                                      </a:schemeClr>
                                                    </a:gs>
                                                    <a:gs pos="5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67500"/>
                                                        <a:satMod val="115000"/>
                                                      </a:schemeClr>
                                                    </a:gs>
                                                    <a:gs pos="100000">
                                                      <a:schemeClr val="tx1">
                                                        <a:lumMod val="75000"/>
                                                        <a:lumOff val="25000"/>
                                                        <a:shade val="100000"/>
                                                        <a:satMod val="115000"/>
                                                      </a:schemeClr>
                                                    </a:gs>
                                                  </a:gsLst>
                                                  <a:lin ang="16200000" scaled="1"/>
                                                  <a:tileRect/>
                                                </a:gradFill>
                                                <a:latin typeface="Cambria Math"/>
                                                <a:ea typeface="맑은 고딕" panose="020B0503020000020004" pitchFamily="50" charset="-127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극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점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표시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 극점의 크기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endParaRPr lang="en-US" altLang="ko-KR" sz="800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lvl="2" indent="-285750" algn="just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맑은 고딕" pitchFamily="50" charset="-127"/>
                  <a:buChar char=":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기울기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-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40 [dB/decade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]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직선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형태를 나타냄</a:t>
                </a:r>
                <a:endParaRPr lang="en-US" altLang="ko-KR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" y="1412776"/>
                <a:ext cx="7674846" cy="3629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2852937"/>
            <a:ext cx="5760640" cy="163004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3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5254" y="1412776"/>
            <a:ext cx="7674846" cy="30685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영점과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극점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(8.71)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접근하는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0.01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작은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근삿값은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갖게 되어 기울기가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직선 형태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접근하는 값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크기의 근삿값은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갖게 되어 기울기가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[dB/decade]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형태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극점에 대한 위상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09" y="3717032"/>
            <a:ext cx="5543823" cy="64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5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1878" y="1422481"/>
            <a:ext cx="7674846" cy="49767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 영점과 극점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식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8.72)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주파수가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위상은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ea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 위상은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∞에 접근하는 매우 큰 값을 가지면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위상은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180°</a:t>
            </a: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[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그림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8-30]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은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감쇠 계수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z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pc="-100" baseline="-250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로 지정하여 근사시킨 보드 크기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선도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285750" lvl="2" indent="-285750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두 개의 점근선이 만나는 주파수 </a:t>
            </a:r>
            <a:r>
              <a:rPr lang="en-US" altLang="ko-KR" i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altLang="ko-KR" i="1" spc="-100" baseline="-250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인 경우를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절점 주파수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</a:rPr>
              <a:t>라고 부름</a:t>
            </a: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2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US" altLang="ko-KR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 algn="just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맑은 고딕" pitchFamily="50" charset="-127"/>
              <a:buChar char=":"/>
              <a:defRPr/>
            </a:pP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89040"/>
            <a:ext cx="4176464" cy="250757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76681" y="836712"/>
            <a:ext cx="8556034" cy="402033"/>
            <a:chOff x="597694" y="897523"/>
            <a:chExt cx="8556034" cy="402033"/>
          </a:xfrm>
        </p:grpSpPr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741878" y="897523"/>
              <a:ext cx="8411850" cy="402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buClr>
                  <a:srgbClr val="000000"/>
                </a:buClr>
                <a:buSzPct val="120000"/>
                <a:defRPr/>
              </a:pP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보드 선도 </a:t>
              </a:r>
              <a:r>
                <a:rPr lang="en-US" altLang="ko-KR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주파수 응답을 </a:t>
              </a:r>
              <a:r>
                <a:rPr lang="ko-KR" altLang="en-US" sz="2000" b="1" spc="-100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세미로그로</a:t>
              </a:r>
              <a:r>
                <a:rPr lang="ko-KR" altLang="en-US" sz="2000" b="1" spc="-1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그려요</a:t>
              </a:r>
              <a:endParaRPr lang="en-US" altLang="ko-KR" sz="2000" b="1" spc="-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97694" y="1000575"/>
              <a:ext cx="108633" cy="214010"/>
              <a:chOff x="7380312" y="-891480"/>
              <a:chExt cx="432048" cy="85114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380312" y="-891480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380312" y="-472380"/>
                <a:ext cx="432048" cy="432048"/>
              </a:xfrm>
              <a:prstGeom prst="rect">
                <a:avLst/>
              </a:prstGeom>
              <a:solidFill>
                <a:srgbClr val="0C84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2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8702"/>
            <a:ext cx="8699500" cy="16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6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43778"/>
            <a:ext cx="8585199" cy="145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8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313783" y="1807218"/>
                <a:ext cx="7140824" cy="4164345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데시벨로 변환시킨 보드 크기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보드 크기 선도는 다음과 같은 과정을 통해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그릴 수 있음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❶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상숫값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20log</a:t>
                </a:r>
                <a:r>
                  <a:rPr lang="en-US" altLang="ko-KR" spc="-100" baseline="-25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10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0.1 =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-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20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에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의해 기울기가 없는 직선이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그려짐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❷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주어진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전달함수의 분자에 있는 영점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1+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j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바탕" panose="02030600000101010101" pitchFamily="18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는 절점 주파수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바탕" panose="02030600000101010101" pitchFamily="18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= 1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에서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9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   시작하는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양의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기울기를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갖는 상승 직선으로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그려짐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❸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분모에 있는 첫 번째 극점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j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바탕" panose="02030600000101010101" pitchFamily="18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)</a:t>
                </a:r>
                <a:r>
                  <a:rPr lang="en-US" altLang="ko-KR" spc="-100" baseline="30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-</a:t>
                </a:r>
                <a:r>
                  <a:rPr lang="en-US" altLang="ko-KR" spc="-100" baseline="300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1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은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주파수 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바탕" panose="02030600000101010101" pitchFamily="18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i="1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= 0.1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에서 시작하는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9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음의 기울기를 갖는 하강 직선으로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그려짐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9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❹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분모에 있는 두 번째 극점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pc="-100" smtClean="0">
                                <a:gradFill flip="none" rotWithShape="1"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  <a:shade val="30000"/>
                                        <a:satMod val="115000"/>
                                      </a:schemeClr>
                                    </a:gs>
                                    <a:gs pos="50000">
                                      <a:schemeClr val="tx1">
                                        <a:lumMod val="75000"/>
                                        <a:lumOff val="25000"/>
                                        <a:shade val="67500"/>
                                        <a:satMod val="11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  <a:shade val="100000"/>
                                        <a:satMod val="115000"/>
                                      </a:schemeClr>
                                    </a:gs>
                                  </a:gsLst>
                                  <a:lin ang="16200000" scaled="1"/>
                                  <a:tileRect/>
                                </a:gradFill>
                                <a:latin typeface="Cambria Math"/>
                                <a:ea typeface="맑은 고딕" panose="020B0503020000020004" pitchFamily="50" charset="-127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𝑗</m:t>
                                </m:r>
                                <m:r>
                                  <a:rPr lang="ko-KR" altLang="en-US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altLang="ko-KR" b="0" i="1" spc="-100" smtClean="0">
                                    <a:gradFill flip="none" rotWithShape="1"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  <a:shade val="30000"/>
                                            <a:satMod val="115000"/>
                                          </a:schemeClr>
                                        </a:gs>
                                        <a:gs pos="50000">
                                          <a:schemeClr val="tx1">
                                            <a:lumMod val="75000"/>
                                            <a:lumOff val="25000"/>
                                            <a:shade val="67500"/>
                                            <a:satMod val="11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  <a:shade val="100000"/>
                                            <a:satMod val="115000"/>
                                          </a:schemeClr>
                                        </a:gs>
                                      </a:gsLst>
                                      <a:lin ang="16200000" scaled="1"/>
                                      <a:tileRect/>
                                    </a:gradFill>
                                    <a:latin typeface="Cambria Math"/>
                                    <a:ea typeface="맑은 고딕" panose="020B0503020000020004" pitchFamily="50" charset="-127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pc="-100" smtClean="0">
                            <a:gradFill flip="none" rotWithShape="1"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tx1">
                                    <a:lumMod val="75000"/>
                                    <a:lumOff val="25000"/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atin typeface="Cambria Math"/>
                            <a:ea typeface="맑은 고딕" panose="020B0503020000020004" pitchFamily="50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은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절점 주파수 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Symbol" panose="05050102010706020507" pitchFamily="18" charset="2"/>
                    <a:ea typeface="바탕" panose="02030600000101010101" pitchFamily="18" charset="-127"/>
                    <a:cs typeface="Times New Roman" panose="02020603050405020304" pitchFamily="18" charset="0"/>
                  </a:rPr>
                  <a:t>w</a:t>
                </a:r>
                <a:r>
                  <a:rPr lang="en-US" altLang="ko-KR" i="1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= 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Times New Roman" panose="02020603050405020304" pitchFamily="18" charset="0"/>
                    <a:ea typeface="바탕" panose="02030600000101010101" pitchFamily="18" charset="-127"/>
                    <a:cs typeface="Times New Roman" panose="02020603050405020304" pitchFamily="18" charset="0"/>
                  </a:rPr>
                  <a:t>10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에서</a:t>
                </a:r>
                <a:endParaRPr lang="en-US" altLang="ko-KR" spc="-1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marL="0" lvl="2" fontAlgn="base" latinLnBrk="0">
                  <a:lnSpc>
                    <a:spcPct val="9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defRPr/>
                </a:pP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   시작하는 </a:t>
                </a:r>
                <a:r>
                  <a:rPr lang="ko-KR" altLang="en-US" spc="-100" dirty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음의 기울기를 갖는 하강 직선으로 </a:t>
                </a:r>
                <a:r>
                  <a:rPr lang="ko-KR" altLang="en-US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그려짐</a:t>
                </a:r>
                <a:r>
                  <a:rPr lang="en-US" altLang="ko-KR" spc="-100" dirty="0" smtClean="0"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75000"/>
                            <a:lumOff val="2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바탕" panose="02030600000101010101" pitchFamily="18" charset="-127"/>
                    <a:ea typeface="바탕" panose="02030600000101010101" pitchFamily="18" charset="-127"/>
                  </a:rPr>
                  <a:t> </a:t>
                </a:r>
                <a:endParaRPr lang="ko-KR" altLang="en-US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3" y="1807218"/>
                <a:ext cx="7140824" cy="4164345"/>
              </a:xfrm>
              <a:prstGeom prst="rect">
                <a:avLst/>
              </a:prstGeom>
              <a:blipFill rotWithShape="1">
                <a:blip r:embed="rId2"/>
                <a:stretch>
                  <a:fillRect l="-769" t="-1023" b="-1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1" y="2194335"/>
            <a:ext cx="6908801" cy="61535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6" name="그룹 15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8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13869" y="1839137"/>
            <a:ext cx="7267742" cy="21944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❺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0.1~1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구한 직선을 더하면 음의 기울기를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갖는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 하강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직선이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그려짐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❻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1~10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구한 직선을 더하면 기울기가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없는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직선이 그려짐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❼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주파수 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10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이상에서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❶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❷</a:t>
            </a: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❸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❹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구한 직선을 모두 더하면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음의</a:t>
            </a:r>
            <a:endParaRPr lang="en-US" altLang="ko-KR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lvl="2" fontAlgn="base" latinLnBrk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r>
              <a:rPr lang="en-US" altLang="ko-KR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기울기를 갖는 </a:t>
            </a:r>
            <a:r>
              <a:rPr lang="ko-KR" altLang="en-US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바탕" panose="02030600000101010101" pitchFamily="18" charset="-127"/>
                <a:ea typeface="바탕" panose="02030600000101010101" pitchFamily="18" charset="-127"/>
              </a:rPr>
              <a:t>하강 곡선이 그려짐</a:t>
            </a:r>
            <a:endParaRPr lang="ko-KR" altLang="en-US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57356" y="1628800"/>
            <a:ext cx="514244" cy="329321"/>
            <a:chOff x="457356" y="1371991"/>
            <a:chExt cx="514244" cy="329321"/>
          </a:xfrm>
        </p:grpSpPr>
        <p:sp>
          <p:nvSpPr>
            <p:cNvPr id="18" name="직사각형 17"/>
            <p:cNvSpPr/>
            <p:nvPr/>
          </p:nvSpPr>
          <p:spPr>
            <a:xfrm>
              <a:off x="457356" y="1371991"/>
              <a:ext cx="514244" cy="3293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marL="0" lvl="2" algn="ctr" fontAlgn="base" latinLnBrk="0">
                <a:lnSpc>
                  <a:spcPct val="110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</a:pPr>
              <a:r>
                <a:rPr lang="ko-KR" altLang="en-US" sz="1400" b="1" spc="-100" dirty="0">
                  <a:solidFill>
                    <a:srgbClr val="0C84C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58600" y="1655593"/>
              <a:ext cx="316774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23850" y="1412776"/>
            <a:ext cx="8502650" cy="509281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시각적인 주파수 응답 해석 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58982"/>
            <a:ext cx="5301142" cy="36004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23850" y="1412776"/>
            <a:ext cx="8502650" cy="5092813"/>
            <a:chOff x="323850" y="1412776"/>
            <a:chExt cx="8502650" cy="5092813"/>
          </a:xfrm>
        </p:grpSpPr>
        <p:grpSp>
          <p:nvGrpSpPr>
            <p:cNvPr id="15" name="그룹 14"/>
            <p:cNvGrpSpPr/>
            <p:nvPr/>
          </p:nvGrpSpPr>
          <p:grpSpPr>
            <a:xfrm>
              <a:off x="457356" y="1628800"/>
              <a:ext cx="514244" cy="329321"/>
              <a:chOff x="457356" y="1371991"/>
              <a:chExt cx="514244" cy="32932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57356" y="1371991"/>
                <a:ext cx="514244" cy="32932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lvl="2" algn="ctr" fontAlgn="base" latinLnBrk="0">
                  <a:lnSpc>
                    <a:spcPct val="110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</a:pPr>
                <a:r>
                  <a:rPr lang="ko-KR" altLang="en-US" sz="1400" b="1" spc="-100" dirty="0">
                    <a:solidFill>
                      <a:srgbClr val="0C84C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58600" y="1655593"/>
                <a:ext cx="316774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323850" y="1412776"/>
              <a:ext cx="8502650" cy="509281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1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3682</Words>
  <Application>Microsoft Office PowerPoint</Application>
  <PresentationFormat>화면 슬라이드 쇼(4:3)</PresentationFormat>
  <Paragraphs>868</Paragraphs>
  <Slides>105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HY견고딕</vt:lpstr>
      <vt:lpstr>맑은 고딕</vt:lpstr>
      <vt:lpstr>바탕</vt:lpstr>
      <vt:lpstr>Arial</vt:lpstr>
      <vt:lpstr>Cambria Math</vt:lpstr>
      <vt:lpstr>Symbol</vt:lpstr>
      <vt:lpstr>Times New Roman</vt:lpstr>
      <vt:lpstr>Office 테마</vt:lpstr>
      <vt:lpstr>PowerPoint 프레젠테이션</vt:lpstr>
      <vt:lpstr>PowerPoint 프레젠테이션</vt:lpstr>
      <vt:lpstr>목 차</vt:lpstr>
      <vt:lpstr>PowerPoint 프레젠테이션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주파수 응답과 전달함수</vt:lpstr>
      <vt:lpstr>PowerPoint 프레젠테이션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 주파수</vt:lpstr>
      <vt:lpstr>공진주파수</vt:lpstr>
      <vt:lpstr>PowerPoint 프레젠테이션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주파수 범위에 따른 필터 종류 </vt:lpstr>
      <vt:lpstr>PowerPoint 프레젠테이션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시각적인 주파수 응답 해석 방법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만나는 회로이론_강의교안_1장</dc:title>
  <dc:creator>daaep@naver.com</dc:creator>
  <cp:lastModifiedBy>Microsoft 계정</cp:lastModifiedBy>
  <cp:revision>760</cp:revision>
  <dcterms:created xsi:type="dcterms:W3CDTF">2014-02-12T15:02:23Z</dcterms:created>
  <dcterms:modified xsi:type="dcterms:W3CDTF">2021-09-08T06:26:20Z</dcterms:modified>
</cp:coreProperties>
</file>