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428" r:id="rId2"/>
    <p:sldId id="547" r:id="rId3"/>
    <p:sldId id="258" r:id="rId4"/>
    <p:sldId id="296" r:id="rId5"/>
    <p:sldId id="1153" r:id="rId6"/>
    <p:sldId id="1154" r:id="rId7"/>
    <p:sldId id="1155" r:id="rId8"/>
    <p:sldId id="1156" r:id="rId9"/>
    <p:sldId id="1157" r:id="rId10"/>
    <p:sldId id="1158" r:id="rId11"/>
    <p:sldId id="1159" r:id="rId12"/>
    <p:sldId id="1160" r:id="rId13"/>
    <p:sldId id="1161" r:id="rId14"/>
    <p:sldId id="1162" r:id="rId15"/>
    <p:sldId id="1163" r:id="rId16"/>
    <p:sldId id="1164" r:id="rId17"/>
    <p:sldId id="1165" r:id="rId18"/>
    <p:sldId id="1166" r:id="rId19"/>
    <p:sldId id="1167" r:id="rId20"/>
    <p:sldId id="1168" r:id="rId21"/>
    <p:sldId id="1169" r:id="rId22"/>
    <p:sldId id="1170" r:id="rId23"/>
    <p:sldId id="1171" r:id="rId24"/>
    <p:sldId id="1172" r:id="rId25"/>
    <p:sldId id="1173" r:id="rId26"/>
    <p:sldId id="1174" r:id="rId27"/>
    <p:sldId id="1175" r:id="rId28"/>
    <p:sldId id="1176" r:id="rId29"/>
    <p:sldId id="1177" r:id="rId30"/>
    <p:sldId id="1178" r:id="rId31"/>
    <p:sldId id="1179" r:id="rId32"/>
    <p:sldId id="1180" r:id="rId33"/>
    <p:sldId id="1181" r:id="rId34"/>
    <p:sldId id="1182" r:id="rId35"/>
    <p:sldId id="1183" r:id="rId36"/>
    <p:sldId id="1184" r:id="rId37"/>
    <p:sldId id="1185" r:id="rId38"/>
    <p:sldId id="1186" r:id="rId39"/>
    <p:sldId id="1187" r:id="rId40"/>
    <p:sldId id="1188" r:id="rId41"/>
    <p:sldId id="1189" r:id="rId42"/>
    <p:sldId id="1190" r:id="rId43"/>
    <p:sldId id="1191" r:id="rId44"/>
    <p:sldId id="1192" r:id="rId45"/>
    <p:sldId id="1193" r:id="rId46"/>
    <p:sldId id="1194" r:id="rId47"/>
    <p:sldId id="1195" r:id="rId48"/>
    <p:sldId id="1196" r:id="rId49"/>
    <p:sldId id="1197" r:id="rId50"/>
    <p:sldId id="1198" r:id="rId51"/>
    <p:sldId id="1199" r:id="rId52"/>
    <p:sldId id="1200" r:id="rId53"/>
    <p:sldId id="1201" r:id="rId54"/>
    <p:sldId id="1202" r:id="rId55"/>
    <p:sldId id="1203" r:id="rId56"/>
    <p:sldId id="1204" r:id="rId57"/>
    <p:sldId id="1205" r:id="rId58"/>
    <p:sldId id="1206" r:id="rId59"/>
    <p:sldId id="1207" r:id="rId60"/>
    <p:sldId id="1208" r:id="rId61"/>
    <p:sldId id="1209" r:id="rId62"/>
    <p:sldId id="1210" r:id="rId63"/>
    <p:sldId id="1211" r:id="rId64"/>
    <p:sldId id="1212" r:id="rId65"/>
    <p:sldId id="1213" r:id="rId66"/>
    <p:sldId id="1214" r:id="rId67"/>
    <p:sldId id="1215" r:id="rId68"/>
    <p:sldId id="1216" r:id="rId69"/>
    <p:sldId id="1217" r:id="rId70"/>
    <p:sldId id="1218" r:id="rId71"/>
    <p:sldId id="1219" r:id="rId72"/>
    <p:sldId id="1220" r:id="rId73"/>
    <p:sldId id="1221" r:id="rId74"/>
    <p:sldId id="1222" r:id="rId75"/>
    <p:sldId id="1223" r:id="rId76"/>
    <p:sldId id="1224" r:id="rId77"/>
    <p:sldId id="1225" r:id="rId78"/>
    <p:sldId id="1226" r:id="rId79"/>
    <p:sldId id="1227" r:id="rId80"/>
    <p:sldId id="1228" r:id="rId81"/>
    <p:sldId id="1229" r:id="rId82"/>
    <p:sldId id="1230" r:id="rId83"/>
    <p:sldId id="1231" r:id="rId84"/>
    <p:sldId id="1232" r:id="rId85"/>
    <p:sldId id="1233" r:id="rId86"/>
    <p:sldId id="1234" r:id="rId87"/>
    <p:sldId id="1235" r:id="rId88"/>
    <p:sldId id="1236" r:id="rId89"/>
    <p:sldId id="1237" r:id="rId90"/>
    <p:sldId id="1238" r:id="rId91"/>
    <p:sldId id="1239" r:id="rId92"/>
    <p:sldId id="1240" r:id="rId93"/>
    <p:sldId id="1241" r:id="rId94"/>
    <p:sldId id="1242" r:id="rId95"/>
    <p:sldId id="1243" r:id="rId96"/>
    <p:sldId id="1244" r:id="rId97"/>
    <p:sldId id="1245" r:id="rId98"/>
    <p:sldId id="1246" r:id="rId99"/>
    <p:sldId id="1247" r:id="rId100"/>
    <p:sldId id="1248" r:id="rId101"/>
    <p:sldId id="1249" r:id="rId102"/>
    <p:sldId id="1250" r:id="rId103"/>
    <p:sldId id="952" r:id="rId10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9">
          <p15:clr>
            <a:srgbClr val="A4A3A4"/>
          </p15:clr>
        </p15:guide>
        <p15:guide id="2" pos="3366">
          <p15:clr>
            <a:srgbClr val="A4A3A4"/>
          </p15:clr>
        </p15:guide>
        <p15:guide id="3" pos="918">
          <p15:clr>
            <a:srgbClr val="A4A3A4"/>
          </p15:clr>
        </p15:guide>
        <p15:guide id="4" pos="4241">
          <p15:clr>
            <a:srgbClr val="A4A3A4"/>
          </p15:clr>
        </p15:guide>
        <p15:guide id="5" orient="horz" pos="1389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4319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340">
          <p15:clr>
            <a:srgbClr val="A4A3A4"/>
          </p15:clr>
        </p15:guide>
        <p15:guide id="11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C84C2"/>
    <a:srgbClr val="05344B"/>
    <a:srgbClr val="0071CE"/>
    <a:srgbClr val="0099CC"/>
    <a:srgbClr val="00CCFF"/>
    <a:srgbClr val="94E4EC"/>
    <a:srgbClr val="E4004F"/>
    <a:srgbClr val="DFBEA9"/>
    <a:srgbClr val="9A5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606" autoAdjust="0"/>
  </p:normalViewPr>
  <p:slideViewPr>
    <p:cSldViewPr>
      <p:cViewPr varScale="1">
        <p:scale>
          <a:sx n="116" d="100"/>
          <a:sy n="116" d="100"/>
        </p:scale>
        <p:origin x="1740" y="108"/>
      </p:cViewPr>
      <p:guideLst>
        <p:guide orient="horz" pos="2899"/>
        <p:guide pos="3366"/>
        <p:guide pos="918"/>
        <p:guide pos="4241"/>
        <p:guide orient="horz" pos="1389"/>
        <p:guide orient="horz" pos="890"/>
        <p:guide orient="horz" pos="4319"/>
        <p:guide pos="204"/>
        <p:guide pos="5556"/>
        <p:guide pos="340"/>
        <p:guide pos="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08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FB946-2E73-4082-BA1C-94439507CE41}" type="datetimeFigureOut">
              <a:rPr lang="ko-KR" altLang="en-US" smtClean="0"/>
              <a:pPr/>
              <a:t>2021-09-08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68737-52E5-454E-857E-7B53303541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5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spc="-100" baseline="0" dirty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만나는 </a:t>
            </a:r>
            <a:r>
              <a:rPr kumimoji="0" lang="ko-KR" altLang="en-US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회로이론</a:t>
            </a:r>
            <a:r>
              <a:rPr kumimoji="0" lang="en-US" altLang="ko-KR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ko-KR" altLang="en-US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</a:t>
            </a:r>
            <a:r>
              <a:rPr kumimoji="0" lang="en-US" altLang="ko-KR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de-DE" altLang="ko-KR" sz="2400" b="1" spc="-100" baseline="0" dirty="0">
              <a:solidFill>
                <a:srgbClr val="0071C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612453" y="1792326"/>
            <a:ext cx="7991475" cy="113261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dirty="0">
                <a:ea typeface="맑은 고딕" pitchFamily="50" charset="-127"/>
              </a:rPr>
              <a:t>방성완</a:t>
            </a:r>
            <a:r>
              <a:rPr kumimoji="0" lang="ko-KR" altLang="en-US" sz="1400" dirty="0">
                <a:ea typeface="맑은 고딕" pitchFamily="50" charset="-127"/>
              </a:rPr>
              <a:t>과 </a:t>
            </a:r>
            <a:r>
              <a:rPr kumimoji="0" lang="ko-KR" altLang="en-US" sz="1400" b="1" dirty="0">
                <a:ea typeface="맑은 고딕" pitchFamily="50" charset="-127"/>
              </a:rPr>
              <a:t>한빛아카데미㈜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, </a:t>
            </a: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학생들에게 배포되어서는 안됩니다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 </a:t>
            </a:r>
            <a:endParaRPr kumimoji="0" lang="ko-KR" altLang="en-US" sz="1000" u="none" dirty="0">
              <a:ea typeface="맑은 고딕" pitchFamily="50" charset="-127"/>
            </a:endParaRPr>
          </a:p>
        </p:txBody>
      </p:sp>
      <p:sp>
        <p:nvSpPr>
          <p:cNvPr id="12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3587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902" y="5965348"/>
            <a:ext cx="1574276" cy="27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86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6196" y="6301779"/>
            <a:ext cx="1574276" cy="27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 userDrawn="1"/>
        </p:nvSpPr>
        <p:spPr>
          <a:xfrm>
            <a:off x="280917" y="258384"/>
            <a:ext cx="8575976" cy="4336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2339752" y="4797152"/>
            <a:ext cx="6552729" cy="14465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kern="1200" spc="-15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라플라스</a:t>
            </a:r>
            <a:r>
              <a:rPr lang="ko-KR" altLang="en-US" sz="4400" b="1" kern="1200" spc="-15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변환</a:t>
            </a:r>
            <a:r>
              <a:rPr lang="ko-KR" altLang="en-US" sz="3200" b="1" kern="1200" spc="-15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이용한 </a:t>
            </a:r>
            <a:endParaRPr lang="en-US" altLang="ko-KR" sz="4400" b="1" kern="1200" spc="-15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kern="1200" spc="-15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회로 해석</a:t>
            </a:r>
            <a:endParaRPr lang="en-US" altLang="ko-KR" sz="4400" b="1" kern="1200" spc="-15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136371" y="258382"/>
            <a:ext cx="4858582" cy="4338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501134" y="4849996"/>
            <a:ext cx="1526379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altLang="ko-KR" sz="2800" b="1" kern="1200" spc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Chapter</a:t>
            </a:r>
            <a:endParaRPr lang="en-US" altLang="ko-KR" sz="2800" b="1" kern="1200" spc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4361" y="3075131"/>
            <a:ext cx="3081815" cy="136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596512" y="5201905"/>
            <a:ext cx="1335623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algn="ctr" defTabSz="914400" rtl="0" eaLnBrk="1" latinLnBrk="1" hangingPunct="1"/>
            <a:r>
              <a:rPr lang="en-US" altLang="ko-KR" sz="8000" b="1" kern="1200" spc="-15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09</a:t>
            </a:r>
            <a:endParaRPr lang="ko-KR" altLang="en-US" sz="8000" b="1" kern="1200" spc="-150" dirty="0">
              <a:solidFill>
                <a:srgbClr val="0071C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28091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170331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698932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841172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2270" y="332656"/>
            <a:ext cx="3063784" cy="28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40"/>
          <p:cNvSpPr>
            <a:spLocks noChangeArrowheads="1"/>
          </p:cNvSpPr>
          <p:nvPr userDrawn="1"/>
        </p:nvSpPr>
        <p:spPr bwMode="invGray">
          <a:xfrm>
            <a:off x="-3780" y="647700"/>
            <a:ext cx="9144000" cy="6210300"/>
          </a:xfrm>
          <a:prstGeom prst="rect">
            <a:avLst/>
          </a:prstGeom>
          <a:pattFill prst="narHorz">
            <a:fgClr>
              <a:schemeClr val="accent1">
                <a:lumMod val="20000"/>
                <a:lumOff val="8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2051720" y="44624"/>
            <a:ext cx="6934342" cy="523220"/>
            <a:chOff x="6685508" y="188640"/>
            <a:chExt cx="6934342" cy="523220"/>
          </a:xfrm>
        </p:grpSpPr>
        <p:sp>
          <p:nvSpPr>
            <p:cNvPr id="11" name="직사각형 10"/>
            <p:cNvSpPr/>
            <p:nvPr/>
          </p:nvSpPr>
          <p:spPr>
            <a:xfrm>
              <a:off x="8247867" y="188640"/>
              <a:ext cx="537198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indent="0" algn="l" defTabSz="914400" rtl="0" eaLnBrk="1" latinLnBrk="1" hangingPunct="1"/>
              <a:r>
                <a:rPr lang="ko-KR" altLang="en-US" sz="2800" b="1" kern="1200" spc="-150" dirty="0" err="1" smtClean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라플라스</a:t>
              </a:r>
              <a:r>
                <a:rPr lang="ko-KR" altLang="en-US" sz="2800" b="1" kern="1200" spc="-150" dirty="0" smtClean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변환을 이용한 회로 해석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685508" y="188640"/>
              <a:ext cx="164865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r>
                <a:rPr lang="en-US" altLang="ko-KR" sz="2000" b="1" kern="12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Chapter </a:t>
              </a:r>
              <a:r>
                <a:rPr lang="en-US" altLang="ko-KR" sz="2800" b="1" kern="12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09</a:t>
              </a:r>
              <a:endParaRPr lang="ko-KR" altLang="en-US" sz="2800" b="1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Rectangle 440"/>
          <p:cNvSpPr>
            <a:spLocks noChangeArrowheads="1"/>
          </p:cNvSpPr>
          <p:nvPr userDrawn="1"/>
        </p:nvSpPr>
        <p:spPr bwMode="invGray">
          <a:xfrm>
            <a:off x="0" y="587028"/>
            <a:ext cx="9144000" cy="108000"/>
          </a:xfrm>
          <a:prstGeom prst="rect">
            <a:avLst/>
          </a:prstGeom>
          <a:solidFill>
            <a:srgbClr val="05344B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1325" y="5372041"/>
            <a:ext cx="3311972" cy="13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2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 latinLnBrk="0"/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9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/103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2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2708920"/>
            <a:ext cx="4608512" cy="354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286865" y="262152"/>
            <a:ext cx="8575976" cy="633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2136371" y="258382"/>
            <a:ext cx="4858582" cy="64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0114" y="3501008"/>
            <a:ext cx="3474094" cy="267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023828" y="1149294"/>
            <a:ext cx="3096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8000" b="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280917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717831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7030060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8466974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3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51" r:id="rId3"/>
    <p:sldLayoutId id="2147483652" r:id="rId4"/>
    <p:sldLayoutId id="2147483673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1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4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5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변환과 역변환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1842106"/>
            <a:ext cx="7632848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이들 함수를 부분적분에 대입하고 다시 부분적분을 수행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cos2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바탕" panose="02030600000101010101" pitchFamily="18" charset="-127"/>
                <a:cs typeface="Times New Roman" panose="02020603050405020304" pitchFamily="18" charset="0"/>
              </a:rPr>
              <a:t>‘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t) =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i="1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st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으로 놓으면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u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바탕" panose="02030600000101010101" pitchFamily="18" charset="-127"/>
                <a:cs typeface="Times New Roman" panose="02020603050405020304" pitchFamily="18" charset="0"/>
              </a:rPr>
              <a:t>‘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t)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2sin2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                  을 얻음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다시 부분적분을 수행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72115"/>
            <a:ext cx="3872307" cy="1372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3653949"/>
            <a:ext cx="1039907" cy="5023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4509121"/>
            <a:ext cx="4176464" cy="134180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22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해석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1860082"/>
            <a:ext cx="7267742" cy="3970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라플라스 영역으로 변환시켜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9-27]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회로를 재구성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46" y="2374287"/>
            <a:ext cx="3723208" cy="2159461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6" name="그룹 15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6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해석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64698" y="1845780"/>
            <a:ext cx="7267742" cy="460433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두 개의 그물망에 키르히호프의 전압 법칙을 각각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전류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에 대해 풀면 다음과 같음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그물망 ①에 전류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를 대입하여 구한 전류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48" y="2276872"/>
            <a:ext cx="3528392" cy="9379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161" y="3789040"/>
            <a:ext cx="1756523" cy="5760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182" y="4944519"/>
            <a:ext cx="2947568" cy="1292793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90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해석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6706" y="1844824"/>
            <a:ext cx="7267742" cy="1923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영역에서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전압은 다음과 같이 나타낼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시간 영역으로 다시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o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 =  (3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i="1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/5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[V]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47" y="2296716"/>
            <a:ext cx="2520280" cy="603067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8" name="직사각형 17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323850" y="1412777"/>
            <a:ext cx="8502650" cy="266429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41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변환과 역변환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5032" y="1842106"/>
            <a:ext cx="7632848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cript MT Bold" panose="03040602040607080904" pitchFamily="66" charset="0"/>
                <a:ea typeface="MS Gothic" panose="020B0609070205080204" pitchFamily="49" charset="-128"/>
                <a:cs typeface="Microsoft Sans Serif" panose="020B0604020202020204" pitchFamily="34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[sin2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구하고자 하는 라플라스 변환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49" y="2348881"/>
            <a:ext cx="2248588" cy="12241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49" y="4187448"/>
            <a:ext cx="1656184" cy="54062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87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</a:t>
            </a:r>
            <a:r>
              <a:rPr lang="ko-KR" altLang="en-US" dirty="0" smtClean="0"/>
              <a:t>변환과 역변환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03335" y="1625939"/>
            <a:ext cx="7632848" cy="48320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❷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                              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구하기 위해 부분적분을 사용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6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cos2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바탕" panose="02030600000101010101" pitchFamily="18" charset="-127"/>
                <a:cs typeface="Times New Roman" panose="02020603050405020304" pitchFamily="18" charset="0"/>
              </a:rPr>
              <a:t>‘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(t)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i="1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st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으로 놓으면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u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바탕" panose="02030600000101010101" pitchFamily="18" charset="-127"/>
                <a:cs typeface="Times New Roman" panose="02020603050405020304" pitchFamily="18" charset="0"/>
              </a:rPr>
              <a:t>‘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t)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= 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2sin2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                  을 얻음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6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이들 함수를 부분적분에 대입하고 부분적분을 수행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6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6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6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6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sin2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바탕" panose="02030600000101010101" pitchFamily="18" charset="-127"/>
                <a:cs typeface="Times New Roman" panose="02020603050405020304" pitchFamily="18" charset="0"/>
              </a:rPr>
              <a:t>‘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t) =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i="1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st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으로 놓으면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u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바탕" panose="02030600000101010101" pitchFamily="18" charset="-127"/>
                <a:cs typeface="Times New Roman" panose="02020603050405020304" pitchFamily="18" charset="0"/>
              </a:rPr>
              <a:t>‘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t)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2cos2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                  을 얻음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6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6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6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752" y="4369723"/>
            <a:ext cx="1080120" cy="5586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233" y="1641477"/>
            <a:ext cx="2752303" cy="40774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233" y="3069084"/>
            <a:ext cx="3760415" cy="13098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233" y="4863746"/>
            <a:ext cx="4480495" cy="145033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768" y="2038476"/>
            <a:ext cx="1080120" cy="55868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1" name="그룹 20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98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변환과 역변환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1842106"/>
            <a:ext cx="7128792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cript MT Bold" panose="03040602040607080904" pitchFamily="66" charset="0"/>
                <a:ea typeface="MS Gothic" panose="020B0609070205080204" pitchFamily="49" charset="-128"/>
                <a:cs typeface="Microsoft Sans Serif" panose="020B0604020202020204" pitchFamily="34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[cos2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구하고자 하는 라플라스 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f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라플라스 변환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7" y="2348880"/>
            <a:ext cx="2304256" cy="12178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375" y="4154484"/>
            <a:ext cx="1863562" cy="570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244" y="5312909"/>
            <a:ext cx="1937366" cy="564363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2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변환과 역변환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29669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변환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Laplace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transform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라플라스 변환의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차 도함수와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차 도함수를 정리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과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’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은 초기 조건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92" y="2615273"/>
            <a:ext cx="7496324" cy="169246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변수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좋아요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변환과 역변환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787186" cy="35855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역변환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Inverse Laplace transform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변환으로 구한 함수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형태로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바꿈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역변환도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표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9-1]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라플라스 변환쌍표를 이용해서 찾을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해석이 시간 영역에서 어려우면 라플라스 변환을 이용하여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전환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역변환을 이용하여 시간 영역에 놓여 있는 주어진 함수와 일치하는 시간 영역에 놓여 있는 응답을 구할 수 있음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2169232"/>
            <a:ext cx="7592516" cy="1102009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역변환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변덕스럽지만 변수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그리워요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25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변환과 역변환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787186" cy="35609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역변환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Inverse Laplace transform</a:t>
            </a: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동차 미분방정식에 대해 라플라스 역변환을 이용하여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해를 구하기 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초기 조건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(0) = 10 [A]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차 미분방정식에 대한 라플라스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변환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여기서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cript MT Bold" panose="03040602040607080904" pitchFamily="66" charset="0"/>
                <a:ea typeface="MS Gothic" panose="020B0609070205080204" pitchFamily="49" charset="-128"/>
                <a:cs typeface="Microsoft Sans Serif" panose="020B0604020202020204" pitchFamily="34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(s)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58" y="2123588"/>
            <a:ext cx="2663897" cy="5949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562" y="2794369"/>
            <a:ext cx="936927" cy="5299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258" y="3741575"/>
            <a:ext cx="7426182" cy="66336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역변환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변덕스럽지만 변수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그리워요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변환과 역변환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5797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역변환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Inverse Laplace transform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(9.4)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사용한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대신에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대체한 후 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         과 동일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(9.8)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(9.9)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다음과 같이 쓸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32856"/>
            <a:ext cx="6007803" cy="12961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670067"/>
            <a:ext cx="441145" cy="2629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7" y="3569749"/>
            <a:ext cx="576064" cy="4424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702" y="4600067"/>
            <a:ext cx="6803674" cy="3580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703" y="5572225"/>
            <a:ext cx="6155602" cy="32397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역변환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변덕스럽지만 변수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그리워요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11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변환과 역변환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89980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역변환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Inverse Laplace transform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(9.11)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초기 조건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(0) = 10 [A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       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대입하고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-1]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라플라스 변환쌍표를 이용하여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(9.12)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라플라스 역변환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찾을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(9.12)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다음과 같은 형태로 변환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변환쌍을 이용하여 구한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해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결과는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4-7]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동일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7" y="1632237"/>
            <a:ext cx="9429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199503"/>
            <a:ext cx="5112568" cy="5680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2" y="4023751"/>
            <a:ext cx="6700838" cy="5814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225" y="5111731"/>
            <a:ext cx="5495007" cy="36570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역변환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변덕스럽지만 변수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그리워요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20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변환과 역변환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326132"/>
            <a:ext cx="8648700" cy="139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7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1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변환과 역변환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59632" y="1805797"/>
            <a:ext cx="6912768" cy="40441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4-1]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라플라스 변환쌍표를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 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4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이므로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2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그러므로 주어진 함수의 첫 번째 항과 두 번째 항은 다음과 같음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                    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,    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구하고자 하는 라플라스 역변환 함수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                    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               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40" y="2276872"/>
            <a:ext cx="1872208" cy="11781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340" y="4365104"/>
            <a:ext cx="1467949" cy="5200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997" y="4419052"/>
            <a:ext cx="1820526" cy="466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863" y="5537577"/>
            <a:ext cx="2237725" cy="302643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386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변환과 역변환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8219234" cy="39333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역변환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Inverse Laplace transform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역변환을 이용하여 시간 영역의 함수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구하려면 부분분수 전개를 이용하여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분해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*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부분분수 전개</a:t>
            </a:r>
            <a:r>
              <a:rPr lang="ko-KR" altLang="en-US" b="1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Partial fraction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expansion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다항식으로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표현되는 분자나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분모의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차수가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높은 분수 식을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차수가 낮은 여러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 식의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합으로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나타내는 방법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변환으로 구한 함수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일반형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분자 다항식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분모 다항식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= 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구한 해는 함수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F(s)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영점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Zero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구한 해는 함수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F(s)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극점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Pole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01008"/>
            <a:ext cx="5282214" cy="57606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역변환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변덕스럽지만 변수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그리워요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68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변환과 역변환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931202" cy="48375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역변환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Inverse Laplace transform</a:t>
            </a: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(9.15)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인수들의 곱으로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극점                                        들은 분모 다항식이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되는 각각의 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 차수가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 차수보다 작다고 가정하고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를 분해하기 위해 부분분수 전개식을 이용하면 다음과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같음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전개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계수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,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,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,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은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나머지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(9.17)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에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곱하면 다음과 같이 쓸 수 있음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34" y="2129111"/>
            <a:ext cx="5688632" cy="585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849191"/>
            <a:ext cx="2674804" cy="2504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135" y="3880220"/>
            <a:ext cx="6038153" cy="6218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135" y="5372679"/>
            <a:ext cx="6470201" cy="555613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역변환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변덕스럽지만 변수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그리워요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63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변환과 역변환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1923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역변환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Inverse Laplace transform</a:t>
            </a:r>
            <a:endParaRPr lang="ko-KR" altLang="en-US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(9.18)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*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헤비사이드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Heaviside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전개 정리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 하며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다음과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같이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2121595"/>
            <a:ext cx="5442049" cy="3505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75" y="2921472"/>
            <a:ext cx="5514057" cy="33418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역변환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변덕스럽지만 변수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그리워요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284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변환과 역변환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256767"/>
            <a:ext cx="8636000" cy="168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5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변환과 역변환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6240" y="1865651"/>
            <a:ext cx="7088460" cy="36625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부분분수 전개를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식의 양변에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–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곱하고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대입하여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B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계수들은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위 식을 풀면 다음을 얻음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64" y="2282331"/>
            <a:ext cx="3657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47" y="3436484"/>
            <a:ext cx="1697589" cy="62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49" y="4941168"/>
            <a:ext cx="744288" cy="50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7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변환과 역변환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4280" y="1865651"/>
            <a:ext cx="7632848" cy="36625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동일한 방법으로 양변에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–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곱하고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대입하여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B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계수들은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위 식을 풀면 다음을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얻음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동일한 방법으로 양변에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+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곱하고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대입하여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구하기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9" y="2276872"/>
            <a:ext cx="1828303" cy="7071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95" y="3789040"/>
            <a:ext cx="642169" cy="5064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246" y="4778361"/>
            <a:ext cx="1824246" cy="644344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62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변환과 역변환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25080" y="1865651"/>
            <a:ext cx="7234720" cy="37056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B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계수들은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위 식을 풀면 다음을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얻음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부분분수로 전개된 함수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라플라스 변환쌍표에서                      을 이용하여 구한 라플라스 역변환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83" y="2636912"/>
            <a:ext cx="642169" cy="5336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85" y="3646531"/>
            <a:ext cx="3371084" cy="5345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491" y="4335018"/>
            <a:ext cx="1273993" cy="4832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083" y="4982950"/>
            <a:ext cx="2931123" cy="525642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875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8351966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9.</a:t>
            </a: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 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라플라스 </a:t>
            </a:r>
            <a:r>
              <a:rPr lang="ko-KR" altLang="en-US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변환의 기본 특성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1640" y="2348880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 smtClean="0">
                <a:latin typeface="+mn-ea"/>
              </a:rPr>
              <a:t>단위 계단 함수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선형성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비례 조정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시간 이동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주파수 이동 </a:t>
            </a:r>
            <a:r>
              <a:rPr lang="en-US" altLang="ko-KR" b="1" dirty="0" smtClean="0">
                <a:latin typeface="+mn-ea"/>
              </a:rPr>
              <a:t>|</a:t>
            </a:r>
          </a:p>
          <a:p>
            <a:r>
              <a:rPr lang="ko-KR" altLang="en-US" b="1" dirty="0" smtClean="0">
                <a:latin typeface="+mn-ea"/>
              </a:rPr>
              <a:t>시간 미분 </a:t>
            </a:r>
            <a:r>
              <a:rPr lang="en-US" altLang="ko-KR" b="1" dirty="0" smtClean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주파수 미분 </a:t>
            </a:r>
            <a:r>
              <a:rPr lang="en-US" altLang="ko-KR" b="1" dirty="0" smtClean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시간 주기성 </a:t>
            </a:r>
            <a:r>
              <a:rPr lang="en-US" altLang="ko-KR" b="1" dirty="0" smtClean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초깃값 </a:t>
            </a:r>
            <a:r>
              <a:rPr lang="en-US" altLang="ko-KR" b="1" dirty="0" smtClean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최종값 </a:t>
            </a:r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71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3" y="1340768"/>
            <a:ext cx="7787187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 계단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Unit step function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음수인 구간에서는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양수인 구간에서는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=  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에서는 함숫값을 정의하지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못함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2581709"/>
            <a:ext cx="2880320" cy="19680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748285"/>
            <a:ext cx="7704856" cy="115695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 계단 함수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계단 한 계단 의미가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9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48208" y="1268760"/>
            <a:ext cx="8056240" cy="720000"/>
            <a:chOff x="643260" y="980728"/>
            <a:chExt cx="8056240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14520" y="1101879"/>
              <a:ext cx="6206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8900" y="980728"/>
              <a:ext cx="7340600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변환과 </a:t>
              </a: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역변환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48208" y="2344732"/>
            <a:ext cx="8056240" cy="720000"/>
            <a:chOff x="548208" y="2407525"/>
            <a:chExt cx="8056240" cy="720000"/>
          </a:xfrm>
        </p:grpSpPr>
        <p:grpSp>
          <p:nvGrpSpPr>
            <p:cNvPr id="11" name="그룹 10"/>
            <p:cNvGrpSpPr/>
            <p:nvPr/>
          </p:nvGrpSpPr>
          <p:grpSpPr>
            <a:xfrm>
              <a:off x="548208" y="2407525"/>
              <a:ext cx="8056240" cy="720000"/>
              <a:chOff x="643260" y="2077057"/>
              <a:chExt cx="8056240" cy="720000"/>
            </a:xfrm>
          </p:grpSpPr>
          <p:sp>
            <p:nvSpPr>
              <p:cNvPr id="39" name="직사각형 32"/>
              <p:cNvSpPr/>
              <p:nvPr/>
            </p:nvSpPr>
            <p:spPr>
              <a:xfrm>
                <a:off x="643260" y="2147989"/>
                <a:ext cx="72834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32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직사각형 32"/>
              <p:cNvSpPr/>
              <p:nvPr/>
            </p:nvSpPr>
            <p:spPr>
              <a:xfrm>
                <a:off x="1358900" y="2077057"/>
                <a:ext cx="7340600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4" name="직사각형 23"/>
              <p:cNvSpPr>
                <a:spLocks noChangeArrowheads="1"/>
              </p:cNvSpPr>
              <p:nvPr/>
            </p:nvSpPr>
            <p:spPr bwMode="auto">
              <a:xfrm>
                <a:off x="1496616" y="2227029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 err="1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라플라스</a:t>
                </a:r>
                <a:r>
                  <a:rPr lang="ko-KR" altLang="en-US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변환의 기본 특성</a:t>
                </a:r>
                <a:endParaRPr lang="en-US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620450" y="2531095"/>
              <a:ext cx="6206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</a:t>
              </a: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48208" y="3420704"/>
            <a:ext cx="8056240" cy="720000"/>
            <a:chOff x="548208" y="2407525"/>
            <a:chExt cx="8056240" cy="720000"/>
          </a:xfrm>
        </p:grpSpPr>
        <p:grpSp>
          <p:nvGrpSpPr>
            <p:cNvPr id="28" name="그룹 27"/>
            <p:cNvGrpSpPr/>
            <p:nvPr/>
          </p:nvGrpSpPr>
          <p:grpSpPr>
            <a:xfrm>
              <a:off x="548208" y="2407525"/>
              <a:ext cx="8056240" cy="720000"/>
              <a:chOff x="643260" y="2077057"/>
              <a:chExt cx="8056240" cy="720000"/>
            </a:xfrm>
          </p:grpSpPr>
          <p:sp>
            <p:nvSpPr>
              <p:cNvPr id="30" name="직사각형 32"/>
              <p:cNvSpPr/>
              <p:nvPr/>
            </p:nvSpPr>
            <p:spPr>
              <a:xfrm>
                <a:off x="643260" y="2147989"/>
                <a:ext cx="72834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32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직사각형 32"/>
              <p:cNvSpPr/>
              <p:nvPr/>
            </p:nvSpPr>
            <p:spPr>
              <a:xfrm>
                <a:off x="1358900" y="2077057"/>
                <a:ext cx="7340600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32" name="직사각형 31"/>
              <p:cNvSpPr>
                <a:spLocks noChangeArrowheads="1"/>
              </p:cNvSpPr>
              <p:nvPr/>
            </p:nvSpPr>
            <p:spPr bwMode="auto">
              <a:xfrm>
                <a:off x="1496616" y="2227029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 err="1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라플라스</a:t>
                </a:r>
                <a:r>
                  <a:rPr lang="ko-KR" altLang="en-US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영역의 회로 소자 및 전달함수</a:t>
                </a:r>
                <a:endParaRPr lang="en-US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620450" y="2531095"/>
              <a:ext cx="6206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</a:t>
              </a: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48208" y="4496676"/>
            <a:ext cx="8056240" cy="720000"/>
            <a:chOff x="548208" y="2407525"/>
            <a:chExt cx="8056240" cy="720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548208" y="2407525"/>
              <a:ext cx="8056240" cy="720000"/>
              <a:chOff x="643260" y="2077057"/>
              <a:chExt cx="8056240" cy="720000"/>
            </a:xfrm>
          </p:grpSpPr>
          <p:sp>
            <p:nvSpPr>
              <p:cNvPr id="25" name="직사각형 32"/>
              <p:cNvSpPr/>
              <p:nvPr/>
            </p:nvSpPr>
            <p:spPr>
              <a:xfrm>
                <a:off x="643260" y="2147989"/>
                <a:ext cx="72834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32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직사각형 32"/>
              <p:cNvSpPr/>
              <p:nvPr/>
            </p:nvSpPr>
            <p:spPr>
              <a:xfrm>
                <a:off x="1358900" y="2077057"/>
                <a:ext cx="7340600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33" name="직사각형 32"/>
              <p:cNvSpPr>
                <a:spLocks noChangeArrowheads="1"/>
              </p:cNvSpPr>
              <p:nvPr/>
            </p:nvSpPr>
            <p:spPr bwMode="auto">
              <a:xfrm>
                <a:off x="1496616" y="2227029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 err="1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라플라스</a:t>
                </a:r>
                <a:r>
                  <a:rPr lang="ko-KR" altLang="en-US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영역의 회로 해석</a:t>
                </a:r>
                <a:endParaRPr lang="en-US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620450" y="2531095"/>
              <a:ext cx="6206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</a:t>
              </a: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2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 계단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Unit step function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9-1]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단위 계단 함수의 크기가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배 증가한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49467"/>
            <a:ext cx="5472608" cy="6342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96953"/>
            <a:ext cx="2880320" cy="237543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 계단 함수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계단 한 계단 의미가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83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 계단 함수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Unit step function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9-1]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단위 계단 함수의 시간이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이동한 함수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19443"/>
            <a:ext cx="5616624" cy="6057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888180"/>
            <a:ext cx="3456384" cy="208292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 계단 함수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계단 한 계단 의미가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39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 계단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Unit step function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9-1]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단위 계단 함수의 크기는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이동한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2515082"/>
            <a:ext cx="5760640" cy="6421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284984"/>
            <a:ext cx="4256946" cy="226771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 계단 함수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계단 한 계단 의미가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58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279281"/>
            <a:ext cx="8686800" cy="391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3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75278" y="1803638"/>
            <a:ext cx="7502530" cy="3600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9-1]</a:t>
            </a:r>
            <a:r>
              <a:rPr lang="ko-KR" altLang="en-US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단위 계단 함수에서 </a:t>
            </a:r>
            <a:r>
              <a:rPr lang="en-US" altLang="ko-KR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9-3]</a:t>
            </a:r>
            <a:r>
              <a:rPr lang="ko-KR" altLang="en-US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단위 계단 함수를 빼준 </a:t>
            </a:r>
            <a:r>
              <a:rPr lang="ko-KR" altLang="en-US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결과</a:t>
            </a:r>
            <a:endParaRPr lang="en-US" altLang="ko-KR" spc="-15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51" y="2276872"/>
            <a:ext cx="3380409" cy="6343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51" y="3068960"/>
            <a:ext cx="3092377" cy="2026344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36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6759"/>
            <a:ext cx="8712200" cy="427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2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59632" y="1844990"/>
            <a:ext cx="6840760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부분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부분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b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나누어 각각 구한 후에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더해 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51" y="2409416"/>
            <a:ext cx="2925817" cy="2387736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6" name="그룹 15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099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92040" y="1715527"/>
            <a:ext cx="7506976" cy="40441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9-2]</a:t>
            </a:r>
            <a:r>
              <a:rPr lang="ko-KR" altLang="en-US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단위 계단 함수에서 </a:t>
            </a:r>
            <a:r>
              <a:rPr lang="en-US" altLang="ko-KR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9-4]</a:t>
            </a:r>
            <a:r>
              <a:rPr lang="ko-KR" altLang="en-US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단위 계단 함수를 빼준 </a:t>
            </a:r>
            <a:r>
              <a:rPr lang="ko-KR" altLang="en-US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결과</a:t>
            </a:r>
            <a:endParaRPr lang="en-US" altLang="ko-KR" spc="-15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5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5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5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5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5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9-9]</a:t>
            </a:r>
            <a:r>
              <a:rPr lang="ko-KR" altLang="en-US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함수</a:t>
            </a:r>
            <a:endParaRPr lang="en-US" altLang="ko-KR" spc="-15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5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01" y="2184628"/>
            <a:ext cx="2847120" cy="246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92" y="5373216"/>
            <a:ext cx="2232248" cy="287136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90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52520" y="1715527"/>
            <a:ext cx="7580403" cy="44596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9-3]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단위 계단 함수에서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9-1]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시간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만큼 이동한 단위 계단 함수를 빼준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결과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다음과 같이 함수를 나타낼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두 부분의 함수를 더해서 구하는 전체 함수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27" y="2420888"/>
            <a:ext cx="3672408" cy="2047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63" y="5014518"/>
            <a:ext cx="2335152" cy="3175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763" y="5810667"/>
            <a:ext cx="4358817" cy="311344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40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23052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변환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Laplace Transform</a:t>
            </a: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변환은 주파수 영역에서 사용한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대치하여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영역을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s-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 부름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변환의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24944"/>
            <a:ext cx="5616624" cy="46286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변환의 주요 특성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알아두면 유용해요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557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137518"/>
            <a:ext cx="7558479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9.</a:t>
            </a: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 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라플라스 </a:t>
            </a:r>
            <a:r>
              <a:rPr lang="ko-KR" altLang="en-US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변환과 역변환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34888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 smtClean="0">
                <a:latin typeface="+mn-ea"/>
              </a:rPr>
              <a:t>라플라스 변환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부분분수 전개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라플라스 역변환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영점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극점 </a:t>
            </a:r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06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0441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선형성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Linearity</a:t>
            </a: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계수로 갖는 함수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함수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더하는 라플라스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(9.25)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변환의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각각의 함수에 대한 라플라스 변환을 선형적으로 더한 결과와 동일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2492896"/>
            <a:ext cx="5760640" cy="140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9" y="4437112"/>
            <a:ext cx="7272807" cy="32265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변환의 주요 특성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알아두면 유용해요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45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317096"/>
            <a:ext cx="86106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6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02235" y="1848468"/>
            <a:ext cx="7267742" cy="15419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(9.26)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선형성 특성을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i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i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i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41" y="2348880"/>
            <a:ext cx="4910440" cy="936104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8" name="직사각형 17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323850" y="1412777"/>
            <a:ext cx="8502650" cy="237626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1118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비례 조정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Scaling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인자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상수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곱한 라플라스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(9.25)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다음과 같이 다시 쓸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Dummy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variable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얻은 라플라스 변환의 비례 조정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임시 변수를 미분한 값은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adt</a:t>
            </a:r>
            <a:endParaRPr lang="en-US" altLang="ko-KR" i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2564904"/>
            <a:ext cx="5616624" cy="4334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642919"/>
            <a:ext cx="5976663" cy="116805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변환의 주요 특성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알아두면 유용해요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84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38656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Time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shift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지연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Time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delay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t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이동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대한 라플라스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(9.25)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이용하면 다음과 같이 계산할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(9.29)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함수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단위 계단 함수를 표시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주어진 함수가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연속적이라는 것을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나타내기 위해서 단위 계단 함수를 곱한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종종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(9.29)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에서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&lt;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t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이면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 = 0,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t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이면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≥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9.29)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다음과 같이 다시 쓸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03254"/>
            <a:ext cx="6290259" cy="4803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806031"/>
            <a:ext cx="6192688" cy="40974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변환의 주요 특성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알아두면 유용해요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91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26022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Time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shift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지연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Time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delay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(9.30)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임시 변수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–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t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3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t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이동한 라플라스 변환의 시간 이동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지연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28217"/>
            <a:ext cx="5688632" cy="9199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624964"/>
            <a:ext cx="5688632" cy="31805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변환의 주요 특성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알아두면 유용해요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48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Frequency shift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(9.25)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이용하여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i="1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at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라플라스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+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대치되는 라플라스 변환의 주파수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2132857"/>
            <a:ext cx="5904656" cy="9765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25" y="3725238"/>
            <a:ext cx="5486400" cy="33553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변환의 주요 특성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알아두면 유용해요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86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99521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Time differentiation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함수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미분에 대한 라플라스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(9.25)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단위 계단 함수를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부분적분법                               을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부분적분법을 이용하여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(9.35)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풀기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시간 미분 함수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 '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라플라스 변환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75" y="2497124"/>
            <a:ext cx="5662265" cy="6540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3" y="3332053"/>
            <a:ext cx="1951144" cy="3849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461" y="5892467"/>
            <a:ext cx="5569771" cy="3201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975" y="4274501"/>
            <a:ext cx="3934073" cy="1110066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변환의 주요 특성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알아두면 유용해요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8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Time differentiation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시간 미분 함수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라플라스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(9.36)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(9.37)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시간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 함수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라플라스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32856"/>
            <a:ext cx="5771891" cy="13681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9" y="4005064"/>
            <a:ext cx="7272808" cy="76079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변환의 주요 특성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알아두면 유용해요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95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0441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 미분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Frequency differentiation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변환 인자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미분을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실행하여 구함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라플라스 변환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미분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변환의 주파수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미분의 특성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확장시킨 라플라스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주파수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2552808"/>
            <a:ext cx="5184576" cy="5637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12" y="3639690"/>
            <a:ext cx="5299788" cy="5419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13" y="4653136"/>
            <a:ext cx="5451004" cy="55677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변환의 주요 특성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알아두면 유용해요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70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변환과 역변환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859194" cy="427193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변환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Laplace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transform</a:t>
            </a: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사용하는 시간 영역의 미분방정식을 변수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사용하는 라플라스 영역으로 변환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 혹은 적분처럼 복잡한 함수들을 수학적으로 곱셈 혹은 나눗셈과 같이 훨씬 간단한 대수함수의 모양으로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영역의 함수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영역의 함수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한방향 라플라스 변환이라 부름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–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∞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∞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적분한 것을 쌍방향 라플라스 변환이라 부름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23" y="3209232"/>
            <a:ext cx="7704856" cy="98969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변수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좋아요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21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355003"/>
            <a:ext cx="8597900" cy="140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8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64698" y="1844824"/>
            <a:ext cx="7267742" cy="44258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(9.40)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이용하여 라플라스 변환을 구함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 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제외한 함수를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f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cos2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tu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로 지정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(9.25)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를 이용하여 구한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f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대한 라플라스 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오일러 공식을 이용한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cos2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i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i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i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i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i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63" y="3065643"/>
            <a:ext cx="3096344" cy="4436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33" y="4001748"/>
            <a:ext cx="3456514" cy="1956352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8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76051" y="1796670"/>
            <a:ext cx="7267742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(9.40)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주파수 미분 특성을 이용하여 얻은 결과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100" y="2276872"/>
            <a:ext cx="5075989" cy="324036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6" name="그룹 15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68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5181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주기성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Time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periodicity</a:t>
            </a: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주기함수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전체 주기 함수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첫 번째 구간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 &lt;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&lt;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놓여 있으므로 다음과 같이 나타낼 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3744416" cy="20674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69" y="5085185"/>
            <a:ext cx="6471592" cy="6480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변환의 주요 특성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알아두면 유용해요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50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859194" cy="423962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주기성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Time periodicity</a:t>
            </a: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 함수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각각 시간 이동되어 분해된 주기 함수의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합으로 표시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(9.32)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구한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9.42)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라플라스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(9.43)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에서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|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i="1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Ts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|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&lt;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경우에는 다음과 같은 무한 등비 급수의 합을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이때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i="1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를 표시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2157837"/>
            <a:ext cx="7128792" cy="6540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75" y="3309964"/>
            <a:ext cx="6956318" cy="7965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984" y="4619198"/>
            <a:ext cx="2789669" cy="505571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변환의 주요 특성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알아두면 유용해요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0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23052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주기성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Time periodicity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(9.43)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정리한 라플라스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변환의 시간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주기함수의 라플라스 변환은 첫 번째 분해한 주기함수의 라플라스 변환을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i="1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Ts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나눈 결과와 동일 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7"/>
            <a:ext cx="4968552" cy="558962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변환의 주요 특성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알아두면 유용해요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90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9" y="1301932"/>
            <a:ext cx="8705353" cy="353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0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89489" y="1791753"/>
            <a:ext cx="7267742" cy="34009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주기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 4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첫 번째 구간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 &lt;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&lt; 4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놓여 있는 함수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함수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대한 라플라스 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식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(9.32)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를 이용한 함수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대한 라플라스 변환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92" y="2564904"/>
            <a:ext cx="2019300" cy="276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172" y="3309480"/>
            <a:ext cx="4862264" cy="5720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892" y="4437112"/>
            <a:ext cx="1962218" cy="504056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41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92191" y="1812899"/>
            <a:ext cx="7267742" cy="23052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라플라스 변환의 선형성을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이용하여 구한 함수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(9.44)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이용한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에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대한 라플라스 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23" y="2312417"/>
            <a:ext cx="3421946" cy="5066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123" y="3429000"/>
            <a:ext cx="2629857" cy="63699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473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38749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초깃값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Initial value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최종값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Final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=  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 초깃값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=  ∞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최종값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(∞)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(9.35)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(9.36)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얻은 관계식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3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3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 ∞에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접근하는 극한값을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(9.45)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(9.45)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피적분 함수는 감쇄 지수 인자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ko-KR" altLang="en-US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= 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로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인해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(9.46)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다시 쓴 라플라스 변환의 초깃값 특성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92896"/>
            <a:ext cx="5688632" cy="5138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3501009"/>
            <a:ext cx="5544616" cy="3980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834754"/>
            <a:ext cx="5040560" cy="380921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변환의 주요 특성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알아두면 유용해요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88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변환과 역변환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24837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변환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Laplace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transform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단위를 갖고 있는 복소 변수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적분의 수렴 조건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라플라스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 존재하려면 수렴의 조건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|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| &lt;  ∞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만족  </a:t>
            </a: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76622"/>
            <a:ext cx="5037559" cy="2881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862452"/>
            <a:ext cx="5524500" cy="43815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변수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좋아요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40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251761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초깃값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Initial value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최종값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Final value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접근하는 극한값을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(9.45)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(9.48)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다시 쓴 라플라스 변환의 최종값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5832648" cy="4418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140968"/>
            <a:ext cx="5112568" cy="41698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변환의 주요 특성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알아두면 유용해요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48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330086"/>
            <a:ext cx="8648700" cy="11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9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변환의 기본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89489" y="1791753"/>
            <a:ext cx="7267742" cy="17543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(9.47)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초깃값 특성을 이용하여 얻은 결과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93" y="2276872"/>
            <a:ext cx="5040560" cy="1092271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9" name="직사각형 18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23850" y="1412777"/>
            <a:ext cx="8502650" cy="237626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1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137518"/>
            <a:ext cx="5572359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9.</a:t>
            </a: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</a:t>
            </a:r>
            <a:r>
              <a:rPr lang="ko-KR" altLang="en-US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영역의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3142709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회로 소자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전달함수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43607" y="2042381"/>
            <a:ext cx="6143028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ko-KR" altLang="en-US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회로 소자 및 전달함수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83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3488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영역의 회로 해석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영역에서 회로를 해석할 때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 상의 소자를 라플라스 영역으로 바꾼 소자 모델로 나타냄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라플라스 영역의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저항 표시</a:t>
            </a: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09" y="2996952"/>
            <a:ext cx="2853458" cy="2692699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영역의 회로 소자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88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787186" cy="268688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영역의 저항 표시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영역에서 옴의 법칙을 이용한 전압과 전류의 관계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시간에 의존하는 전압원과 전류에 대해 각각 라플라스 변환을 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(9.50)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다음과 같이 라플라스 영역으로 표시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 미분항이 포함되어 있지 않기 때문에 초기 상태는 고려할 필요 없음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2060848"/>
            <a:ext cx="5040560" cy="3447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3202334"/>
            <a:ext cx="5184575" cy="311641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영역의 회로 소자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31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35948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영역의 인덕터 표시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영역에서 인덕터에 대한 전압과 전류의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(9.36)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이용하면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(9.25)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시간 미분 함수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 라플라스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변환은 다음과 같이 나타낼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(9.53)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2060848"/>
            <a:ext cx="5112568" cy="5213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2593321"/>
            <a:ext cx="949948" cy="4792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7" y="3384913"/>
            <a:ext cx="6336703" cy="3422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302" y="4149081"/>
            <a:ext cx="5446922" cy="60824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영역의 회로 소자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00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37548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영역의 인덕터 표시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(9.54)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초기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고려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영역에 놓여 있는 인덕터에 대한 전압과 전류의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관계를 보여주는 회로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35402"/>
            <a:ext cx="3994113" cy="216024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영역의 회로 소자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79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9767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영역의 인덕터 표시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초기 상태를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(0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= 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가정하여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쓴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(9.53)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라플라스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 전압과 전류의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관계를 보여주는 회로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2131069"/>
            <a:ext cx="5184576" cy="3199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017" y="3241289"/>
            <a:ext cx="3451660" cy="264382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영역의 회로 소자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8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365330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영역의 커패시터 표시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영역에서 커패시터에 대한 전압과 전류의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(9.36)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이용하면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(9.56)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시간 미분 함수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 라플라스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(9.57)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5040560" cy="5150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2708920"/>
            <a:ext cx="1016803" cy="5040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473030"/>
            <a:ext cx="6489411" cy="3081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4235539"/>
            <a:ext cx="5341777" cy="633621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영역의 회로 소자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09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변환과 역변환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2776"/>
            <a:ext cx="6696744" cy="5234982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변수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좋아요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667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5181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영역의 커패시터 표시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(9.58)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초기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고려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영역에서 놓여 있는 커패시터에 대한 전압과 전류의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관계를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보여주는 회로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0928"/>
            <a:ext cx="3096344" cy="2891062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영역의 회로 소자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637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50875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영역의 커패시터 표시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상태를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ko-KR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으로 가정하여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다시 쓴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9.58)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상태가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라플라스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 전압과 전류의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관계를 보여주는 회로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01067"/>
            <a:ext cx="4824536" cy="5138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400525"/>
            <a:ext cx="3749144" cy="276477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영역의 회로 소자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40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364199"/>
            <a:ext cx="8547100" cy="159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9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0678" y="1869818"/>
            <a:ext cx="7267742" cy="40441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주어진 전류원에서 각주파수는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= 2 [rad/s]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라플라스 변환쌍표를 이용하여 구한 라플라스 영역의 전류원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라플라스 영역으로 변환된 저항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인덕터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커패시터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393" y="2708920"/>
            <a:ext cx="2880320" cy="11573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93" y="4436404"/>
            <a:ext cx="1656183" cy="1287142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107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273215"/>
            <a:ext cx="8826500" cy="475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7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6706" y="1845680"/>
            <a:ext cx="7267742" cy="28992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라플라스 영역의 전압원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라플라스 영역으로 변환된 저항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인덕터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커패시터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91" y="2241353"/>
            <a:ext cx="1224136" cy="5107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91" y="3295307"/>
            <a:ext cx="1728191" cy="1217793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08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4408" y="1845680"/>
            <a:ext cx="7267742" cy="40441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라플라스 영역으로 변환시킨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9-18]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회로를 재구성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옴의 법칙을 이용하여 구한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영역에서 흐르는 전류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17" y="2241353"/>
            <a:ext cx="2569293" cy="21237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67" y="5157193"/>
            <a:ext cx="2808537" cy="61325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75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1118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영역의 임피던스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상태가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라플라스 영역에서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임피던스의 정의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영역에서 저항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임피던스의 정의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상태가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라플라스 영역에서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어드미턴스의 정의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7"/>
            <a:ext cx="5040560" cy="5486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3212976"/>
            <a:ext cx="5616624" cy="984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78889"/>
            <a:ext cx="5040560" cy="59300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영역의 회로 소자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02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363288"/>
            <a:ext cx="8674100" cy="399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5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5278" y="1865200"/>
            <a:ext cx="7267742" cy="44258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라플라스 영역으로 변환된 저항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인덕터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커패시터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라플라스 영역으로 변환된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9-20]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의 재구성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51" y="2348881"/>
            <a:ext cx="1663222" cy="1152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51" y="4066525"/>
            <a:ext cx="3359463" cy="2158411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50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변환과 역변환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1" y="1188187"/>
            <a:ext cx="8813800" cy="132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9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3378" y="1865200"/>
            <a:ext cx="7267742" cy="127111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영역에서 구한 입력 임피던스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23" y="2348880"/>
            <a:ext cx="4297041" cy="629274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8" name="직사각형 17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323850" y="1412777"/>
            <a:ext cx="8502650" cy="201622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13651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변환의 전달함수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Transfer function</a:t>
            </a: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변환의 전달함수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라플라스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변환의 입력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라플라스 변환의 출력 응답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비율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기본적인 라플라스 변환의 선형 시스템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9-22]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전달함수 나타내기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5" y="2898029"/>
            <a:ext cx="3744416" cy="16432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117325"/>
            <a:ext cx="5184576" cy="32802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변환의 전달함수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변환의 주파수 응답을 도와줘요 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7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34086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변환의 전달함수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Transfer function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초기 조건을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가정한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변환의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전달함수의 정의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300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3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300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변환의 전달함수에 대한 라플라스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영역의 임펄스 응답 함수로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7592516" cy="11227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293096"/>
            <a:ext cx="5256584" cy="37280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변환의 전달함수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변환의 주파수 응답을 도와줘요 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443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787186" cy="406111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변환의 전달함수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Transfer function</a:t>
            </a: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변환의 전압 이득 전달함수는 단위량이 없음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변환의 전류 이득 전달함수는 단위량이 없음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70" y="1816797"/>
            <a:ext cx="7592516" cy="10788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645024"/>
            <a:ext cx="7704856" cy="112754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 smtClean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 smtClean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변환의 전달함수 </a:t>
              </a:r>
              <a:r>
                <a:rPr lang="en-US" altLang="ko-KR" sz="2000" b="1" spc="-100" dirty="0" smtClean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 smtClean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 smtClean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변환의 주파수 응답을 도와줘요 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190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787186" cy="35101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변환의 전달함수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Transfer function</a:t>
            </a: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(9.68)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역수 관계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1856837"/>
            <a:ext cx="7704855" cy="11347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3169304"/>
            <a:ext cx="7704855" cy="1140548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7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변환의 전달함수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변환의 주파수 응답을 도와줘요 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79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28610"/>
            <a:ext cx="8559800" cy="465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4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1451" y="1824331"/>
            <a:ext cx="7267742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라플라스 영역으로 변환시켜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9-23]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회로를 재구성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01" y="2372667"/>
            <a:ext cx="4392487" cy="251592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6" name="그룹 15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7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소자 및 전달함수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4089" y="1824913"/>
            <a:ext cx="7267742" cy="24160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전류 분할 방법을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라플라스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변환의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전달함수는 다음과 같이 구할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51" y="2204864"/>
            <a:ext cx="2435380" cy="8210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170" y="3558183"/>
            <a:ext cx="2712662" cy="662289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9" name="직사각형 18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23850" y="1412777"/>
            <a:ext cx="8502650" cy="324036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8351966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9.4 </a:t>
            </a:r>
            <a:r>
              <a:rPr lang="ko-KR" altLang="en-US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라플라스 영역의 회로 해석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34888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전류 분할 법칙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접점 전압 방법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그물망 전압 방법</a:t>
            </a:r>
          </a:p>
        </p:txBody>
      </p:sp>
    </p:spTree>
    <p:extLst>
      <p:ext uri="{BB962C8B-B14F-4D97-AF65-F5344CB8AC3E}">
        <p14:creationId xmlns:p14="http://schemas.microsoft.com/office/powerpoint/2010/main" val="11808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해석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18128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라플라스 변환과 역변환을 이용한 회로 해석 방법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❶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시간 영역에 놓여 있는 회로의 소자를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영역으로 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❷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 해석 방법을 선택하여 각 소자의 전류 및 전압을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❸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영역에서 구한 결과를 라플라스 역변환을 이용하여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원래의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영역의 결과로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라플라스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변환과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역변환을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이용한 회로 해석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쉬운 것 먼저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835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변환과 역변환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035" y="1841839"/>
            <a:ext cx="7632848" cy="286847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(9.1)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과 라플라스 변환의 선형성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9.2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절에서 다룰 예정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이용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❶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                        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구하기 위해 다음과 같은 부분적분을 사용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6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sin2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바탕" panose="02030600000101010101" pitchFamily="18" charset="-127"/>
                <a:cs typeface="Times New Roman" panose="02020603050405020304" pitchFamily="18" charset="0"/>
              </a:rPr>
              <a:t>‘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(t)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i="1" spc="-100" baseline="40000" dirty="0" err="1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st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으로 놓으면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바탕" panose="02030600000101010101" pitchFamily="18" charset="-127"/>
                <a:cs typeface="Times New Roman" panose="02020603050405020304" pitchFamily="18" charset="0"/>
              </a:rPr>
              <a:t>‘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t)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2cos2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                  을 얻음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900" y="2269552"/>
            <a:ext cx="3888432" cy="7741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933" y="3184145"/>
            <a:ext cx="2176239" cy="3423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833" y="3685530"/>
            <a:ext cx="3839523" cy="484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452" y="4170130"/>
            <a:ext cx="1080120" cy="558683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18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해석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280223"/>
            <a:ext cx="8699500" cy="447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0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해석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1806734"/>
            <a:ext cx="7267742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라플라스 영역으로 변환시켜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9-25]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회로를 재구성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76" y="2295098"/>
            <a:ext cx="3848537" cy="2122477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8" name="직사각형 17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323850" y="1412776"/>
            <a:ext cx="8502650" cy="5092813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해석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1855945"/>
            <a:ext cx="7267742" cy="28992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전류 분할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이용하여 구한 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옴의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법칙에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의해서 구한 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46" y="2276872"/>
            <a:ext cx="3888432" cy="11282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233" y="3991250"/>
            <a:ext cx="2833762" cy="555991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1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해석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64698" y="1876106"/>
            <a:ext cx="7267742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다음과 같이 부분분수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전개를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이용하여 정리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각각의 계수는 다음과 같이 나타낼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세 개의 비례식을 계산한 결과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6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,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B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6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,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18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47" y="2283304"/>
            <a:ext cx="3414095" cy="10386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23" y="3801638"/>
            <a:ext cx="2207972" cy="107706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55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해석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1844103"/>
            <a:ext cx="7267742" cy="23052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영역에서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라플라스 역변환을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이용하여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시간 영역으로 다시 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71" y="2276945"/>
            <a:ext cx="2592288" cy="6260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71" y="3418667"/>
            <a:ext cx="2880320" cy="39908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9" name="직사각형 18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23850" y="1412777"/>
            <a:ext cx="8502650" cy="280831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7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해석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1" y="1273736"/>
            <a:ext cx="8737600" cy="450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5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해석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1802937"/>
            <a:ext cx="7267742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라플라스 영역으로 변환시켜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9-27]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회로를 재구성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421" y="2343394"/>
            <a:ext cx="3997852" cy="2242697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6" name="그룹 15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9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해석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1833723"/>
            <a:ext cx="7267742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세 개의 분기 전류에서 더해 줌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전류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방정식을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+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+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0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세 개의 분기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이것을 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전압에 대해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64" y="2996952"/>
            <a:ext cx="3561860" cy="5760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263" y="4179312"/>
            <a:ext cx="3076392" cy="5569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263" y="5303011"/>
            <a:ext cx="2232248" cy="579041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692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해석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6706" y="1841086"/>
            <a:ext cx="7267742" cy="23052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영역에서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전압은 다음과 같이 쓸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라플라스 역변환을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47" y="2283454"/>
            <a:ext cx="2592288" cy="6254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596" y="3402021"/>
            <a:ext cx="2232248" cy="38741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9" name="직사각형 18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23850" y="1412777"/>
            <a:ext cx="8502650" cy="280831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9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354139"/>
            <a:ext cx="8547100" cy="16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3850" y="2636912"/>
            <a:ext cx="8508865" cy="259228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라플라스 영역의 회로 해석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852936"/>
            <a:ext cx="3668554" cy="209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5745</TotalTime>
  <Words>3437</Words>
  <Application>Microsoft Office PowerPoint</Application>
  <PresentationFormat>화면 슬라이드 쇼(4:3)</PresentationFormat>
  <Paragraphs>818</Paragraphs>
  <Slides>103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103</vt:i4>
      </vt:variant>
    </vt:vector>
  </HeadingPairs>
  <TitlesOfParts>
    <vt:vector size="114" baseType="lpstr">
      <vt:lpstr>HY견고딕</vt:lpstr>
      <vt:lpstr>MS Gothic</vt:lpstr>
      <vt:lpstr>맑은 고딕</vt:lpstr>
      <vt:lpstr>바탕</vt:lpstr>
      <vt:lpstr>Arial</vt:lpstr>
      <vt:lpstr>Microsoft Sans Serif</vt:lpstr>
      <vt:lpstr>Script MT Bold</vt:lpstr>
      <vt:lpstr>Symbol</vt:lpstr>
      <vt:lpstr>Tahoma</vt:lpstr>
      <vt:lpstr>Times New Roman</vt:lpstr>
      <vt:lpstr>Office 테마</vt:lpstr>
      <vt:lpstr>PowerPoint 프레젠테이션</vt:lpstr>
      <vt:lpstr>PowerPoint 프레젠테이션</vt:lpstr>
      <vt:lpstr>목 차</vt:lpstr>
      <vt:lpstr>PowerPoint 프레젠테이션</vt:lpstr>
      <vt:lpstr>라플라스 변환과 역변환</vt:lpstr>
      <vt:lpstr>라플라스 변환과 역변환</vt:lpstr>
      <vt:lpstr>라플라스 변환과 역변환</vt:lpstr>
      <vt:lpstr>라플라스 변환과 역변환</vt:lpstr>
      <vt:lpstr>라플라스 변환과 역변환</vt:lpstr>
      <vt:lpstr>라플라스 변환과 역변환</vt:lpstr>
      <vt:lpstr>라플라스 변환과 역변환</vt:lpstr>
      <vt:lpstr>라플라스 변환과 역변환</vt:lpstr>
      <vt:lpstr>라플라스 변환과 역변환</vt:lpstr>
      <vt:lpstr>라플라스 변환과 역변환</vt:lpstr>
      <vt:lpstr>라플라스 변환과 역변환</vt:lpstr>
      <vt:lpstr>라플라스 변환과 역변환</vt:lpstr>
      <vt:lpstr>라플라스 변환과 역변환</vt:lpstr>
      <vt:lpstr>라플라스 변환과 역변환</vt:lpstr>
      <vt:lpstr>라플라스 변환과 역변환</vt:lpstr>
      <vt:lpstr>라플라스 변환과 역변환</vt:lpstr>
      <vt:lpstr>라플라스 변환과 역변환</vt:lpstr>
      <vt:lpstr>라플라스 변환과 역변환</vt:lpstr>
      <vt:lpstr>라플라스 변환과 역변환</vt:lpstr>
      <vt:lpstr>라플라스 변환과 역변환</vt:lpstr>
      <vt:lpstr>라플라스 변환과 역변환</vt:lpstr>
      <vt:lpstr>라플라스 변환과 역변환</vt:lpstr>
      <vt:lpstr>라플라스 변환과 역변환</vt:lpstr>
      <vt:lpstr>PowerPoint 프레젠테이션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라플라스 변환의 기본 특성</vt:lpstr>
      <vt:lpstr>PowerPoint 프레젠테이션</vt:lpstr>
      <vt:lpstr>라플라스 영역의 회로 소자 및 전달함수</vt:lpstr>
      <vt:lpstr>라플라스 영역의 회로 소자 및 전달함수</vt:lpstr>
      <vt:lpstr>라플라스 영역의 회로 소자 및 전달함수</vt:lpstr>
      <vt:lpstr>라플라스 영역의 회로 소자 및 전달함수</vt:lpstr>
      <vt:lpstr>라플라스 영역의 회로 소자 및 전달함수</vt:lpstr>
      <vt:lpstr>라플라스 영역의 회로 소자 및 전달함수</vt:lpstr>
      <vt:lpstr>라플라스 영역의 회로 소자 및 전달함수</vt:lpstr>
      <vt:lpstr>라플라스 영역의 회로 소자 및 전달함수</vt:lpstr>
      <vt:lpstr>라플라스 영역의 회로 소자 및 전달함수</vt:lpstr>
      <vt:lpstr>라플라스 영역의 회로 소자 및 전달함수</vt:lpstr>
      <vt:lpstr>라플라스 영역의 회로 소자 및 전달함수</vt:lpstr>
      <vt:lpstr>라플라스 영역의 회로 소자 및 전달함수</vt:lpstr>
      <vt:lpstr>라플라스 영역의 회로 소자 및 전달함수</vt:lpstr>
      <vt:lpstr>라플라스 영역의 회로 소자 및 전달함수</vt:lpstr>
      <vt:lpstr>라플라스 영역의 회로 소자 및 전달함수</vt:lpstr>
      <vt:lpstr>라플라스 영역의 회로 소자 및 전달함수</vt:lpstr>
      <vt:lpstr>라플라스 영역의 회로 소자 및 전달함수</vt:lpstr>
      <vt:lpstr>라플라스 영역의 회로 소자 및 전달함수</vt:lpstr>
      <vt:lpstr>라플라스 영역의 회로 소자 및 전달함수</vt:lpstr>
      <vt:lpstr>라플라스 영역의 회로 소자 및 전달함수</vt:lpstr>
      <vt:lpstr>라플라스 영역의 회로 소자 및 전달함수</vt:lpstr>
      <vt:lpstr>라플라스 영역의 회로 소자 및 전달함수</vt:lpstr>
      <vt:lpstr>라플라스 영역의 회로 소자 및 전달함수</vt:lpstr>
      <vt:lpstr>라플라스 영역의 회로 소자 및 전달함수</vt:lpstr>
      <vt:lpstr>PowerPoint 프레젠테이션</vt:lpstr>
      <vt:lpstr>라플라스 영역의 회로 해석</vt:lpstr>
      <vt:lpstr>라플라스 영역의 회로 해석</vt:lpstr>
      <vt:lpstr>라플라스 영역의 회로 해석</vt:lpstr>
      <vt:lpstr>라플라스 영역의 회로 해석</vt:lpstr>
      <vt:lpstr>라플라스 영역의 회로 해석</vt:lpstr>
      <vt:lpstr>라플라스 영역의 회로 해석</vt:lpstr>
      <vt:lpstr>라플라스 영역의 회로 해석</vt:lpstr>
      <vt:lpstr>라플라스 영역의 회로 해석</vt:lpstr>
      <vt:lpstr>라플라스 영역의 회로 해석</vt:lpstr>
      <vt:lpstr>라플라스 영역의 회로 해석</vt:lpstr>
      <vt:lpstr>라플라스 영역의 회로 해석</vt:lpstr>
      <vt:lpstr>라플라스 영역의 회로 해석</vt:lpstr>
      <vt:lpstr>라플라스 영역의 회로 해석</vt:lpstr>
      <vt:lpstr>라플라스 영역의 회로 해석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 만나는 회로이론_강의교안_1장</dc:title>
  <dc:creator>daaep@naver.com</dc:creator>
  <cp:lastModifiedBy>Microsoft 계정</cp:lastModifiedBy>
  <cp:revision>764</cp:revision>
  <dcterms:created xsi:type="dcterms:W3CDTF">2014-02-12T15:02:23Z</dcterms:created>
  <dcterms:modified xsi:type="dcterms:W3CDTF">2021-09-08T06:30:28Z</dcterms:modified>
</cp:coreProperties>
</file>