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7" r:id="rId9"/>
    <p:sldId id="265" r:id="rId10"/>
    <p:sldId id="268" r:id="rId11"/>
    <p:sldId id="270" r:id="rId12"/>
    <p:sldId id="269" r:id="rId13"/>
    <p:sldId id="271" r:id="rId14"/>
    <p:sldId id="273" r:id="rId15"/>
    <p:sldId id="275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37"/>
    <a:srgbClr val="F8A230"/>
    <a:srgbClr val="B482DA"/>
    <a:srgbClr val="F6E71E"/>
    <a:srgbClr val="F9AE49"/>
    <a:srgbClr val="8F45C7"/>
    <a:srgbClr val="58267E"/>
    <a:srgbClr val="9954CC"/>
    <a:srgbClr val="FFFFFF"/>
    <a:srgbClr val="612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9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6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1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4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522B-CC7D-4A14-9F51-25F18CBC5DF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BBCF-576B-415B-8E6D-5FCFC0CC0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377751" y="2477278"/>
            <a:ext cx="7436498" cy="1903443"/>
            <a:chOff x="2377751" y="2351316"/>
            <a:chExt cx="7436498" cy="1903443"/>
          </a:xfrm>
        </p:grpSpPr>
        <p:sp>
          <p:nvSpPr>
            <p:cNvPr id="3" name="직사각형 2"/>
            <p:cNvSpPr/>
            <p:nvPr/>
          </p:nvSpPr>
          <p:spPr>
            <a:xfrm>
              <a:off x="2377751" y="2351316"/>
              <a:ext cx="7436498" cy="1259632"/>
            </a:xfrm>
            <a:prstGeom prst="rect">
              <a:avLst/>
            </a:prstGeom>
            <a:solidFill>
              <a:srgbClr val="612A8A">
                <a:alpha val="5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77751" y="3795314"/>
              <a:ext cx="7436498" cy="459445"/>
            </a:xfrm>
            <a:prstGeom prst="rect">
              <a:avLst/>
            </a:prstGeom>
            <a:solidFill>
              <a:srgbClr val="612A8A">
                <a:alpha val="5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7751" y="2473300"/>
              <a:ext cx="74364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gradFill>
                    <a:gsLst>
                      <a:gs pos="61000">
                        <a:srgbClr val="7030A0">
                          <a:lumMod val="39000"/>
                        </a:srgbClr>
                      </a:gs>
                      <a:gs pos="0">
                        <a:srgbClr val="FF0000"/>
                      </a:gs>
                      <a:gs pos="100000">
                        <a:srgbClr val="0070C0"/>
                      </a:gs>
                    </a:gsLst>
                    <a:lin ang="2700000" scaled="1"/>
                  </a:gra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MES Project</a:t>
              </a:r>
              <a:endParaRPr lang="ko-KR" altLang="en-US" sz="6000" dirty="0">
                <a:gradFill>
                  <a:gsLst>
                    <a:gs pos="61000">
                      <a:srgbClr val="7030A0">
                        <a:lumMod val="39000"/>
                      </a:srgbClr>
                    </a:gs>
                    <a:gs pos="0">
                      <a:srgbClr val="FF0000"/>
                    </a:gs>
                    <a:gs pos="100000">
                      <a:srgbClr val="0070C0"/>
                    </a:gs>
                  </a:gsLst>
                  <a:lin ang="270000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77751" y="3840785"/>
              <a:ext cx="743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제조 관리부터 물류 배송까지</a:t>
              </a:r>
              <a:endPara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00112" y="1362187"/>
            <a:ext cx="5091143" cy="2521086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4826" y="1362186"/>
            <a:ext cx="5765343" cy="5281210"/>
          </a:xfrm>
          <a:prstGeom prst="rect">
            <a:avLst/>
          </a:prstGeom>
          <a:blipFill>
            <a:blip r:embed="rId2"/>
            <a:srcRect/>
            <a:stretch>
              <a:fillRect l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1418252" y="2588212"/>
            <a:ext cx="3125755" cy="3719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4531215" y="2417625"/>
            <a:ext cx="1654982" cy="3731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B3A11-FEBD-4EB2-A9AB-E5FC056C4851}"/>
              </a:ext>
            </a:extLst>
          </p:cNvPr>
          <p:cNvSpPr txBox="1"/>
          <p:nvPr/>
        </p:nvSpPr>
        <p:spPr>
          <a:xfrm>
            <a:off x="1503831" y="2588212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0F0BD-B728-4CB4-A843-173E7E4318CA}"/>
              </a:ext>
            </a:extLst>
          </p:cNvPr>
          <p:cNvSpPr txBox="1"/>
          <p:nvPr/>
        </p:nvSpPr>
        <p:spPr>
          <a:xfrm>
            <a:off x="4527012" y="2373759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 txBox="1">
            <a:spLocks/>
          </p:cNvSpPr>
          <p:nvPr/>
        </p:nvSpPr>
        <p:spPr>
          <a:xfrm>
            <a:off x="6696076" y="1372696"/>
            <a:ext cx="4987052" cy="263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① 전체 프로세스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(5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공정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양품 제작된 제품 현황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②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 운영 제어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③ 프로세스 상태 제어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5355771" y="4170785"/>
            <a:ext cx="830426" cy="485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D31981-3EFF-457A-947D-4F1DDA8EC634}"/>
              </a:ext>
            </a:extLst>
          </p:cNvPr>
          <p:cNvSpPr txBox="1"/>
          <p:nvPr/>
        </p:nvSpPr>
        <p:spPr>
          <a:xfrm>
            <a:off x="5271799" y="4047742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AF6D58-0519-4F5C-BBC6-7E288B4247CA}"/>
              </a:ext>
            </a:extLst>
          </p:cNvPr>
          <p:cNvSpPr/>
          <p:nvPr/>
        </p:nvSpPr>
        <p:spPr>
          <a:xfrm>
            <a:off x="7174744" y="4091217"/>
            <a:ext cx="2333652" cy="26597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756990" y="4655977"/>
            <a:ext cx="1417754" cy="76510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 txBox="1">
            <a:spLocks/>
          </p:cNvSpPr>
          <p:nvPr/>
        </p:nvSpPr>
        <p:spPr>
          <a:xfrm>
            <a:off x="9619666" y="4989296"/>
            <a:ext cx="2071589" cy="38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 제어 화면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3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504826" y="1362186"/>
            <a:ext cx="5765343" cy="5281210"/>
          </a:xfrm>
          <a:prstGeom prst="rect">
            <a:avLst/>
          </a:prstGeom>
          <a:blipFill>
            <a:blip r:embed="rId2"/>
            <a:srcRect/>
            <a:stretch>
              <a:fillRect r="-5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8937" y="6103577"/>
            <a:ext cx="563920" cy="54915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36304" y="2447039"/>
            <a:ext cx="1934683" cy="3623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82915" y="3359020"/>
            <a:ext cx="3624783" cy="2985797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50897" y="2825993"/>
            <a:ext cx="1103054" cy="32775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18601" y="2825993"/>
            <a:ext cx="1176706" cy="5330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3128" y="2742646"/>
            <a:ext cx="4856426" cy="2967690"/>
          </a:xfrm>
        </p:spPr>
        <p:txBody>
          <a:bodyPr tIns="720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배송정보등록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고객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담당자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제품번호를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73340" y="5108312"/>
            <a:ext cx="3329084" cy="891272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</p:cNvCxnSpPr>
          <p:nvPr/>
        </p:nvCxnSpPr>
        <p:spPr>
          <a:xfrm flipV="1">
            <a:off x="5402424" y="4566980"/>
            <a:ext cx="1499763" cy="9515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7458005" y="3409984"/>
            <a:ext cx="3252180" cy="27445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FCCB83-B53B-4D1C-A7C0-73D0F78C6C9E}"/>
              </a:ext>
            </a:extLst>
          </p:cNvPr>
          <p:cNvSpPr/>
          <p:nvPr/>
        </p:nvSpPr>
        <p:spPr>
          <a:xfrm>
            <a:off x="533285" y="2742646"/>
            <a:ext cx="5550274" cy="39007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525157" y="1487968"/>
            <a:ext cx="4085367" cy="17846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93A3B3-DA37-47F7-882B-52C0A9C0C607}"/>
              </a:ext>
            </a:extLst>
          </p:cNvPr>
          <p:cNvCxnSpPr>
            <a:cxnSpLocks/>
          </p:cNvCxnSpPr>
          <p:nvPr/>
        </p:nvCxnSpPr>
        <p:spPr>
          <a:xfrm>
            <a:off x="3233777" y="2807883"/>
            <a:ext cx="3945" cy="13627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600498" y="4197486"/>
            <a:ext cx="2672922" cy="170793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20978" y="3824877"/>
            <a:ext cx="1417235" cy="222136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88" y="2824577"/>
            <a:ext cx="4628506" cy="2837137"/>
          </a:xfrm>
        </p:spPr>
        <p:txBody>
          <a:bodyPr tIns="72000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세부사항 표시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현재위치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조회기능 제공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4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63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Manage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F9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관리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79938" y="1341016"/>
            <a:ext cx="5494291" cy="3900750"/>
          </a:xfrm>
          <a:prstGeom prst="rect">
            <a:avLst/>
          </a:prstGeom>
          <a:blipFill>
            <a:blip r:embed="rId2"/>
            <a:srcRect/>
            <a:stretch>
              <a:fillRect l="1" r="-850"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A751F-49C9-4F8C-BF9C-846B8D800AE7}"/>
              </a:ext>
            </a:extLst>
          </p:cNvPr>
          <p:cNvSpPr/>
          <p:nvPr/>
        </p:nvSpPr>
        <p:spPr>
          <a:xfrm>
            <a:off x="579938" y="6078459"/>
            <a:ext cx="5494291" cy="4032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E2DAB1B-8CBC-47CE-BC8C-CF18BF4FA6AD}"/>
              </a:ext>
            </a:extLst>
          </p:cNvPr>
          <p:cNvCxnSpPr>
            <a:stCxn id="21" idx="2"/>
          </p:cNvCxnSpPr>
          <p:nvPr/>
        </p:nvCxnSpPr>
        <p:spPr>
          <a:xfrm flipH="1">
            <a:off x="3327083" y="5241766"/>
            <a:ext cx="1" cy="8290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453951" y="4930683"/>
            <a:ext cx="1623527" cy="280992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26417" y="3015942"/>
            <a:ext cx="46196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 시 입력 정보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오라클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서버에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등록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PW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가능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63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Manage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5275" y="6036906"/>
            <a:ext cx="11065981" cy="606490"/>
          </a:xfrm>
          <a:prstGeom prst="rect">
            <a:avLst/>
          </a:prstGeom>
          <a:noFill/>
          <a:ln w="38100">
            <a:solidFill>
              <a:srgbClr val="F8A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공정 운영 관리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275" y="5918433"/>
            <a:ext cx="1105785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관리자에서 프로세스 컨트롤러 활용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프로세서의 상태 설정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DB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AF6D58-0519-4F5C-BBC6-7E288B4247CA}"/>
              </a:ext>
            </a:extLst>
          </p:cNvPr>
          <p:cNvSpPr/>
          <p:nvPr/>
        </p:nvSpPr>
        <p:spPr>
          <a:xfrm>
            <a:off x="625275" y="1362095"/>
            <a:ext cx="2964448" cy="35924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FB9B73-77E4-4601-9CF2-6D216DE21CFE}"/>
              </a:ext>
            </a:extLst>
          </p:cNvPr>
          <p:cNvSpPr/>
          <p:nvPr/>
        </p:nvSpPr>
        <p:spPr>
          <a:xfrm>
            <a:off x="4516015" y="1360695"/>
            <a:ext cx="6830009" cy="10450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3666A3-0296-4A6A-B17B-446CC23F74A5}"/>
              </a:ext>
            </a:extLst>
          </p:cNvPr>
          <p:cNvSpPr/>
          <p:nvPr/>
        </p:nvSpPr>
        <p:spPr>
          <a:xfrm>
            <a:off x="4516015" y="2572947"/>
            <a:ext cx="6816013" cy="33124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205E12-7898-475A-AA08-B02AC137A64C}"/>
              </a:ext>
            </a:extLst>
          </p:cNvPr>
          <p:cNvCxnSpPr/>
          <p:nvPr/>
        </p:nvCxnSpPr>
        <p:spPr>
          <a:xfrm flipH="1">
            <a:off x="7528162" y="2405723"/>
            <a:ext cx="342668" cy="17284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205E12-7898-475A-AA08-B02AC137A64C}"/>
              </a:ext>
            </a:extLst>
          </p:cNvPr>
          <p:cNvCxnSpPr>
            <a:endCxn id="17" idx="1"/>
          </p:cNvCxnSpPr>
          <p:nvPr/>
        </p:nvCxnSpPr>
        <p:spPr>
          <a:xfrm flipV="1">
            <a:off x="3587619" y="1883209"/>
            <a:ext cx="928396" cy="12751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63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Manage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F8A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 관리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7755" y="3432123"/>
            <a:ext cx="5114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프로세스에서의 양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불량품 정보를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업데이트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75271" y="1759387"/>
            <a:ext cx="5494291" cy="42548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53001" y="4543367"/>
            <a:ext cx="3309257" cy="1400233"/>
          </a:xfrm>
          <a:prstGeom prst="rect">
            <a:avLst/>
          </a:prstGeom>
          <a:noFill/>
          <a:ln w="3810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63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Manage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F8A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 관리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5056" y="1621127"/>
            <a:ext cx="5457202" cy="47633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8095" y="3449450"/>
            <a:ext cx="4786604" cy="12885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프로세스에서 양품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제품들은 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적재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상태로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완성제품테이블에 입력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63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504826" y="1362186"/>
            <a:ext cx="5765343" cy="5281210"/>
          </a:xfrm>
          <a:prstGeom prst="rect">
            <a:avLst/>
          </a:prstGeom>
          <a:blipFill>
            <a:blip r:embed="rId2"/>
            <a:srcRect/>
            <a:stretch>
              <a:fillRect r="-5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8937" y="6103577"/>
            <a:ext cx="563920" cy="54915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36304" y="2447039"/>
            <a:ext cx="1934683" cy="3623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82915" y="3359020"/>
            <a:ext cx="3624783" cy="2985797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50897" y="2825993"/>
            <a:ext cx="1103054" cy="32775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18601" y="2825993"/>
            <a:ext cx="1176706" cy="5330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3128" y="2742646"/>
            <a:ext cx="4856426" cy="2967690"/>
          </a:xfrm>
        </p:spPr>
        <p:txBody>
          <a:bodyPr tIns="720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배송정보등록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고객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담당자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제품번호를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최종 완성품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적재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배송 대기 상태로 변경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6969967" y="4080964"/>
            <a:ext cx="4047716" cy="352184"/>
          </a:xfrm>
          <a:prstGeom prst="rect">
            <a:avLst/>
          </a:prstGeom>
          <a:blipFill>
            <a:blip r:embed="rId3"/>
            <a:srcRect/>
            <a:stretch>
              <a:fillRect l="-1580" r="2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311DF6-305A-4F51-B76B-D43B1DCD1CAC}"/>
              </a:ext>
            </a:extLst>
          </p:cNvPr>
          <p:cNvSpPr/>
          <p:nvPr/>
        </p:nvSpPr>
        <p:spPr>
          <a:xfrm>
            <a:off x="6978325" y="4611767"/>
            <a:ext cx="3889046" cy="352184"/>
          </a:xfrm>
          <a:prstGeom prst="rect">
            <a:avLst/>
          </a:prstGeom>
          <a:blipFill>
            <a:blip r:embed="rId4"/>
            <a:srcRect/>
            <a:stretch>
              <a:fillRect l="-1474" r="-2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73340" y="5108312"/>
            <a:ext cx="3329084" cy="891272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</p:cNvCxnSpPr>
          <p:nvPr/>
        </p:nvCxnSpPr>
        <p:spPr>
          <a:xfrm flipV="1">
            <a:off x="5402424" y="4566980"/>
            <a:ext cx="1499763" cy="9515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</p:cNvCxnSpPr>
          <p:nvPr/>
        </p:nvCxnSpPr>
        <p:spPr>
          <a:xfrm>
            <a:off x="8201608" y="4389789"/>
            <a:ext cx="10563" cy="2821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882019" y="4040175"/>
            <a:ext cx="4230739" cy="9983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Manage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8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8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504826" y="1362186"/>
            <a:ext cx="5765343" cy="5281210"/>
          </a:xfrm>
          <a:prstGeom prst="rect">
            <a:avLst/>
          </a:prstGeom>
          <a:blipFill>
            <a:blip r:embed="rId2"/>
            <a:srcRect/>
            <a:stretch>
              <a:fillRect r="-5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8937" y="6103577"/>
            <a:ext cx="563920" cy="54915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36304" y="2447039"/>
            <a:ext cx="1934683" cy="3623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82915" y="3359020"/>
            <a:ext cx="3624783" cy="2985797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50897" y="2825993"/>
            <a:ext cx="1103054" cy="32775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18601" y="2825993"/>
            <a:ext cx="1176706" cy="5330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3128" y="2742646"/>
            <a:ext cx="4856426" cy="2967690"/>
          </a:xfrm>
        </p:spPr>
        <p:txBody>
          <a:bodyPr tIns="720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배송정보등록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고객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담당자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제품번호를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최종 완성품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적재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배송 대기 상태로 변경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6969967" y="4080964"/>
            <a:ext cx="4047716" cy="352184"/>
          </a:xfrm>
          <a:prstGeom prst="rect">
            <a:avLst/>
          </a:prstGeom>
          <a:blipFill>
            <a:blip r:embed="rId3"/>
            <a:srcRect/>
            <a:stretch>
              <a:fillRect l="-1580" r="2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311DF6-305A-4F51-B76B-D43B1DCD1CAC}"/>
              </a:ext>
            </a:extLst>
          </p:cNvPr>
          <p:cNvSpPr/>
          <p:nvPr/>
        </p:nvSpPr>
        <p:spPr>
          <a:xfrm>
            <a:off x="6978325" y="4611767"/>
            <a:ext cx="3889046" cy="352184"/>
          </a:xfrm>
          <a:prstGeom prst="rect">
            <a:avLst/>
          </a:prstGeom>
          <a:blipFill>
            <a:blip r:embed="rId4"/>
            <a:srcRect/>
            <a:stretch>
              <a:fillRect l="-1474" r="-2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73340" y="5108312"/>
            <a:ext cx="3329084" cy="891272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</p:cNvCxnSpPr>
          <p:nvPr/>
        </p:nvCxnSpPr>
        <p:spPr>
          <a:xfrm flipV="1">
            <a:off x="5402424" y="4566980"/>
            <a:ext cx="1499763" cy="9515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</p:cNvCxnSpPr>
          <p:nvPr/>
        </p:nvCxnSpPr>
        <p:spPr>
          <a:xfrm>
            <a:off x="8201608" y="4389789"/>
            <a:ext cx="10563" cy="2821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882019" y="4040175"/>
            <a:ext cx="4230739" cy="9983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Cloud Service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Thinkspeak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2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8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F8A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Cloud Service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Thinkspeak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452624" y="1362186"/>
            <a:ext cx="5880054" cy="5281210"/>
          </a:xfrm>
          <a:prstGeom prst="rect">
            <a:avLst/>
          </a:prstGeom>
          <a:blipFill>
            <a:blip r:embed="rId2"/>
            <a:srcRect/>
            <a:stretch>
              <a:fillRect r="-2843"/>
            </a:stretch>
          </a:blipFill>
          <a:ln w="3810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 txBox="1">
            <a:spLocks/>
          </p:cNvSpPr>
          <p:nvPr/>
        </p:nvSpPr>
        <p:spPr>
          <a:xfrm>
            <a:off x="6685381" y="2183181"/>
            <a:ext cx="4851919" cy="455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5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프로세스는 각각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습도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미세먼지를 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요소로 하는 환경을 가짐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각 환경 요소는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 마다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ThinkSpeak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송출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필드에는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환경요소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환경요소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입력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94521"/>
            <a:ext cx="5786487" cy="5906279"/>
          </a:xfrm>
          <a:prstGeom prst="rect">
            <a:avLst/>
          </a:prstGeom>
          <a:blipFill dpi="0" rotWithShape="1">
            <a:blip r:embed="rId2">
              <a:alphaModFix amt="5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86488" y="0"/>
            <a:ext cx="6405512" cy="6858000"/>
          </a:xfrm>
          <a:prstGeom prst="rect">
            <a:avLst/>
          </a:prstGeom>
          <a:solidFill>
            <a:srgbClr val="58267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86486" y="494521"/>
            <a:ext cx="5886109" cy="59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0201" y="1567543"/>
            <a:ext cx="4446084" cy="4133461"/>
          </a:xfrm>
          <a:prstGeom prst="rect">
            <a:avLst/>
          </a:prstGeom>
          <a:noFill/>
          <a:ln w="114300">
            <a:solidFill>
              <a:srgbClr val="8F45C7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0200" y="3372663"/>
            <a:ext cx="444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600" dirty="0" smtClean="0">
                <a:solidFill>
                  <a:srgbClr val="612A8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lang="ko-KR" altLang="en-US" sz="2800" spc="600" dirty="0">
              <a:solidFill>
                <a:srgbClr val="612A8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0955" y="2084159"/>
            <a:ext cx="521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2</a:t>
            </a:r>
            <a:r>
              <a:rPr lang="en-US" altLang="ko-KR" sz="2400" dirty="0" smtClean="0">
                <a:latin typeface="+mj-lt"/>
              </a:rPr>
              <a:t>. DB </a:t>
            </a:r>
            <a:r>
              <a:rPr lang="en-US" altLang="ko-KR" sz="2400" dirty="0" smtClean="0">
                <a:latin typeface="+mj-lt"/>
              </a:rPr>
              <a:t>Architect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7299" y="2872954"/>
            <a:ext cx="419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j-lt"/>
              </a:rPr>
              <a:t>3. UI &amp; Function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8031" y="4450544"/>
            <a:ext cx="551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5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en-US" altLang="ko-KR" sz="2400" dirty="0" smtClean="0">
                <a:latin typeface="+mj-lt"/>
              </a:rPr>
              <a:t>Cloud (Http) Service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8762" y="5239339"/>
            <a:ext cx="46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6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en-US" altLang="ko-KR" sz="2400" dirty="0" smtClean="0">
                <a:latin typeface="+mj-lt"/>
              </a:rPr>
              <a:t>Conclusion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299" y="1295364"/>
            <a:ext cx="521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j-lt"/>
              </a:rPr>
              <a:t>1. System Configuration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0954" y="3661749"/>
            <a:ext cx="521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4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en-US" altLang="ko-KR" sz="2400" dirty="0" smtClean="0">
                <a:latin typeface="+mj-lt"/>
              </a:rPr>
              <a:t>DB </a:t>
            </a:r>
            <a:r>
              <a:rPr lang="en-US" altLang="ko-KR" sz="2400" dirty="0" smtClean="0">
                <a:latin typeface="+mj-lt"/>
              </a:rPr>
              <a:t>Manage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0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8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F8A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Cloud Service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Thinkspeak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 txBox="1">
            <a:spLocks/>
          </p:cNvSpPr>
          <p:nvPr/>
        </p:nvSpPr>
        <p:spPr>
          <a:xfrm>
            <a:off x="6608403" y="3685435"/>
            <a:ext cx="5005875" cy="97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메인 화면의 그래프와 미터는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Thinkspeak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로부터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프로세스의 온도 정보를 받아와서 출력한다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452624" y="1352938"/>
            <a:ext cx="5880053" cy="5290457"/>
          </a:xfrm>
          <a:prstGeom prst="rect">
            <a:avLst/>
          </a:prstGeom>
          <a:blipFill>
            <a:blip r:embed="rId2"/>
            <a:srcRect/>
            <a:stretch>
              <a:fillRect r="-751"/>
            </a:stretch>
          </a:blipFill>
          <a:ln w="3810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0">
            <a:extLst>
              <a:ext uri="{FF2B5EF4-FFF2-40B4-BE49-F238E27FC236}">
                <a16:creationId xmlns:a16="http://schemas.microsoft.com/office/drawing/2014/main" id="{A6CEA572-9E17-4172-9C07-D711B5EE6449}"/>
              </a:ext>
            </a:extLst>
          </p:cNvPr>
          <p:cNvSpPr/>
          <p:nvPr/>
        </p:nvSpPr>
        <p:spPr>
          <a:xfrm>
            <a:off x="1604866" y="2396455"/>
            <a:ext cx="4727812" cy="3780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FFCF37"/>
                </a:gs>
                <a:gs pos="86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3184" y="1362186"/>
            <a:ext cx="11178072" cy="5281210"/>
          </a:xfrm>
          <a:prstGeom prst="rect">
            <a:avLst/>
          </a:prstGeom>
          <a:noFill/>
          <a:ln w="38100">
            <a:solidFill>
              <a:srgbClr val="F8A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고찰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 txBox="1">
            <a:spLocks/>
          </p:cNvSpPr>
          <p:nvPr/>
        </p:nvSpPr>
        <p:spPr>
          <a:xfrm>
            <a:off x="587830" y="2396454"/>
            <a:ext cx="11010122" cy="413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작업에서 중 고급 문법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(Delegate, Event, Thread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활용할 수 있어서 뜻 깊었다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하지만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익숙치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않은 만큼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Thread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Timer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주로 활용하는 등 개선의 여지가 많이 보인다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앞으로의 프로젝트 경험을 통해 중 고급 문법을 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자주 사용해서 몸에 익히도록 한다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연계하는 과정에서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Oracle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에서의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쿼리문을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직접적으로 입력하는 형식으로 진행하니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Oracle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로의 액세스가 많아지고 이는 성능의 저하를 불러일으켰다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DB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관리자가 아니더라도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프로시져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제어를 통해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에서의 접근을 최소화 해야함을 느낀 경험이 되었다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5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242630"/>
            <a:ext cx="12260424" cy="6623248"/>
            <a:chOff x="-93307" y="177316"/>
            <a:chExt cx="12260424" cy="6623248"/>
          </a:xfrm>
        </p:grpSpPr>
        <p:sp>
          <p:nvSpPr>
            <p:cNvPr id="9" name="직사각형 8"/>
            <p:cNvSpPr/>
            <p:nvPr/>
          </p:nvSpPr>
          <p:spPr>
            <a:xfrm>
              <a:off x="158619" y="177316"/>
              <a:ext cx="11700587" cy="1393993"/>
            </a:xfrm>
            <a:prstGeom prst="rect">
              <a:avLst/>
            </a:prstGeom>
            <a:noFill/>
            <a:ln w="508000" cap="flat">
              <a:gradFill flip="none" rotWithShape="1">
                <a:gsLst>
                  <a:gs pos="99000">
                    <a:srgbClr val="B482DA"/>
                  </a:gs>
                  <a:gs pos="11000">
                    <a:srgbClr val="FFC000"/>
                  </a:gs>
                  <a:gs pos="0">
                    <a:srgbClr val="58267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93307" y="1310405"/>
              <a:ext cx="12260424" cy="5490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3183" y="553944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System Configuration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3183" y="1069350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구성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304321" y="2312499"/>
            <a:ext cx="3723011" cy="3076540"/>
            <a:chOff x="4071862" y="1787570"/>
            <a:chExt cx="3915819" cy="3522401"/>
          </a:xfrm>
        </p:grpSpPr>
        <p:grpSp>
          <p:nvGrpSpPr>
            <p:cNvPr id="5" name="그룹 4"/>
            <p:cNvGrpSpPr/>
            <p:nvPr/>
          </p:nvGrpSpPr>
          <p:grpSpPr>
            <a:xfrm>
              <a:off x="4735000" y="1787570"/>
              <a:ext cx="2603834" cy="2041551"/>
              <a:chOff x="3741575" y="2539780"/>
              <a:chExt cx="2603834" cy="204155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741575" y="2543911"/>
                <a:ext cx="2603834" cy="451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3741575" y="2539780"/>
                <a:ext cx="2593911" cy="2041551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r>
                  <a:rPr lang="en-US" altLang="ko-KR" dirty="0" err="1" smtClean="0">
                    <a:solidFill>
                      <a:srgbClr val="58267E"/>
                    </a:solidFill>
                  </a:rPr>
                  <a:t>Winform</a:t>
                </a:r>
                <a:r>
                  <a:rPr lang="en-US" altLang="ko-KR" dirty="0" smtClean="0">
                    <a:solidFill>
                      <a:srgbClr val="58267E"/>
                    </a:solidFill>
                  </a:rPr>
                  <a:t> UI</a:t>
                </a:r>
                <a:endParaRPr lang="ko-KR" altLang="en-US" dirty="0">
                  <a:solidFill>
                    <a:srgbClr val="58267E"/>
                  </a:solidFill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4071862" y="4461683"/>
              <a:ext cx="1742997" cy="8482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58267E"/>
                  </a:solidFill>
                </a:rPr>
                <a:t>Process Control</a:t>
              </a:r>
              <a:endParaRPr lang="ko-KR" altLang="en-US" dirty="0">
                <a:solidFill>
                  <a:srgbClr val="58267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244684" y="4442497"/>
              <a:ext cx="1742997" cy="84828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58267E"/>
                  </a:solidFill>
                </a:rPr>
                <a:t>Show Status</a:t>
              </a:r>
              <a:endParaRPr lang="ko-KR" altLang="en-US" dirty="0">
                <a:solidFill>
                  <a:srgbClr val="58267E"/>
                </a:solidFill>
              </a:endParaRPr>
            </a:p>
          </p:txBody>
        </p:sp>
        <p:cxnSp>
          <p:nvCxnSpPr>
            <p:cNvPr id="11" name="직선 연결선 10"/>
            <p:cNvCxnSpPr>
              <a:stCxn id="3" idx="2"/>
              <a:endCxn id="47" idx="0"/>
            </p:cNvCxnSpPr>
            <p:nvPr/>
          </p:nvCxnSpPr>
          <p:spPr>
            <a:xfrm flipH="1">
              <a:off x="4943361" y="3829121"/>
              <a:ext cx="1088595" cy="632562"/>
            </a:xfrm>
            <a:prstGeom prst="line">
              <a:avLst/>
            </a:prstGeom>
            <a:ln>
              <a:solidFill>
                <a:srgbClr val="8F45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" idx="2"/>
              <a:endCxn id="48" idx="0"/>
            </p:cNvCxnSpPr>
            <p:nvPr/>
          </p:nvCxnSpPr>
          <p:spPr>
            <a:xfrm>
              <a:off x="6031956" y="3829121"/>
              <a:ext cx="1084227" cy="613376"/>
            </a:xfrm>
            <a:prstGeom prst="line">
              <a:avLst/>
            </a:prstGeom>
            <a:ln>
              <a:solidFill>
                <a:srgbClr val="8F45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58593" y="3724554"/>
            <a:ext cx="2885960" cy="1751198"/>
            <a:chOff x="3910927" y="4855263"/>
            <a:chExt cx="2885960" cy="1751198"/>
          </a:xfrm>
        </p:grpSpPr>
        <p:grpSp>
          <p:nvGrpSpPr>
            <p:cNvPr id="8" name="그룹 7"/>
            <p:cNvGrpSpPr/>
            <p:nvPr/>
          </p:nvGrpSpPr>
          <p:grpSpPr>
            <a:xfrm>
              <a:off x="4943360" y="5806561"/>
              <a:ext cx="821094" cy="799900"/>
              <a:chOff x="2845836" y="3058395"/>
              <a:chExt cx="821094" cy="799900"/>
            </a:xfrm>
          </p:grpSpPr>
          <p:sp>
            <p:nvSpPr>
              <p:cNvPr id="46" name="원통 45"/>
              <p:cNvSpPr/>
              <p:nvPr/>
            </p:nvSpPr>
            <p:spPr>
              <a:xfrm>
                <a:off x="2845836" y="3494401"/>
                <a:ext cx="821094" cy="363894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원통 43"/>
              <p:cNvSpPr/>
              <p:nvPr/>
            </p:nvSpPr>
            <p:spPr>
              <a:xfrm>
                <a:off x="2845836" y="3276398"/>
                <a:ext cx="821094" cy="363894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원통 6"/>
              <p:cNvSpPr/>
              <p:nvPr/>
            </p:nvSpPr>
            <p:spPr>
              <a:xfrm>
                <a:off x="2845836" y="3058395"/>
                <a:ext cx="821094" cy="363894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3910927" y="4855263"/>
              <a:ext cx="2885960" cy="1101456"/>
            </a:xfrm>
            <a:prstGeom prst="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21222" y1="41944" x2="21222" y2="41944"/>
                            <a14:foregroundMark x1="33778" y1="40694" x2="33778" y2="40694"/>
                            <a14:foregroundMark x1="45222" y1="41389" x2="45222" y2="41389"/>
                            <a14:foregroundMark x1="53222" y1="39583" x2="53222" y2="39583"/>
                            <a14:foregroundMark x1="63333" y1="39861" x2="63333" y2="39861"/>
                            <a14:foregroundMark x1="71444" y1="39583" x2="71444" y2="39583"/>
                            <a14:foregroundMark x1="62556" y1="50833" x2="62556" y2="50833"/>
                            <a14:foregroundMark x1="79778" y1="50417" x2="20222" y2="50417"/>
                            <a14:foregroundMark x1="20444" y1="57500" x2="20444" y2="57500"/>
                            <a14:foregroundMark x1="24111" y1="59306" x2="24000" y2="60556"/>
                            <a14:foregroundMark x1="20222" y1="58889" x2="20222" y2="64028"/>
                            <a14:foregroundMark x1="31333" y1="59306" x2="32111" y2="61806"/>
                            <a14:foregroundMark x1="30222" y1="57500" x2="29222" y2="61250"/>
                            <a14:foregroundMark x1="36333" y1="56667" x2="38333" y2="56944"/>
                            <a14:foregroundMark x1="37667" y1="59722" x2="37556" y2="61389"/>
                            <a14:foregroundMark x1="44889" y1="57500" x2="44000" y2="60833"/>
                            <a14:foregroundMark x1="51556" y1="58472" x2="51556" y2="61667"/>
                            <a14:foregroundMark x1="62556" y1="57917" x2="63111" y2="60139"/>
                            <a14:foregroundMark x1="68333" y1="57361" x2="68222" y2="59861"/>
                            <a14:foregroundMark x1="76333" y1="58472" x2="76333" y2="60833"/>
                            <a14:backgroundMark x1="30889" y1="60833" x2="30889" y2="60139"/>
                            <a14:backgroundMark x1="45222" y1="60972" x2="45222" y2="60139"/>
                            <a14:backgroundMark x1="54000" y1="58472" x2="53556" y2="58472"/>
                            <a14:backgroundMark x1="53889" y1="61806" x2="53556" y2="61806"/>
                            <a14:backgroundMark x1="61778" y1="60556" x2="61778" y2="597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887387" y="1785502"/>
            <a:ext cx="2057477" cy="1438517"/>
            <a:chOff x="1453927" y="2298695"/>
            <a:chExt cx="2057477" cy="1438517"/>
          </a:xfrm>
        </p:grpSpPr>
        <p:sp>
          <p:nvSpPr>
            <p:cNvPr id="66" name="직사각형 65"/>
            <p:cNvSpPr/>
            <p:nvPr/>
          </p:nvSpPr>
          <p:spPr>
            <a:xfrm>
              <a:off x="1453927" y="2298695"/>
              <a:ext cx="2057477" cy="785257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구름 49"/>
            <p:cNvSpPr/>
            <p:nvPr/>
          </p:nvSpPr>
          <p:spPr>
            <a:xfrm>
              <a:off x="1468204" y="2888126"/>
              <a:ext cx="1905453" cy="849086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Cloud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1" name="왼쪽 화살표 70"/>
          <p:cNvSpPr/>
          <p:nvPr/>
        </p:nvSpPr>
        <p:spPr>
          <a:xfrm>
            <a:off x="5136466" y="2570759"/>
            <a:ext cx="1166394" cy="32919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왼쪽 화살표 71"/>
          <p:cNvSpPr/>
          <p:nvPr/>
        </p:nvSpPr>
        <p:spPr>
          <a:xfrm flipH="1">
            <a:off x="5136466" y="4511257"/>
            <a:ext cx="1166394" cy="32919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18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75719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86706" y="1580814"/>
            <a:ext cx="6167534" cy="5218625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54812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Architect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281249" y="1582767"/>
            <a:ext cx="4907991" cy="5190934"/>
          </a:xfrm>
          <a:prstGeom prst="round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572172" y="1851307"/>
            <a:ext cx="5492409" cy="3969040"/>
            <a:chOff x="633141" y="2255961"/>
            <a:chExt cx="7334315" cy="4432724"/>
          </a:xfrm>
        </p:grpSpPr>
        <p:sp>
          <p:nvSpPr>
            <p:cNvPr id="16" name="화살표: 오른쪽 8">
              <a:extLst>
                <a:ext uri="{FF2B5EF4-FFF2-40B4-BE49-F238E27FC236}">
                  <a16:creationId xmlns:a16="http://schemas.microsoft.com/office/drawing/2014/main" id="{9D5CE260-ADDA-4FBD-84F7-C1258F042CFB}"/>
                </a:ext>
              </a:extLst>
            </p:cNvPr>
            <p:cNvSpPr/>
            <p:nvPr/>
          </p:nvSpPr>
          <p:spPr>
            <a:xfrm>
              <a:off x="1595535" y="3829875"/>
              <a:ext cx="5337109" cy="123164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제작 흐름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B6F19D-9A44-473E-9BEE-A3EA35D037A1}"/>
                </a:ext>
              </a:extLst>
            </p:cNvPr>
            <p:cNvSpPr/>
            <p:nvPr/>
          </p:nvSpPr>
          <p:spPr>
            <a:xfrm>
              <a:off x="633141" y="3829875"/>
              <a:ext cx="1343608" cy="11326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프로세스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17A027-5DA9-435A-A942-524230561225}"/>
                </a:ext>
              </a:extLst>
            </p:cNvPr>
            <p:cNvSpPr/>
            <p:nvPr/>
          </p:nvSpPr>
          <p:spPr>
            <a:xfrm>
              <a:off x="1962539" y="5345760"/>
              <a:ext cx="1343608" cy="6158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프로세스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0F3100-5F1B-49FB-8C3A-655014B71449}"/>
                </a:ext>
              </a:extLst>
            </p:cNvPr>
            <p:cNvSpPr/>
            <p:nvPr/>
          </p:nvSpPr>
          <p:spPr>
            <a:xfrm>
              <a:off x="3090200" y="2928447"/>
              <a:ext cx="1343608" cy="6158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프로세스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FF24FE-9FF9-4452-A84F-A3C9386553C6}"/>
                </a:ext>
              </a:extLst>
            </p:cNvPr>
            <p:cNvSpPr/>
            <p:nvPr/>
          </p:nvSpPr>
          <p:spPr>
            <a:xfrm>
              <a:off x="4181881" y="5345759"/>
              <a:ext cx="1343608" cy="6158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프로세스 </a:t>
              </a:r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A6BA8A-0E01-46B6-8E33-71F8C39E4BD3}"/>
                </a:ext>
              </a:extLst>
            </p:cNvPr>
            <p:cNvSpPr/>
            <p:nvPr/>
          </p:nvSpPr>
          <p:spPr>
            <a:xfrm>
              <a:off x="5234474" y="2929129"/>
              <a:ext cx="1343608" cy="6158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프로세스 </a:t>
              </a:r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FE5E783-7F03-48F1-8972-98AB791495EA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304945" y="3675583"/>
              <a:ext cx="0" cy="154292"/>
            </a:xfrm>
            <a:prstGeom prst="straightConnector1">
              <a:avLst/>
            </a:prstGeom>
            <a:ln>
              <a:solidFill>
                <a:srgbClr val="612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69325BC-B7EC-4207-B730-CD68542C5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784" y="2592545"/>
              <a:ext cx="0" cy="335902"/>
            </a:xfrm>
            <a:prstGeom prst="straightConnector1">
              <a:avLst/>
            </a:prstGeom>
            <a:ln>
              <a:solidFill>
                <a:srgbClr val="612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AA9457F-E5CE-4802-9CD3-89E83D5EE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0058" y="2592545"/>
              <a:ext cx="0" cy="335902"/>
            </a:xfrm>
            <a:prstGeom prst="straightConnector1">
              <a:avLst/>
            </a:prstGeom>
            <a:ln>
              <a:solidFill>
                <a:srgbClr val="612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4BAADF1-33A4-4E77-A416-BAD618C2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634343" y="5900057"/>
              <a:ext cx="0" cy="444760"/>
            </a:xfrm>
            <a:prstGeom prst="straightConnector1">
              <a:avLst/>
            </a:prstGeom>
            <a:ln>
              <a:solidFill>
                <a:srgbClr val="612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0CB1498-41FE-44EF-97C3-4C65C81EB2D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85" y="5961580"/>
              <a:ext cx="0" cy="383237"/>
            </a:xfrm>
            <a:prstGeom prst="straightConnector1">
              <a:avLst/>
            </a:prstGeom>
            <a:ln>
              <a:solidFill>
                <a:srgbClr val="612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4">
              <a:extLst>
                <a:ext uri="{FF2B5EF4-FFF2-40B4-BE49-F238E27FC236}">
                  <a16:creationId xmlns:a16="http://schemas.microsoft.com/office/drawing/2014/main" id="{6C76337D-BE68-4A5D-B9C0-1ACFF5386A83}"/>
                </a:ext>
              </a:extLst>
            </p:cNvPr>
            <p:cNvSpPr/>
            <p:nvPr/>
          </p:nvSpPr>
          <p:spPr>
            <a:xfrm>
              <a:off x="897082" y="3351170"/>
              <a:ext cx="793527" cy="3359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불량</a:t>
              </a:r>
            </a:p>
          </p:txBody>
        </p:sp>
        <p:sp>
          <p:nvSpPr>
            <p:cNvPr id="28" name="사각형: 둥근 모서리 25">
              <a:extLst>
                <a:ext uri="{FF2B5EF4-FFF2-40B4-BE49-F238E27FC236}">
                  <a16:creationId xmlns:a16="http://schemas.microsoft.com/office/drawing/2014/main" id="{EBB8E1F3-446D-482F-9C44-A279FE127AFF}"/>
                </a:ext>
              </a:extLst>
            </p:cNvPr>
            <p:cNvSpPr/>
            <p:nvPr/>
          </p:nvSpPr>
          <p:spPr>
            <a:xfrm>
              <a:off x="3417690" y="2256643"/>
              <a:ext cx="793527" cy="3359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불량</a:t>
              </a:r>
            </a:p>
          </p:txBody>
        </p:sp>
        <p:sp>
          <p:nvSpPr>
            <p:cNvPr id="29" name="사각형: 둥근 모서리 26">
              <a:extLst>
                <a:ext uri="{FF2B5EF4-FFF2-40B4-BE49-F238E27FC236}">
                  <a16:creationId xmlns:a16="http://schemas.microsoft.com/office/drawing/2014/main" id="{763229B5-3B5E-4B30-9242-DB9A7647C460}"/>
                </a:ext>
              </a:extLst>
            </p:cNvPr>
            <p:cNvSpPr/>
            <p:nvPr/>
          </p:nvSpPr>
          <p:spPr>
            <a:xfrm>
              <a:off x="5525489" y="2255961"/>
              <a:ext cx="793527" cy="3359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불량</a:t>
              </a:r>
            </a:p>
          </p:txBody>
        </p:sp>
        <p:sp>
          <p:nvSpPr>
            <p:cNvPr id="30" name="사각형: 둥근 모서리 27">
              <a:extLst>
                <a:ext uri="{FF2B5EF4-FFF2-40B4-BE49-F238E27FC236}">
                  <a16:creationId xmlns:a16="http://schemas.microsoft.com/office/drawing/2014/main" id="{D2C4FDFA-4512-469E-9959-73796B47CF58}"/>
                </a:ext>
              </a:extLst>
            </p:cNvPr>
            <p:cNvSpPr/>
            <p:nvPr/>
          </p:nvSpPr>
          <p:spPr>
            <a:xfrm>
              <a:off x="2237579" y="6352783"/>
              <a:ext cx="793527" cy="3359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불량</a:t>
              </a:r>
            </a:p>
          </p:txBody>
        </p:sp>
        <p:sp>
          <p:nvSpPr>
            <p:cNvPr id="31" name="사각형: 둥근 모서리 28">
              <a:extLst>
                <a:ext uri="{FF2B5EF4-FFF2-40B4-BE49-F238E27FC236}">
                  <a16:creationId xmlns:a16="http://schemas.microsoft.com/office/drawing/2014/main" id="{D70E196A-1032-4230-9F55-8895C3C163CD}"/>
                </a:ext>
              </a:extLst>
            </p:cNvPr>
            <p:cNvSpPr/>
            <p:nvPr/>
          </p:nvSpPr>
          <p:spPr>
            <a:xfrm>
              <a:off x="4456921" y="6352783"/>
              <a:ext cx="793527" cy="3359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불량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5AEB739-8069-4F88-91D4-EF05C97F5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55784" y="3544269"/>
              <a:ext cx="0" cy="582972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3DB3571-EEE1-45E7-87E7-21481A382D16}"/>
                </a:ext>
              </a:extLst>
            </p:cNvPr>
            <p:cNvCxnSpPr>
              <a:cxnSpLocks/>
            </p:cNvCxnSpPr>
            <p:nvPr/>
          </p:nvCxnSpPr>
          <p:spPr>
            <a:xfrm>
              <a:off x="5900059" y="3544269"/>
              <a:ext cx="0" cy="582972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CCA5059-01D3-4936-A9DA-35F42975283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634341" y="4751711"/>
              <a:ext cx="2" cy="59405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03D3748-DC9D-4921-953E-BD4B2775F63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84" y="4751711"/>
              <a:ext cx="0" cy="594049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통형 46">
              <a:extLst>
                <a:ext uri="{FF2B5EF4-FFF2-40B4-BE49-F238E27FC236}">
                  <a16:creationId xmlns:a16="http://schemas.microsoft.com/office/drawing/2014/main" id="{53BCD882-61FC-4D95-8F5E-913FE783311A}"/>
                </a:ext>
              </a:extLst>
            </p:cNvPr>
            <p:cNvSpPr/>
            <p:nvPr/>
          </p:nvSpPr>
          <p:spPr>
            <a:xfrm>
              <a:off x="7005066" y="3666251"/>
              <a:ext cx="962390" cy="1658687"/>
            </a:xfrm>
            <a:prstGeom prst="can">
              <a:avLst/>
            </a:prstGeom>
            <a:solidFill>
              <a:srgbClr val="0070C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완성품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3184" y="1070576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 개요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83" y="3913610"/>
            <a:ext cx="1161996" cy="116199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30" y="4047383"/>
            <a:ext cx="835666" cy="835666"/>
          </a:xfrm>
          <a:prstGeom prst="rect">
            <a:avLst/>
          </a:prstGeom>
        </p:spPr>
      </p:pic>
      <p:sp>
        <p:nvSpPr>
          <p:cNvPr id="55" name="화살표: 오른쪽 8">
            <a:extLst>
              <a:ext uri="{FF2B5EF4-FFF2-40B4-BE49-F238E27FC236}">
                <a16:creationId xmlns:a16="http://schemas.microsoft.com/office/drawing/2014/main" id="{9D5CE260-ADDA-4FBD-84F7-C1258F042CFB}"/>
              </a:ext>
            </a:extLst>
          </p:cNvPr>
          <p:cNvSpPr/>
          <p:nvPr/>
        </p:nvSpPr>
        <p:spPr>
          <a:xfrm>
            <a:off x="7379486" y="3434477"/>
            <a:ext cx="2044395" cy="6902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적재</a:t>
            </a:r>
            <a:endParaRPr lang="en-US" altLang="ko-KR" sz="1000" dirty="0" smtClean="0"/>
          </a:p>
        </p:txBody>
      </p:sp>
      <p:sp>
        <p:nvSpPr>
          <p:cNvPr id="56" name="화살표: 오른쪽 8">
            <a:extLst>
              <a:ext uri="{FF2B5EF4-FFF2-40B4-BE49-F238E27FC236}">
                <a16:creationId xmlns:a16="http://schemas.microsoft.com/office/drawing/2014/main" id="{9D5CE260-ADDA-4FBD-84F7-C1258F042CFB}"/>
              </a:ext>
            </a:extLst>
          </p:cNvPr>
          <p:cNvSpPr/>
          <p:nvPr/>
        </p:nvSpPr>
        <p:spPr>
          <a:xfrm>
            <a:off x="9100422" y="3430574"/>
            <a:ext cx="2044395" cy="6902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배송</a:t>
            </a:r>
            <a:endParaRPr lang="en-US" altLang="ko-KR" sz="10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71" y="5819598"/>
            <a:ext cx="926842" cy="92684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21" y="5819598"/>
            <a:ext cx="962654" cy="96265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184557" y="6474475"/>
            <a:ext cx="109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 영역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31152" y="6449285"/>
            <a:ext cx="109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영역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6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17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75719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3" y="580249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Architect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3183" y="1070317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구축을 위한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2845834" y="1516834"/>
            <a:ext cx="6568755" cy="53723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13184" y="1335120"/>
            <a:ext cx="5811416" cy="5308276"/>
          </a:xfrm>
          <a:prstGeom prst="rect">
            <a:avLst/>
          </a:prstGeom>
          <a:blipFill>
            <a:blip r:embed="rId2"/>
            <a:srcRect/>
            <a:stretch>
              <a:fillRect r="-668"/>
            </a:stretch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4">
            <a:extLst>
              <a:ext uri="{FF2B5EF4-FFF2-40B4-BE49-F238E27FC236}">
                <a16:creationId xmlns:a16="http://schemas.microsoft.com/office/drawing/2014/main" id="{AE0C4A40-2499-488F-A246-9C2B07E926C4}"/>
              </a:ext>
            </a:extLst>
          </p:cNvPr>
          <p:cNvSpPr/>
          <p:nvPr/>
        </p:nvSpPr>
        <p:spPr>
          <a:xfrm>
            <a:off x="251927" y="1777524"/>
            <a:ext cx="6111552" cy="724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251927" y="2573736"/>
            <a:ext cx="672094" cy="3481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1512589" y="2501709"/>
            <a:ext cx="4757580" cy="1962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9">
            <a:extLst>
              <a:ext uri="{FF2B5EF4-FFF2-40B4-BE49-F238E27FC236}">
                <a16:creationId xmlns:a16="http://schemas.microsoft.com/office/drawing/2014/main" id="{E64CBBA5-E009-4AC9-978E-671334529C06}"/>
              </a:ext>
            </a:extLst>
          </p:cNvPr>
          <p:cNvSpPr/>
          <p:nvPr/>
        </p:nvSpPr>
        <p:spPr>
          <a:xfrm>
            <a:off x="1512589" y="4471847"/>
            <a:ext cx="4757580" cy="16471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B3A11-FEBD-4EB2-A9AB-E5FC056C4851}"/>
              </a:ext>
            </a:extLst>
          </p:cNvPr>
          <p:cNvSpPr txBox="1"/>
          <p:nvPr/>
        </p:nvSpPr>
        <p:spPr>
          <a:xfrm>
            <a:off x="159195" y="1739506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0F0BD-B728-4CB4-A843-173E7E4318CA}"/>
              </a:ext>
            </a:extLst>
          </p:cNvPr>
          <p:cNvSpPr txBox="1"/>
          <p:nvPr/>
        </p:nvSpPr>
        <p:spPr>
          <a:xfrm>
            <a:off x="173080" y="2529870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31981-3EFF-457A-947D-4F1DDA8EC634}"/>
              </a:ext>
            </a:extLst>
          </p:cNvPr>
          <p:cNvSpPr txBox="1"/>
          <p:nvPr/>
        </p:nvSpPr>
        <p:spPr>
          <a:xfrm>
            <a:off x="1521919" y="2504819"/>
            <a:ext cx="46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C00296-552D-494B-AAF3-88B932A612E2}"/>
              </a:ext>
            </a:extLst>
          </p:cNvPr>
          <p:cNvSpPr txBox="1"/>
          <p:nvPr/>
        </p:nvSpPr>
        <p:spPr>
          <a:xfrm>
            <a:off x="1521919" y="5726533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4704" y="1791057"/>
            <a:ext cx="4974760" cy="45621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①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상단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 전체의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램프와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LED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라벨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② 우측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메뉴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프로세스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램프 구현 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③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 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프로세스의 온도 표시 차트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④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프로세스의 온도를 표시하는 미터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⑤ 하단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접속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 관리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회사 사이트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화면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HOME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사각형: 둥근 모서리 19">
            <a:extLst>
              <a:ext uri="{FF2B5EF4-FFF2-40B4-BE49-F238E27FC236}">
                <a16:creationId xmlns:a16="http://schemas.microsoft.com/office/drawing/2014/main" id="{E64CBBA5-E009-4AC9-978E-671334529C06}"/>
              </a:ext>
            </a:extLst>
          </p:cNvPr>
          <p:cNvSpPr/>
          <p:nvPr/>
        </p:nvSpPr>
        <p:spPr>
          <a:xfrm>
            <a:off x="306358" y="6119006"/>
            <a:ext cx="5963811" cy="434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00296-552D-494B-AAF3-88B932A612E2}"/>
              </a:ext>
            </a:extLst>
          </p:cNvPr>
          <p:cNvSpPr txBox="1"/>
          <p:nvPr/>
        </p:nvSpPr>
        <p:spPr>
          <a:xfrm>
            <a:off x="249000" y="6119006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4825" y="1348653"/>
            <a:ext cx="5772150" cy="5227000"/>
          </a:xfrm>
          <a:prstGeom prst="rect">
            <a:avLst/>
          </a:prstGeom>
          <a:blipFill>
            <a:blip r:embed="rId2"/>
            <a:srcRect/>
            <a:stretch>
              <a:fillRect l="-493" r="-1071" b="-16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우측 메뉴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Processes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AE0C4A40-2499-488F-A246-9C2B07E926C4}"/>
              </a:ext>
            </a:extLst>
          </p:cNvPr>
          <p:cNvSpPr/>
          <p:nvPr/>
        </p:nvSpPr>
        <p:spPr>
          <a:xfrm>
            <a:off x="1504949" y="4260668"/>
            <a:ext cx="1834635" cy="1791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3395223" y="2348697"/>
            <a:ext cx="2748402" cy="1608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3380482" y="4772267"/>
            <a:ext cx="2889687" cy="1279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DB3A11-FEBD-4EB2-A9AB-E5FC056C4851}"/>
              </a:ext>
            </a:extLst>
          </p:cNvPr>
          <p:cNvSpPr txBox="1"/>
          <p:nvPr/>
        </p:nvSpPr>
        <p:spPr>
          <a:xfrm>
            <a:off x="1421341" y="4260668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0F0BD-B728-4CB4-A843-173E7E4318CA}"/>
              </a:ext>
            </a:extLst>
          </p:cNvPr>
          <p:cNvSpPr txBox="1"/>
          <p:nvPr/>
        </p:nvSpPr>
        <p:spPr>
          <a:xfrm>
            <a:off x="3395223" y="2363508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D31981-3EFF-457A-947D-4F1DDA8EC634}"/>
              </a:ext>
            </a:extLst>
          </p:cNvPr>
          <p:cNvSpPr txBox="1"/>
          <p:nvPr/>
        </p:nvSpPr>
        <p:spPr>
          <a:xfrm>
            <a:off x="3056301" y="3749282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FF4D9C4B-2E8C-4F36-92BE-5C309FF908AD}"/>
              </a:ext>
            </a:extLst>
          </p:cNvPr>
          <p:cNvSpPr/>
          <p:nvPr/>
        </p:nvSpPr>
        <p:spPr>
          <a:xfrm>
            <a:off x="3339584" y="3957532"/>
            <a:ext cx="2930585" cy="807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5EE03D-DEC9-47E2-B2E6-709C7227C75F}"/>
              </a:ext>
            </a:extLst>
          </p:cNvPr>
          <p:cNvSpPr txBox="1"/>
          <p:nvPr/>
        </p:nvSpPr>
        <p:spPr>
          <a:xfrm>
            <a:off x="3380481" y="5626092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 txBox="1">
            <a:spLocks/>
          </p:cNvSpPr>
          <p:nvPr/>
        </p:nvSpPr>
        <p:spPr>
          <a:xfrm>
            <a:off x="6696076" y="2239548"/>
            <a:ext cx="4987052" cy="424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① 프로세스의 환경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온도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습도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미세먼지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현황 표시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② 프로세스 상태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작동 시간 표시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③ 프로세스 누적 제품 생산량 표시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④ 다음 프로세스 이동 전 대기 상태인 제품들 표시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0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4826" y="1348653"/>
            <a:ext cx="5765344" cy="5294743"/>
          </a:xfrm>
          <a:prstGeom prst="rect">
            <a:avLst/>
          </a:prstGeom>
          <a:blipFill>
            <a:blip r:embed="rId2"/>
            <a:srcRect/>
            <a:stretch>
              <a:fillRect b="-1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31426" y="1362186"/>
            <a:ext cx="5159830" cy="5281210"/>
          </a:xfrm>
          <a:prstGeom prst="rect">
            <a:avLst/>
          </a:prstGeom>
          <a:noFill/>
          <a:ln w="38100">
            <a:solidFill>
              <a:srgbClr val="8F4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우측 메뉴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Processes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AE0C4A40-2499-488F-A246-9C2B07E926C4}"/>
              </a:ext>
            </a:extLst>
          </p:cNvPr>
          <p:cNvSpPr/>
          <p:nvPr/>
        </p:nvSpPr>
        <p:spPr>
          <a:xfrm>
            <a:off x="251926" y="1807537"/>
            <a:ext cx="6092890" cy="639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1502229" y="5719665"/>
            <a:ext cx="1616995" cy="306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FF4D9C4B-2E8C-4F36-92BE-5C309FF908AD}"/>
              </a:ext>
            </a:extLst>
          </p:cNvPr>
          <p:cNvSpPr/>
          <p:nvPr/>
        </p:nvSpPr>
        <p:spPr>
          <a:xfrm>
            <a:off x="251927" y="3206895"/>
            <a:ext cx="1418254" cy="726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 txBox="1">
            <a:spLocks/>
          </p:cNvSpPr>
          <p:nvPr/>
        </p:nvSpPr>
        <p:spPr>
          <a:xfrm>
            <a:off x="6963648" y="3678423"/>
            <a:ext cx="4295385" cy="296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허용 수치 이상의 미세먼지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검출 시 발생 효과들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926" y="242630"/>
            <a:ext cx="11700587" cy="1393993"/>
          </a:xfrm>
          <a:prstGeom prst="rect">
            <a:avLst/>
          </a:prstGeom>
          <a:noFill/>
          <a:ln w="508000" cap="flat">
            <a:gradFill flip="none" rotWithShape="1">
              <a:gsLst>
                <a:gs pos="99000">
                  <a:srgbClr val="B482DA"/>
                </a:gs>
                <a:gs pos="41000">
                  <a:srgbClr val="FFC000"/>
                </a:gs>
                <a:gs pos="0">
                  <a:srgbClr val="58267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348653"/>
            <a:ext cx="12260424" cy="549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184" y="524486"/>
            <a:ext cx="1117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&amp; Function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387" y="1194219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3184" y="1546306"/>
            <a:ext cx="6456783" cy="5248640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951" y="1510228"/>
            <a:ext cx="3153747" cy="193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056" y="1002462"/>
            <a:ext cx="1117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1196761" y="1329562"/>
            <a:ext cx="5784481" cy="5234636"/>
          </a:xfrm>
          <a:prstGeom prst="rect">
            <a:avLst/>
          </a:prstGeom>
          <a:blipFill>
            <a:blip r:embed="rId2"/>
            <a:srcRect/>
            <a:stretch>
              <a:fillRect l="-721" t="-1085" r="-991" b="-1376"/>
            </a:stretch>
          </a:blipFill>
          <a:ln w="38100">
            <a:solidFill>
              <a:srgbClr val="B4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7464173" y="1363496"/>
            <a:ext cx="3031756" cy="49638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23335" y="4713316"/>
            <a:ext cx="741200" cy="228601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4193935" y="3023724"/>
            <a:ext cx="3270238" cy="1689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540</Words>
  <Application>Microsoft Office PowerPoint</Application>
  <PresentationFormat>와이드스크린</PresentationFormat>
  <Paragraphs>143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TTF Bold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2022-01-03T00:21:42Z</dcterms:created>
  <dcterms:modified xsi:type="dcterms:W3CDTF">2022-01-04T01:54:56Z</dcterms:modified>
</cp:coreProperties>
</file>